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380" r:id="rId3"/>
    <p:sldId id="369" r:id="rId4"/>
    <p:sldId id="319" r:id="rId5"/>
    <p:sldId id="375" r:id="rId6"/>
    <p:sldId id="379" r:id="rId7"/>
    <p:sldId id="371" r:id="rId8"/>
    <p:sldId id="368" r:id="rId9"/>
    <p:sldId id="382" r:id="rId10"/>
    <p:sldId id="374" r:id="rId11"/>
    <p:sldId id="381" r:id="rId12"/>
    <p:sldId id="385" r:id="rId13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2235"/>
    <a:srgbClr val="00CC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 snapToGrid="0">
      <p:cViewPr varScale="1">
        <p:scale>
          <a:sx n="110" d="100"/>
          <a:sy n="110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5B7F1-7A1C-43BA-AD5A-04E2430F7B93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A62A8-C90F-48B8-841F-E20214E838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475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2C202-0AFA-47FB-A37A-6E59411604C2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4" name="Slaida attēla vietturi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Piezīmju vietturis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3D4AD-6A41-447B-84B1-9099B5C43AE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3525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59AC-E7A2-4864-B1F5-DE05CC13C6BA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283509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3D4AD-6A41-447B-84B1-9099B5C43AE1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3624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CBEC228-15A1-42C5-AE6B-C6DD5AB571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BEC606B9-0A55-4274-B4DB-4FEFD65681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FC93774-67C4-4D6B-AFA1-EF470C375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36B9641-BC4E-452A-A8DC-3793ED060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DF4B647-F3C1-4D3D-8873-EDA3F9DF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86746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D5A35CF-B736-417E-9E20-DCC8D5719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012F9B0-0927-4354-B652-C00948943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8EBE8642-67A8-487F-AB72-78F1AD951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103B55A-9B21-4D58-B038-689F6C8B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923EDF0-3CED-491F-B01B-586DA5CF4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6419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64E0EBAF-403F-441A-AC0D-0A12FDC12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CC072257-B36E-4B69-90AC-714A1F9AD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80D37E7-4026-4D45-9BCF-BB17FEE3B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2D9D0F8-6590-49FA-A09D-95E76EABD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458FF10-026C-4F09-8DB3-980F55A4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2419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1"/>
            <a:ext cx="10363200" cy="1036639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867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3505200"/>
            <a:ext cx="10363200" cy="960443"/>
          </a:xfrm>
        </p:spPr>
        <p:txBody>
          <a:bodyPr anchor="t">
            <a:normAutofit/>
          </a:bodyPr>
          <a:lstStyle>
            <a:lvl1pPr algn="ctr">
              <a:defRPr sz="4267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 dirty="0"/>
              <a:t>Prezentācijas nosaukums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 hasCustomPrompt="1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Vārds, uzvārds, ieņemamais amats, kontaktinformācija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0" y="5761037"/>
            <a:ext cx="10363200" cy="639763"/>
          </a:xfrm>
        </p:spPr>
        <p:txBody>
          <a:bodyPr>
            <a:normAutofit/>
          </a:bodyPr>
          <a:lstStyle>
            <a:lvl1pPr marL="0" indent="0" algn="ctr">
              <a:buNone/>
              <a:defRPr sz="1867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lv-LV" dirty="0"/>
              <a:t>Datums, vieta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4064" y="0"/>
            <a:ext cx="3483872" cy="38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4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60105F5-A37D-4AE9-97A8-CBD962EFC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AFFC570-C80E-4A21-8FFC-2C8A58D34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313F613-EEA0-45E1-8E2F-D728B7882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3F23D8B-A7FC-4AA3-9B4C-F2EEB19C3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52230A9-9018-455D-9663-8C1D46E0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682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47A68A9-51CF-465B-9D79-E1E899F5E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77E458D-8C4F-48CA-8CBA-660D7F42A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48F43D6-FC86-4264-ACF9-3F9DC5C43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BEE21514-BCD6-4E77-9E30-C7A014757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901358C9-5958-4D49-B32A-66CAF9E1F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339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0FE4120-F969-4BA2-BE7A-8B3E6FE77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BC4C57D7-4D23-4FE4-90E7-53811F7BF5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4588D563-27EB-4AFA-8299-AE460615DF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9CF93712-35BD-4F61-A9CD-EA136580D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9E2BE07-1E51-411D-9AF6-06D7008C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76688F5-2211-45D8-BCB9-D391FC0F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4566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E4F21BD-95E0-4F49-AC87-206A56C4E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13C055D-6904-4C38-A7EA-1FC3B05C1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EADAFCF6-E20A-4525-8AE5-DE4D64F10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CDA8AC2-5B5F-4CC0-BFE6-ED6B0A636E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0007EB6D-2C6E-4FF2-8449-28FCB5821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03E3C94E-0590-457F-AE5A-F7B034F67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C42400DA-9D43-4C95-8897-91F05FF9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BDE9AC35-8846-4BDF-B0F3-27EC46B72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920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1FC05C4-BF6F-46B4-BB75-E243563A9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02806EFC-9C2A-40AD-86BD-7500E4E2E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7654F1A7-D938-48DF-8585-24989A871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1E1DA0D8-9689-4545-8D19-258945DB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390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36A24C30-10AC-460F-84D4-ED8E4421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5906AEF7-6CEF-4B38-A25D-2F61E9E1D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08459D88-F7FE-47A6-827E-84DC8ECF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03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BCABD65-B96F-439E-A156-80378C33E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AEFEA6F-767E-4F47-86FA-DAE5A79F6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6FE50529-B5A0-4B5F-83DF-9ECA04C21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E64035B4-9AA4-4108-9BAE-0F446385D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92E819D4-42AE-4C6B-B4E9-AD1A8DA28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CCBD1F9A-FF6A-44B6-B591-C8C2EB98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2320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0B7FF53-37E4-49AA-9952-1B9CDE19D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66FD3CBD-166D-446A-A54B-90483D74F9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93642B7E-E7F6-4338-B4DA-03FEF61C58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1AC128C2-460A-4859-9C7F-C0161880E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8515B03F-4889-4380-9D95-6A74D4A82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BD5F485-DD12-44A8-9E0C-AEA43411D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163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D4149675-8895-4575-816B-7B68BF06D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6D41D39-0865-47E5-97E0-F7779313B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1B42F44-4424-4055-A29F-C22105FACA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52BA6-A6B8-481E-B602-AA8944707849}" type="datetimeFigureOut">
              <a:rPr lang="lv-LV" smtClean="0"/>
              <a:t>20.11.2019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DA6042E-55A1-48DE-BB7D-D7E9996638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DB15F864-66C8-4B7C-83E5-CF4CC328AB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06492-1592-422C-9D13-101A8BD3A2C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9423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Inese.Kuske@mk.gov.lv" TargetMode="External"/><Relationship Id="rId2" Type="http://schemas.openxmlformats.org/officeDocument/2006/relationships/hyperlink" Target="mailto:asnate.sikorska@mk.gov.l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ikumi.lv/ta/id/104831-valsts-nodrosinatas-juridiskas-palidzibas-likum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uksmescelejs.lv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irsraksts 1">
            <a:extLst>
              <a:ext uri="{FF2B5EF4-FFF2-40B4-BE49-F238E27FC236}">
                <a16:creationId xmlns:a16="http://schemas.microsoft.com/office/drawing/2014/main" id="{3C935AFF-DB79-47F7-88E0-3E214053B6E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7351" y="2956832"/>
            <a:ext cx="11015088" cy="914400"/>
          </a:xfrm>
        </p:spPr>
        <p:txBody>
          <a:bodyPr>
            <a:noAutofit/>
          </a:bodyPr>
          <a:lstStyle/>
          <a:p>
            <a:r>
              <a:rPr lang="lv-LV" sz="2400" b="1" dirty="0"/>
              <a:t>Trauksmes cēlēju kontaktpunkts darbībā –</a:t>
            </a:r>
          </a:p>
          <a:p>
            <a:r>
              <a:rPr lang="lv-LV" sz="2400" b="1" dirty="0"/>
              <a:t>pirmā pieredze un secinājumi</a:t>
            </a:r>
          </a:p>
          <a:p>
            <a:br>
              <a:rPr lang="lv-LV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lv-LV" sz="1800" b="1" dirty="0"/>
              <a:t>Asnate Sikorska</a:t>
            </a:r>
          </a:p>
          <a:p>
            <a:r>
              <a:rPr lang="lv-LV" sz="1800" dirty="0"/>
              <a:t>Dokumentu pārvaldības departaments</a:t>
            </a:r>
          </a:p>
          <a:p>
            <a:endParaRPr lang="lv-LV" sz="1200" b="1" dirty="0"/>
          </a:p>
          <a:p>
            <a:r>
              <a:rPr lang="lv-LV" sz="1200" b="1" dirty="0"/>
              <a:t>Valsts kanceleja</a:t>
            </a:r>
          </a:p>
          <a:p>
            <a:r>
              <a:rPr lang="lv-LV" sz="1200" b="1" dirty="0"/>
              <a:t>2019.gada 21.novembris</a:t>
            </a:r>
            <a:endParaRPr lang="lv-LV" sz="1200" dirty="0"/>
          </a:p>
          <a:p>
            <a:r>
              <a:rPr lang="lv-LV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lv-LV" sz="36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72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b="1" i="1" dirty="0">
                <a:latin typeface="+mn-lt"/>
                <a:ea typeface="Verdana" panose="020B0604030504040204" pitchFamily="34" charset="0"/>
              </a:rPr>
              <a:t>Biežākie iemesli Trauksmes cēlēju ziņojumu neatzīšanai</a:t>
            </a:r>
            <a:br>
              <a:rPr lang="lv-LV" sz="2800" b="1" i="1" dirty="0">
                <a:latin typeface="+mn-lt"/>
                <a:ea typeface="Verdana" panose="020B0604030504040204" pitchFamily="34" charset="0"/>
              </a:rPr>
            </a:br>
            <a:r>
              <a:rPr lang="lv-LV" sz="2800" b="1" i="1" dirty="0">
                <a:latin typeface="+mn-lt"/>
                <a:ea typeface="Verdana" panose="020B0604030504040204" pitchFamily="34" charset="0"/>
              </a:rPr>
              <a:t>par trauksmes cēlēju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239848"/>
          </a:xfrm>
        </p:spPr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lv-LV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lv-LV" sz="3000" dirty="0">
                <a:ea typeface="Calibri" panose="020F0502020204030204" pitchFamily="34" charset="0"/>
                <a:cs typeface="Times New Roman" panose="02020603050405020304" pitchFamily="18" charset="0"/>
              </a:rPr>
              <a:t>ziņo par vispārīgām, ne darba kontekstā novērotām nejēdzībām</a:t>
            </a:r>
          </a:p>
          <a:p>
            <a:pPr algn="just">
              <a:lnSpc>
                <a:spcPct val="107000"/>
              </a:lnSpc>
            </a:pPr>
            <a:r>
              <a:rPr lang="lv-LV" sz="3000" dirty="0">
                <a:ea typeface="Calibri" panose="020F0502020204030204" pitchFamily="34" charset="0"/>
                <a:cs typeface="Times New Roman" panose="02020603050405020304" pitchFamily="18" charset="0"/>
              </a:rPr>
              <a:t>ziņo par personīgo interešu aizskārumu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3000" dirty="0">
                <a:ea typeface="Calibri" panose="020F0502020204030204" pitchFamily="34" charset="0"/>
                <a:cs typeface="Times New Roman" panose="02020603050405020304" pitchFamily="18" charset="0"/>
              </a:rPr>
              <a:t>ziņo par iespējamiem pārkāpumiem, kas notikuši ilgu laiku pirms Trauksmes celšanas likuma stāšanās spēkā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3000" dirty="0">
                <a:ea typeface="Calibri" panose="020F0502020204030204" pitchFamily="34" charset="0"/>
                <a:cs typeface="Times New Roman" panose="02020603050405020304" pitchFamily="18" charset="0"/>
              </a:rPr>
              <a:t>nosūta vairākām iestādēm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lv-LV" sz="3000" dirty="0">
                <a:ea typeface="Calibri" panose="020F0502020204030204" pitchFamily="34" charset="0"/>
                <a:cs typeface="Times New Roman" panose="02020603050405020304" pitchFamily="18" charset="0"/>
              </a:rPr>
              <a:t>nosūta vienlaicīgi vairākām iestādēm, tādējādi apdraudot savas identitātes aizsardzības iespējas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lv-LV" sz="3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4191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F7FD3-DAEC-4304-B8BA-059C207E6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b="1" i="1" dirty="0">
                <a:latin typeface="+mn-lt"/>
              </a:rPr>
              <a:t>Secinājumi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C5E33-BF14-4969-A1D0-86333BA34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291"/>
            <a:ext cx="10515600" cy="4661672"/>
          </a:xfrm>
        </p:spPr>
        <p:txBody>
          <a:bodyPr>
            <a:normAutofit/>
          </a:bodyPr>
          <a:lstStyle/>
          <a:p>
            <a:r>
              <a:rPr lang="lv-LV" sz="1800" dirty="0"/>
              <a:t>Nepieciešams turpināt izglītojošu kampaņu, lai izglītotu gan iestādes, gan sabiedrību trauksmes celšanas jautājumos</a:t>
            </a:r>
          </a:p>
          <a:p>
            <a:r>
              <a:rPr lang="lv-LV" sz="1800" dirty="0"/>
              <a:t>Svarīgi vērtēt iesniegumu pēc būtības un pat, ja iesniegums neatbilst trauksmes celšanas pazīmēm, bet pārkāpums ir norādīts, meklēt problēmas risinājumus un novērst problēmu</a:t>
            </a:r>
          </a:p>
          <a:p>
            <a:r>
              <a:rPr lang="lv-LV" sz="1800" dirty="0"/>
              <a:t>Svarīgi iesniedzēju informēt, ka viņa identitāti var aizsargāt , ja ziņojums nosūtīts iespējami šauram institūciju lokam </a:t>
            </a:r>
          </a:p>
          <a:p>
            <a:r>
              <a:rPr lang="lv-LV" sz="1800" dirty="0"/>
              <a:t>Iesniedzējiem nav skaidrības par to, ka personas identitāti ir iespējams aizsargāt tikai tad, ja iesniegums nosūtīts tikai kompetentajai institūcijai, nevis iespējami daudz adresātiem</a:t>
            </a:r>
          </a:p>
          <a:p>
            <a:r>
              <a:rPr lang="lv-LV" sz="1800" dirty="0"/>
              <a:t>Svarīgi efektivizēt trauksmes cēlēju kontaktpersonu sadarbību, saņemot trauksmes cēlēja ziņojumu, ja redzams, ka nosūtīts arī citām institūcijām, ir svarīgi sazināties trauksmes cēlēju kontaktpersonām, lai saprastu turpmākās rīcības plānu</a:t>
            </a:r>
          </a:p>
          <a:p>
            <a:r>
              <a:rPr lang="lv-LV" sz="1800" dirty="0"/>
              <a:t>Būtiski ir norādīt, ka trauksmes cēlēja statuss nevar būt vienīgais iemesls, lai ziņotu par iespējamiem pārkāpumiem</a:t>
            </a:r>
          </a:p>
        </p:txBody>
      </p:sp>
    </p:spTree>
    <p:extLst>
      <p:ext uri="{BB962C8B-B14F-4D97-AF65-F5344CB8AC3E}">
        <p14:creationId xmlns:p14="http://schemas.microsoft.com/office/powerpoint/2010/main" val="23828383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C2837-BAF5-41F7-8896-2F0613CEA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5486"/>
            <a:ext cx="10515600" cy="2255520"/>
          </a:xfrm>
        </p:spPr>
        <p:txBody>
          <a:bodyPr/>
          <a:lstStyle/>
          <a:p>
            <a:pPr algn="ctr"/>
            <a:r>
              <a:rPr lang="lv-LV" b="1" i="1" dirty="0"/>
              <a:t>Paldies par uzmanību!</a:t>
            </a:r>
          </a:p>
        </p:txBody>
      </p:sp>
    </p:spTree>
    <p:extLst>
      <p:ext uri="{BB962C8B-B14F-4D97-AF65-F5344CB8AC3E}">
        <p14:creationId xmlns:p14="http://schemas.microsoft.com/office/powerpoint/2010/main" val="3429774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A62A5-FA74-40D9-A925-97459075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Trauksmes celšanas mehānismi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D5284-6E6C-42B2-9B76-63C5DD425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4284"/>
          </a:xfrm>
        </p:spPr>
        <p:txBody>
          <a:bodyPr>
            <a:normAutofit/>
          </a:bodyPr>
          <a:lstStyle/>
          <a:p>
            <a:pPr lvl="0"/>
            <a:endParaRPr lang="lv-LV" sz="1800" b="1" dirty="0">
              <a:ea typeface="Verdana" panose="020B0604030504040204" pitchFamily="34" charset="0"/>
            </a:endParaRPr>
          </a:p>
          <a:p>
            <a:pPr lvl="0"/>
            <a:r>
              <a:rPr lang="lv-LV" b="1" dirty="0">
                <a:ea typeface="Verdana" panose="020B0604030504040204" pitchFamily="34" charset="0"/>
              </a:rPr>
              <a:t>Iekšējā</a:t>
            </a:r>
            <a:r>
              <a:rPr lang="lv-LV" dirty="0">
                <a:ea typeface="Verdana" panose="020B0604030504040204" pitchFamily="34" charset="0"/>
              </a:rPr>
              <a:t> trauksmes celšanas sistēma </a:t>
            </a:r>
            <a:r>
              <a:rPr lang="lv-LV" b="1" dirty="0">
                <a:ea typeface="Verdana" panose="020B0604030504040204" pitchFamily="34" charset="0"/>
              </a:rPr>
              <a:t>darba vietā</a:t>
            </a:r>
            <a:endParaRPr lang="en-US" b="1" dirty="0">
              <a:ea typeface="Verdana" panose="020B0604030504040204" pitchFamily="34" charset="0"/>
            </a:endParaRPr>
          </a:p>
          <a:p>
            <a:pPr lvl="0"/>
            <a:r>
              <a:rPr lang="lv-LV" dirty="0">
                <a:ea typeface="Verdana" panose="020B0604030504040204" pitchFamily="34" charset="0"/>
              </a:rPr>
              <a:t>Trauksmes celšana, vēršoties </a:t>
            </a:r>
            <a:r>
              <a:rPr lang="lv-LV" b="1" dirty="0">
                <a:ea typeface="Verdana" panose="020B0604030504040204" pitchFamily="34" charset="0"/>
              </a:rPr>
              <a:t>kompetentajā institūcijā</a:t>
            </a:r>
            <a:endParaRPr lang="en-US" dirty="0">
              <a:ea typeface="Verdana" panose="020B0604030504040204" pitchFamily="34" charset="0"/>
            </a:endParaRPr>
          </a:p>
          <a:p>
            <a:pPr lvl="0"/>
            <a:r>
              <a:rPr lang="lv-LV" dirty="0">
                <a:ea typeface="Verdana" panose="020B0604030504040204" pitchFamily="34" charset="0"/>
              </a:rPr>
              <a:t>Trauksmes cēlēju </a:t>
            </a:r>
            <a:r>
              <a:rPr lang="lv-LV" b="1" dirty="0">
                <a:ea typeface="Verdana" panose="020B0604030504040204" pitchFamily="34" charset="0"/>
              </a:rPr>
              <a:t>kontaktpunkts</a:t>
            </a:r>
            <a:r>
              <a:rPr lang="lv-LV" dirty="0">
                <a:ea typeface="Verdana" panose="020B0604030504040204" pitchFamily="34" charset="0"/>
              </a:rPr>
              <a:t> Valsts kancelejā</a:t>
            </a:r>
          </a:p>
          <a:p>
            <a:pPr lvl="0"/>
            <a:r>
              <a:rPr lang="lv-LV" b="1" dirty="0">
                <a:ea typeface="Verdana" panose="020B0604030504040204" pitchFamily="34" charset="0"/>
              </a:rPr>
              <a:t>Ja</a:t>
            </a:r>
            <a:r>
              <a:rPr lang="lv-LV" dirty="0">
                <a:ea typeface="Verdana" panose="020B0604030504040204" pitchFamily="34" charset="0"/>
              </a:rPr>
              <a:t> objektīvu iemeslu dēļ nevar izmantot nevienu no mehānismiem vai tie ir izmantoti, bet pārkāpums netiek novērsts, tad trauksmi var celt, sniedzot informāciju publiski</a:t>
            </a: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00745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2400" b="1" i="1" dirty="0">
                <a:latin typeface="Verdana" panose="020B0604030504040204" pitchFamily="34" charset="0"/>
                <a:ea typeface="Verdana" panose="020B0604030504040204" pitchFamily="34" charset="0"/>
              </a:rPr>
              <a:t>Konsultācijas iespējas pirms trauksmes celšanas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194" y="1690688"/>
            <a:ext cx="9988732" cy="37086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lv-LV" sz="1800" dirty="0"/>
          </a:p>
          <a:p>
            <a:r>
              <a:rPr lang="lv-LV" dirty="0"/>
              <a:t>iekšēji iestādē, kurā persona ir nodarbināta</a:t>
            </a:r>
          </a:p>
          <a:p>
            <a:r>
              <a:rPr lang="lv-LV" dirty="0"/>
              <a:t>kompetentajā institūcijā, lai pārliecinātos, ka iespējamais pārkāpums tiešām ir iestādes kompetencē</a:t>
            </a:r>
          </a:p>
          <a:p>
            <a:r>
              <a:rPr lang="lv-LV" u="sng" dirty="0"/>
              <a:t>trauksmes cēlēja kontaktpunktā Valsts kancelejā</a:t>
            </a:r>
            <a:endParaRPr lang="lv-LV" dirty="0"/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08702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9133" y="365125"/>
            <a:ext cx="11074667" cy="1325563"/>
          </a:xfrm>
        </p:spPr>
        <p:txBody>
          <a:bodyPr>
            <a:noAutofit/>
          </a:bodyPr>
          <a:lstStyle/>
          <a:p>
            <a:pPr algn="ctr"/>
            <a:r>
              <a:rPr lang="lv-LV" sz="2800" b="1" i="1" dirty="0">
                <a:latin typeface="Verdana" panose="020B0604030504040204" pitchFamily="34" charset="0"/>
                <a:ea typeface="Verdana" panose="020B0604030504040204" pitchFamily="34" charset="0"/>
              </a:rPr>
              <a:t>Trauksmes cēlēju kontaktpunkta izveide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40267" y="2194561"/>
            <a:ext cx="10484407" cy="331796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lv-LV" dirty="0"/>
              <a:t>Valsts kancelejas trauksmes cēlēju kontaktpunkts ir izveidots uz Valsts kancelejas apmeklētāju centra bāzes.</a:t>
            </a:r>
          </a:p>
          <a:p>
            <a:pPr marL="0" indent="0" algn="ctr">
              <a:buNone/>
            </a:pPr>
            <a:endParaRPr lang="lv-LV" dirty="0"/>
          </a:p>
          <a:p>
            <a:pPr marL="0" indent="0" algn="ctr">
              <a:buNone/>
            </a:pPr>
            <a:r>
              <a:rPr lang="lv-LV" dirty="0"/>
              <a:t>Ar Valsts kancelejas direktora rīkojumu </a:t>
            </a:r>
            <a:r>
              <a:rPr lang="lv-LV" dirty="0">
                <a:solidFill>
                  <a:prstClr val="black"/>
                </a:solidFill>
              </a:rPr>
              <a:t>trauksmes cēlēju kontaktpunkta darbību nodrošina 5 Valsts kancelejas amatpersonas papildus saviem tiešajiem pienākumiem. Nepieciešamības gadījumā ir iespējams piesaistīt arī 2 Valsts kancelejas Juridiskā departamenta juristus.</a:t>
            </a:r>
            <a:endParaRPr lang="lv-LV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6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lv-LV" sz="2600" dirty="0"/>
          </a:p>
        </p:txBody>
      </p:sp>
    </p:spTree>
    <p:extLst>
      <p:ext uri="{BB962C8B-B14F-4D97-AF65-F5344CB8AC3E}">
        <p14:creationId xmlns:p14="http://schemas.microsoft.com/office/powerpoint/2010/main" val="226708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3CEE2-FD0E-4BFC-A0FF-5E30399C5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Trauksmes cēlēju kontaktpunkts Valsts kancelejā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D594B-3131-4434-959A-D9F63E05C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0090"/>
            <a:ext cx="10515600" cy="3230881"/>
          </a:xfrm>
        </p:spPr>
        <p:txBody>
          <a:bodyPr>
            <a:normAutofit/>
          </a:bodyPr>
          <a:lstStyle/>
          <a:p>
            <a:pPr algn="ctr"/>
            <a:r>
              <a:rPr lang="lv-LV" sz="1800" dirty="0"/>
              <a:t>Trauksmes cēlēju ziņojumu iesniegšana, atbilstošo kompetento institūciju noteikšana</a:t>
            </a:r>
          </a:p>
          <a:p>
            <a:pPr marL="0" indent="0" algn="ctr">
              <a:buNone/>
            </a:pPr>
            <a:r>
              <a:rPr lang="lv-LV" sz="1800" dirty="0"/>
              <a:t>Asnate Sikorska</a:t>
            </a:r>
            <a:br>
              <a:rPr lang="lv-LV" sz="1800" dirty="0"/>
            </a:br>
            <a:r>
              <a:rPr lang="lv-LV" sz="1800" dirty="0"/>
              <a:t>105. kabinets, Brīvības bulvāris 36, Rīga</a:t>
            </a:r>
            <a:br>
              <a:rPr lang="lv-LV" sz="1800" dirty="0"/>
            </a:br>
            <a:r>
              <a:rPr lang="lv-LV" sz="1800" dirty="0"/>
              <a:t>Tālr.: 67082837</a:t>
            </a:r>
            <a:br>
              <a:rPr lang="lv-LV" sz="1800" dirty="0"/>
            </a:br>
            <a:r>
              <a:rPr lang="lv-LV" sz="1800" dirty="0"/>
              <a:t>E-pasts: </a:t>
            </a:r>
            <a:r>
              <a:rPr lang="lv-LV" sz="1800" u="sng" dirty="0" err="1">
                <a:hlinkClick r:id="rId2"/>
              </a:rPr>
              <a:t>trauksme@mk.gov.lv</a:t>
            </a:r>
            <a:endParaRPr lang="lv-LV" sz="1800" dirty="0"/>
          </a:p>
          <a:p>
            <a:pPr algn="ctr"/>
            <a:r>
              <a:rPr lang="lv-LV" sz="1800" dirty="0"/>
              <a:t>Metodiskais atbalsts un trauksmes cēlēju tiesību aizsardzība</a:t>
            </a:r>
          </a:p>
          <a:p>
            <a:pPr marL="0" indent="0" algn="ctr">
              <a:buNone/>
            </a:pPr>
            <a:r>
              <a:rPr lang="lv-LV" sz="1800" dirty="0"/>
              <a:t>Inese Kušķe</a:t>
            </a:r>
            <a:br>
              <a:rPr lang="lv-LV" sz="1800" dirty="0"/>
            </a:br>
            <a:r>
              <a:rPr lang="lv-LV" sz="1800" dirty="0"/>
              <a:t>Tālr.: 67082910</a:t>
            </a:r>
            <a:br>
              <a:rPr lang="lv-LV" sz="1800" dirty="0"/>
            </a:br>
            <a:r>
              <a:rPr lang="lv-LV" sz="1800" dirty="0"/>
              <a:t>E-pasts: </a:t>
            </a:r>
            <a:r>
              <a:rPr lang="lv-LV" sz="1800" u="sng" dirty="0" err="1">
                <a:hlinkClick r:id="rId3"/>
              </a:rPr>
              <a:t>Inese.Kuske@mk.gov.lv</a:t>
            </a:r>
            <a:endParaRPr lang="lv-LV" sz="1800" dirty="0"/>
          </a:p>
          <a:p>
            <a:pPr marL="0" indent="0">
              <a:buNone/>
            </a:pPr>
            <a:endParaRPr lang="lv-LV" sz="1400" dirty="0"/>
          </a:p>
        </p:txBody>
      </p:sp>
    </p:spTree>
    <p:extLst>
      <p:ext uri="{BB962C8B-B14F-4D97-AF65-F5344CB8AC3E}">
        <p14:creationId xmlns:p14="http://schemas.microsoft.com/office/powerpoint/2010/main" val="13533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764FD-3540-443B-9B81-CE7D4C979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4704"/>
          </a:xfrm>
        </p:spPr>
        <p:txBody>
          <a:bodyPr>
            <a:normAutofit/>
          </a:bodyPr>
          <a:lstStyle/>
          <a:p>
            <a:pPr algn="ctr"/>
            <a:r>
              <a:rPr lang="lv-LV" sz="2800" b="1" i="1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>Trauksmes cēlēju kontaktpunkta pienākumi</a:t>
            </a:r>
            <a:endParaRPr lang="lv-LV" sz="2800" b="1" i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018B9-28E9-4C0E-9B70-2E2B0CC2A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0789"/>
            <a:ext cx="10515600" cy="4624251"/>
          </a:xfrm>
        </p:spPr>
        <p:txBody>
          <a:bodyPr>
            <a:normAutofit/>
          </a:bodyPr>
          <a:lstStyle/>
          <a:p>
            <a:r>
              <a:rPr lang="lv-LV" sz="2000" dirty="0"/>
              <a:t>nodrošināt tīmekļvietnē informāciju par trauksmes celšanas kārtību, kompetentajām institūcijām, tostarp kontaktpersonām trauksmes celšanas jautājumos, un aizsardzības garantijām</a:t>
            </a:r>
          </a:p>
          <a:p>
            <a:r>
              <a:rPr lang="lv-LV" sz="2000" dirty="0"/>
              <a:t>sniegt atbalstu un konsultācijas personām, kuras vēlas celt trauksmi, un trauksmes cēlējiem vai viņu radiniekiem trauksmes celšanas dēļ radušos jautājumu risināšanā</a:t>
            </a:r>
          </a:p>
          <a:p>
            <a:r>
              <a:rPr lang="lv-LV" sz="2000" dirty="0"/>
              <a:t>saņemot trauksmes cēlēja ziņojumu, identificēt kompetento institūciju un 10 dienu laikā pārsūtīt saņemto ziņojumu, norādot, ka nepieciešams nodrošināt trauksmes cēlēja identitātes aizsardzību</a:t>
            </a:r>
          </a:p>
          <a:p>
            <a:r>
              <a:rPr lang="lv-LV" sz="2000" dirty="0"/>
              <a:t>veicināt sabiedrības izpratni par trauksmes celšanu</a:t>
            </a:r>
          </a:p>
          <a:p>
            <a:r>
              <a:rPr lang="lv-LV" sz="2000" dirty="0"/>
              <a:t> sniegt metodisku atbalstu trauksmes celšanas jomā</a:t>
            </a:r>
          </a:p>
          <a:p>
            <a:r>
              <a:rPr lang="lv-LV" sz="2000" dirty="0"/>
              <a:t>katru gadu apkopot informāciju par trauksmes celšanu un trauksmes cēlēju aizsardzību</a:t>
            </a:r>
          </a:p>
          <a:p>
            <a:r>
              <a:rPr lang="lv-LV" sz="2000" dirty="0"/>
              <a:t>ja nepieciešams, sniegt Juridiskās palīdzības administrācijai atzinumu par nepieciešamību nodrošināt trauksmes cēlējam juridisko palīdzību </a:t>
            </a:r>
            <a:r>
              <a:rPr lang="lv-LV" sz="2000" dirty="0">
                <a:hlinkClick r:id="rId2"/>
              </a:rPr>
              <a:t>Valsts nodrošinātās juridiskās palīdzības likumā</a:t>
            </a:r>
            <a:r>
              <a:rPr lang="lv-LV" sz="2000" dirty="0"/>
              <a:t> noteiktajā kārtībā</a:t>
            </a:r>
          </a:p>
        </p:txBody>
      </p:sp>
    </p:spTree>
    <p:extLst>
      <p:ext uri="{BB962C8B-B14F-4D97-AF65-F5344CB8AC3E}">
        <p14:creationId xmlns:p14="http://schemas.microsoft.com/office/powerpoint/2010/main" val="11689883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09" y="18360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v-LV" sz="2400" b="1" i="1" dirty="0">
                <a:latin typeface="Verdana" panose="020B0604030504040204" pitchFamily="34" charset="0"/>
                <a:ea typeface="Verdana" panose="020B0604030504040204" pitchFamily="34" charset="0"/>
              </a:rPr>
              <a:t>Trauksmes cēlēja ziņojuma saņemšana un reģistrēšana trauksmes cēlēju kontaktpunktā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D3BF37-8FD1-4B68-A035-00B3979A8B93}"/>
              </a:ext>
            </a:extLst>
          </p:cNvPr>
          <p:cNvSpPr txBox="1"/>
          <p:nvPr/>
        </p:nvSpPr>
        <p:spPr>
          <a:xfrm>
            <a:off x="1069109" y="1428205"/>
            <a:ext cx="102499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Trauksmes cēlējs ziņojumu var iesniegt: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dirty="0"/>
              <a:t>Kompetentajā iestādē vai trauksmes cēlēju kontaktpunktā: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lv-LV" dirty="0"/>
              <a:t>pa pastu (brīvas formas iesniegums vai aizpildīta veidlapa)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lv-LV" dirty="0"/>
              <a:t>e-pasta adrese (īpaši trauksmes cēlēju ziņojumiem izveidota, atbildīgās personas vai cita e-pasta adrese)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lv-LV" dirty="0"/>
              <a:t>iesniegt ziņojumu tiešsaistē (aizpildot veidlapu intranetā, koplietošanas platformā </a:t>
            </a:r>
            <a:r>
              <a:rPr lang="lv-LV" dirty="0">
                <a:hlinkClick r:id="rId2"/>
              </a:rPr>
              <a:t>https://www.trauksmescelejs.lv/</a:t>
            </a:r>
            <a:r>
              <a:rPr lang="lv-LV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lv-LV" dirty="0"/>
              <a:t>organizācijas telpās piemērotā vietā novietotā pastkastē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lv-LV" dirty="0"/>
              <a:t>mutiski/klātienē</a:t>
            </a:r>
          </a:p>
          <a:p>
            <a:pPr algn="ctr"/>
            <a:endParaRPr lang="lv-LV" b="1" dirty="0"/>
          </a:p>
          <a:p>
            <a:pPr algn="ctr"/>
            <a:r>
              <a:rPr lang="lv-LV" b="1" dirty="0"/>
              <a:t>Trauksmes cēlēju kontaktpunkts saņemot iesniegumu to reģistrē, izvērtē un nosūta kompetentajai institūcijai.</a:t>
            </a:r>
          </a:p>
          <a:p>
            <a:pPr algn="ctr"/>
            <a:endParaRPr lang="lv-LV" b="1" dirty="0"/>
          </a:p>
          <a:p>
            <a:pPr algn="ctr"/>
            <a:r>
              <a:rPr lang="lv-LV" dirty="0"/>
              <a:t>Iesniegto trauksmes cēlēju ziņojumu </a:t>
            </a:r>
            <a:r>
              <a:rPr lang="lv-LV" b="1" dirty="0"/>
              <a:t>ierobežotas pieejamības statuss </a:t>
            </a:r>
            <a:r>
              <a:rPr lang="lv-LV" dirty="0"/>
              <a:t>noteikts ar likumu!</a:t>
            </a:r>
          </a:p>
          <a:p>
            <a:pPr algn="ctr"/>
            <a:endParaRPr lang="lv-LV" dirty="0"/>
          </a:p>
          <a:p>
            <a:pPr algn="ctr"/>
            <a:r>
              <a:rPr lang="lv-LV" dirty="0"/>
              <a:t>Iekšējās kārtības noteikumos paredz, ka trauksmes cēlēja ziņojumus reģistrē lietvedības sistēmā </a:t>
            </a:r>
            <a:r>
              <a:rPr lang="lv-LV" b="1" u="sng" dirty="0"/>
              <a:t>atsevišķā reģistrā</a:t>
            </a:r>
            <a:r>
              <a:rPr lang="lv-LV" dirty="0"/>
              <a:t> (datums, identifikators), un nosaka, kā tos droši uzglabāt.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85546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b="1" i="1" dirty="0">
                <a:latin typeface="+mn-lt"/>
                <a:ea typeface="Verdana" panose="020B0604030504040204" pitchFamily="34" charset="0"/>
              </a:rPr>
              <a:t>Trauksmes cēlēju kontaktpunkta darbības statistika 6 mēnešos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72343"/>
            <a:ext cx="10515600" cy="4328160"/>
          </a:xfrm>
        </p:spPr>
        <p:txBody>
          <a:bodyPr>
            <a:normAutofit lnSpcReduction="10000"/>
          </a:bodyPr>
          <a:lstStyle/>
          <a:p>
            <a:pPr algn="just"/>
            <a:endParaRPr lang="lv-LV" sz="1900" dirty="0"/>
          </a:p>
          <a:p>
            <a:pPr algn="just"/>
            <a:r>
              <a:rPr lang="lv-LV" dirty="0"/>
              <a:t>Trauksmes cēlēju kontaktpunktā pavisam saņemti – 75 trauksmes cēlēju ziņojumi</a:t>
            </a:r>
          </a:p>
          <a:p>
            <a:pPr algn="just"/>
            <a:r>
              <a:rPr lang="lv-LV" dirty="0"/>
              <a:t>No tiem pārsūtīti – 35 trauksmes cēlēju ziņojumi (</a:t>
            </a:r>
            <a:r>
              <a:rPr lang="lv-LV" dirty="0">
                <a:ea typeface="Calibri" panose="020F0502020204030204" pitchFamily="34" charset="0"/>
              </a:rPr>
              <a:t>VID, KNAB, ĢP, VDI, VVD, IZM, VARAM, TM, ZM, VZD, EM,  </a:t>
            </a:r>
            <a:r>
              <a:rPr lang="lv-LV" dirty="0" err="1">
                <a:ea typeface="Calibri" panose="020F0502020204030204" pitchFamily="34" charset="0"/>
              </a:rPr>
              <a:t>u.c</a:t>
            </a:r>
            <a:r>
              <a:rPr lang="lv-LV" dirty="0">
                <a:ea typeface="Calibri" panose="020F0502020204030204" pitchFamily="34" charset="0"/>
              </a:rPr>
              <a:t>)</a:t>
            </a:r>
            <a:endParaRPr lang="lv-LV" dirty="0"/>
          </a:p>
          <a:p>
            <a:pPr algn="just"/>
            <a:r>
              <a:rPr lang="lv-LV" dirty="0"/>
              <a:t>Kontaktpunkts sniedzis – 38 atbildes</a:t>
            </a:r>
          </a:p>
          <a:p>
            <a:pPr algn="just"/>
            <a:r>
              <a:rPr lang="lv-LV" dirty="0"/>
              <a:t>Valsts kancelejas kompetencē – 2 ziņojumi</a:t>
            </a:r>
          </a:p>
          <a:p>
            <a:pPr algn="just"/>
            <a:r>
              <a:rPr lang="lv-LV" dirty="0"/>
              <a:t>Telefoniski par trauksmes celšanas jautājumiem konsultētas – 165 personas</a:t>
            </a:r>
          </a:p>
          <a:p>
            <a:pPr algn="just"/>
            <a:r>
              <a:rPr lang="lv-LV" dirty="0"/>
              <a:t>E-pasta konsultācijas – 19</a:t>
            </a:r>
          </a:p>
          <a:p>
            <a:pPr marL="0" indent="0" algn="just">
              <a:buNone/>
            </a:pPr>
            <a:endParaRPr lang="lv-LV" sz="1900" dirty="0"/>
          </a:p>
          <a:p>
            <a:pPr algn="just"/>
            <a:endParaRPr lang="lv-LV" sz="1800" dirty="0"/>
          </a:p>
        </p:txBody>
      </p:sp>
    </p:spTree>
    <p:extLst>
      <p:ext uri="{BB962C8B-B14F-4D97-AF65-F5344CB8AC3E}">
        <p14:creationId xmlns:p14="http://schemas.microsoft.com/office/powerpoint/2010/main" val="2980461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D631-9921-42B2-A61E-4ED78BB2B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b="1" i="1" dirty="0">
                <a:latin typeface="+mn-lt"/>
              </a:rPr>
              <a:t>Trauksmes cēlēju ziņojumos biežāk skartās jomas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13606-092D-4ABF-AEF5-68027F1088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623026"/>
          </a:xfrm>
        </p:spPr>
        <p:txBody>
          <a:bodyPr/>
          <a:lstStyle/>
          <a:p>
            <a:pPr lvl="0" algn="just"/>
            <a:r>
              <a:rPr lang="lv-LV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izvairīšanās no nodokļu nomaksas</a:t>
            </a:r>
          </a:p>
          <a:p>
            <a:pPr lvl="0" algn="just">
              <a:lnSpc>
                <a:spcPct val="107000"/>
              </a:lnSpc>
            </a:pPr>
            <a:r>
              <a:rPr lang="lv-LV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amatpersonu bezdarbība, nolaidība vai dienesta stāvokļa ļaunprātīga izmantošana</a:t>
            </a:r>
          </a:p>
          <a:p>
            <a:pPr lvl="0" algn="just">
              <a:lnSpc>
                <a:spcPct val="107000"/>
              </a:lnSpc>
            </a:pPr>
            <a:r>
              <a:rPr lang="lv-LV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darbinieku fiktīva nodarbināšana</a:t>
            </a:r>
          </a:p>
          <a:p>
            <a:pPr lvl="0" algn="just">
              <a:lnSpc>
                <a:spcPct val="107000"/>
              </a:lnSpc>
            </a:pPr>
            <a:r>
              <a:rPr lang="lv-LV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korupcija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lv-LV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krāpšana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340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3248</TotalTime>
  <Words>648</Words>
  <Application>Microsoft Office PowerPoint</Application>
  <PresentationFormat>Platekrāna</PresentationFormat>
  <Paragraphs>88</Paragraphs>
  <Slides>12</Slides>
  <Notes>2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Verdana</vt:lpstr>
      <vt:lpstr>Office dizains</vt:lpstr>
      <vt:lpstr>PowerPoint prezentācija</vt:lpstr>
      <vt:lpstr>Trauksmes celšanas mehānismi</vt:lpstr>
      <vt:lpstr>Konsultācijas iespējas pirms trauksmes celšanas</vt:lpstr>
      <vt:lpstr>Trauksmes cēlēju kontaktpunkta izveide</vt:lpstr>
      <vt:lpstr>Trauksmes cēlēju kontaktpunkts Valsts kancelejā</vt:lpstr>
      <vt:lpstr>Trauksmes cēlēju kontaktpunkta pienākumi</vt:lpstr>
      <vt:lpstr>Trauksmes cēlēja ziņojuma saņemšana un reģistrēšana trauksmes cēlēju kontaktpunktā </vt:lpstr>
      <vt:lpstr>Trauksmes cēlēju kontaktpunkta darbības statistika 6 mēnešos</vt:lpstr>
      <vt:lpstr>Trauksmes cēlēju ziņojumos biežāk skartās jomas</vt:lpstr>
      <vt:lpstr>Biežākie iemesli Trauksmes cēlēju ziņojumu neatzīšanai par trauksmes cēlēju</vt:lpstr>
      <vt:lpstr>Secinājumi</vt:lpstr>
      <vt:lpstr>Paldies par uzmanību!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Laura Dimitrijeva</dc:creator>
  <cp:lastModifiedBy>Aigars Evardsons</cp:lastModifiedBy>
  <cp:revision>334</cp:revision>
  <cp:lastPrinted>2019-03-22T10:00:39Z</cp:lastPrinted>
  <dcterms:created xsi:type="dcterms:W3CDTF">2018-09-04T07:15:26Z</dcterms:created>
  <dcterms:modified xsi:type="dcterms:W3CDTF">2019-11-20T13:01:40Z</dcterms:modified>
</cp:coreProperties>
</file>