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" r:id="rId2"/>
    <p:sldId id="375" r:id="rId3"/>
    <p:sldId id="376" r:id="rId4"/>
    <p:sldId id="378" r:id="rId5"/>
    <p:sldId id="379" r:id="rId6"/>
    <p:sldId id="380" r:id="rId7"/>
    <p:sldId id="381" r:id="rId8"/>
    <p:sldId id="382" r:id="rId9"/>
    <p:sldId id="383" r:id="rId10"/>
  </p:sldIdLst>
  <p:sldSz cx="12192000" cy="6858000"/>
  <p:notesSz cx="6735763" cy="9866313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AFC42-E331-45C5-9D2C-2C2467E50E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8A3CD2-35DD-45BB-AA4E-AAC70BF8A9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0EE21-AE0F-4DD1-A8FC-0F1587262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69AF-124C-40C5-9D0A-3D9D56BA1E90}" type="datetimeFigureOut">
              <a:rPr lang="lv-LV" smtClean="0"/>
              <a:t>19.11.2019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D1DF17-3AB9-46A7-81AD-33A7BFEEC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9B1DAF-3073-492A-AB96-26EDDB524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4BCE-7E25-4F73-A655-2952123AF76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25773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91062-9BF2-4CEE-9357-C4522E7B6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DBF375-8FD2-47BB-9E21-2B58049BFE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A06648-89BB-4B42-8E99-F34DC65B3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69AF-124C-40C5-9D0A-3D9D56BA1E90}" type="datetimeFigureOut">
              <a:rPr lang="lv-LV" smtClean="0"/>
              <a:t>19.11.2019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2D2C7A-CB41-4F6A-82CC-95B78241A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045E9C-1E67-4769-90A4-510A291E2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4BCE-7E25-4F73-A655-2952123AF76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27489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8E0762-09C9-4BBF-ADAD-E93F228830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34C87E-FB98-4D45-B899-309538B09D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85E58E-034D-484B-A641-0E14054D5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69AF-124C-40C5-9D0A-3D9D56BA1E90}" type="datetimeFigureOut">
              <a:rPr lang="lv-LV" smtClean="0"/>
              <a:t>19.11.2019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85AF0-C00C-46A7-999E-B7385C922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9DFDD-20D0-40D2-9FAA-D4DBB14D3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4BCE-7E25-4F73-A655-2952123AF76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87905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1CD57-B100-4CAE-AE36-1BFAC9CFF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9D19F7-DD22-4D26-914C-4F7EA89A0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7DCD3A-429A-4AAC-B780-9E40A5909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69AF-124C-40C5-9D0A-3D9D56BA1E90}" type="datetimeFigureOut">
              <a:rPr lang="lv-LV" smtClean="0"/>
              <a:t>19.11.2019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333CE-5561-4A6B-A75C-71A6E0E8F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52A10-52DB-478F-861B-0C77B7F38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4BCE-7E25-4F73-A655-2952123AF76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88950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A0D62-C598-4A3E-B08E-96CAE9D67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32CF1C-28C3-4521-BDDA-511CD2ABA3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7B9E37-7DC9-4CB7-83B7-ED436279F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69AF-124C-40C5-9D0A-3D9D56BA1E90}" type="datetimeFigureOut">
              <a:rPr lang="lv-LV" smtClean="0"/>
              <a:t>19.11.2019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FB5F68-D8A2-4207-8B8B-72F7C15BD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975BD-C59E-4691-95FE-594EC13F4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4BCE-7E25-4F73-A655-2952123AF76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54912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E94D8-D7DE-4A86-8217-78B433AFA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C5D9C-3968-4F24-8D29-20029C58C3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C0444A-3734-4A9E-8065-E82350C7D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6E609E-0671-413A-BC48-73B3DB2BB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69AF-124C-40C5-9D0A-3D9D56BA1E90}" type="datetimeFigureOut">
              <a:rPr lang="lv-LV" smtClean="0"/>
              <a:t>19.11.2019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248A64-6394-4FB1-B52E-86595604F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6B2E63-4D4F-4DB1-B9D8-6587FE7ED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4BCE-7E25-4F73-A655-2952123AF76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66533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C9E7E-F993-42D6-AFC6-19CEE8C61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2F5B2C-301D-4A51-9003-49914FD7E9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3EEBE2-51A2-46C4-B92F-D7A4DB1D4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D7A7AE-7663-44B2-BA2A-BD6AAADAAD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93AAE8-D302-4863-A753-AB368FD271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8B22AA-0AC5-4B93-AAB0-223C22C66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69AF-124C-40C5-9D0A-3D9D56BA1E90}" type="datetimeFigureOut">
              <a:rPr lang="lv-LV" smtClean="0"/>
              <a:t>19.11.2019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77D5C4-F275-4A37-A437-9A96D3F78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03A75F-C367-4CA1-9438-300FE1253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4BCE-7E25-4F73-A655-2952123AF76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54809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D3E04-683A-42FE-8D7F-6BEE1B5E3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2910A7-2E59-4EA3-BC61-8730B9662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69AF-124C-40C5-9D0A-3D9D56BA1E90}" type="datetimeFigureOut">
              <a:rPr lang="lv-LV" smtClean="0"/>
              <a:t>19.11.2019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A16411-696B-499C-BC8E-6B84CAACA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0B0D22-EF9B-4C4F-9B89-C30569FFA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4BCE-7E25-4F73-A655-2952123AF76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561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DF1A43-A432-41A9-9A64-473471FDC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69AF-124C-40C5-9D0A-3D9D56BA1E90}" type="datetimeFigureOut">
              <a:rPr lang="lv-LV" smtClean="0"/>
              <a:t>19.11.2019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179AB3-4BE4-45E1-92C9-582D20F76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3219A0-7C09-4417-878B-3F404F0C0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4BCE-7E25-4F73-A655-2952123AF76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75366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2B150-E3C9-4F60-B66C-91C2BAE38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E6D4A-9617-4DFF-80D4-5BB95EF979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ACBABF-DD90-4F63-86B6-64A1B756FE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2D710D-8B93-4B90-B6DA-3894ADB06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69AF-124C-40C5-9D0A-3D9D56BA1E90}" type="datetimeFigureOut">
              <a:rPr lang="lv-LV" smtClean="0"/>
              <a:t>19.11.2019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A32267-122E-487B-98B7-021FCF983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7706C9-7E97-4166-807D-D78F27395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4BCE-7E25-4F73-A655-2952123AF76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11620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6C19D-D377-4C97-9812-32B645276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5AE1C7-88EA-47CB-ACAA-67D84A6E42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57D3F5-B048-4C2A-86BD-1249C15A2F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A9FD24-D4A4-48F7-8B1B-422E3B9CE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69AF-124C-40C5-9D0A-3D9D56BA1E90}" type="datetimeFigureOut">
              <a:rPr lang="lv-LV" smtClean="0"/>
              <a:t>19.11.2019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65DEFA-58F6-499D-BDE3-5FE92C05E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F7F2A1-12AA-4F86-BE50-4C3380FC4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4BCE-7E25-4F73-A655-2952123AF76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74588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401916-E5EE-4C8E-9CCF-F109B1374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2FD151-F76A-40BF-9D17-10855B9DBE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BAFEF2-2A6D-4317-98FB-2681A56D95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969AF-124C-40C5-9D0A-3D9D56BA1E90}" type="datetimeFigureOut">
              <a:rPr lang="lv-LV" smtClean="0"/>
              <a:t>19.11.2019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5EA98B-3443-4BD0-8D7A-77BA24E1AB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6DB2C1-0CAC-4833-8B29-49361CDE38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D4BCE-7E25-4F73-A655-2952123AF76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61600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svg"/><Relationship Id="rId18" Type="http://schemas.openxmlformats.org/officeDocument/2006/relationships/image" Target="../media/image19.png"/><Relationship Id="rId3" Type="http://schemas.openxmlformats.org/officeDocument/2006/relationships/image" Target="../media/image1.png"/><Relationship Id="rId21" Type="http://schemas.openxmlformats.org/officeDocument/2006/relationships/image" Target="../media/image22.svg"/><Relationship Id="rId7" Type="http://schemas.openxmlformats.org/officeDocument/2006/relationships/image" Target="../media/image8.svg"/><Relationship Id="rId12" Type="http://schemas.openxmlformats.org/officeDocument/2006/relationships/image" Target="../media/image13.png"/><Relationship Id="rId17" Type="http://schemas.openxmlformats.org/officeDocument/2006/relationships/image" Target="../media/image18.sv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5" Type="http://schemas.openxmlformats.org/officeDocument/2006/relationships/image" Target="../media/image16.svg"/><Relationship Id="rId10" Type="http://schemas.openxmlformats.org/officeDocument/2006/relationships/image" Target="../media/image11.png"/><Relationship Id="rId19" Type="http://schemas.openxmlformats.org/officeDocument/2006/relationships/image" Target="../media/image20.svg"/><Relationship Id="rId4" Type="http://schemas.openxmlformats.org/officeDocument/2006/relationships/image" Target="../media/image5.png"/><Relationship Id="rId9" Type="http://schemas.openxmlformats.org/officeDocument/2006/relationships/image" Target="../media/image10.sv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.png"/><Relationship Id="rId7" Type="http://schemas.openxmlformats.org/officeDocument/2006/relationships/image" Target="../media/image22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image" Target="../media/image25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silium.europa.eu/lv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data.consilium.europa.eu/doc/document/PE-78-2019-INIT/lv/pdf" TargetMode="External"/><Relationship Id="rId5" Type="http://schemas.openxmlformats.org/officeDocument/2006/relationships/hyperlink" Target="https://www.consilium.europa.eu/en/press/press-releases/2019/10/07/better-protection-of-whistle-blowers-new-eu-wide-rules-to-kick-in-in-2021/" TargetMode="External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Riga prezentacijam.png">
            <a:extLst>
              <a:ext uri="{FF2B5EF4-FFF2-40B4-BE49-F238E27FC236}">
                <a16:creationId xmlns:a16="http://schemas.microsoft.com/office/drawing/2014/main" id="{4E5029E8-50AB-4A49-8FE5-165241E2A4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591176"/>
            <a:ext cx="91440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AD83065-F5F2-4126-A51D-97F9E2CDFFF6}"/>
              </a:ext>
            </a:extLst>
          </p:cNvPr>
          <p:cNvSpPr txBox="1"/>
          <p:nvPr/>
        </p:nvSpPr>
        <p:spPr>
          <a:xfrm>
            <a:off x="3359151" y="5345113"/>
            <a:ext cx="540067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lv-LV" sz="16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2019.</a:t>
            </a:r>
          </a:p>
          <a:p>
            <a:pPr algn="ctr" eaLnBrk="1" hangingPunct="1">
              <a:defRPr/>
            </a:pPr>
            <a:r>
              <a:rPr lang="lv-LV" sz="16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Rīga, Latvija</a:t>
            </a:r>
            <a:endParaRPr lang="en-US" sz="1600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91F382C-E965-427B-91E2-6EDFF3F71DAF}"/>
              </a:ext>
            </a:extLst>
          </p:cNvPr>
          <p:cNvSpPr/>
          <p:nvPr/>
        </p:nvSpPr>
        <p:spPr>
          <a:xfrm>
            <a:off x="2566988" y="4759325"/>
            <a:ext cx="6985000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lv-LV" sz="16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Rīgas domes Birokrātijas apkarošanas centrs</a:t>
            </a:r>
          </a:p>
          <a:p>
            <a:pPr algn="ctr" eaLnBrk="1" hangingPunct="1">
              <a:defRPr/>
            </a:pPr>
            <a:r>
              <a:rPr lang="lv-LV" sz="16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Aigars </a:t>
            </a:r>
            <a:r>
              <a:rPr lang="lv-LV" sz="1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Evardsons</a:t>
            </a:r>
            <a:endParaRPr lang="lv-LV" sz="1600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pic>
        <p:nvPicPr>
          <p:cNvPr id="3078" name="Picture 6">
            <a:extLst>
              <a:ext uri="{FF2B5EF4-FFF2-40B4-BE49-F238E27FC236}">
                <a16:creationId xmlns:a16="http://schemas.microsoft.com/office/drawing/2014/main" id="{08363AF3-A437-4CD9-BB31-1429DF62D60F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8438" y="836613"/>
            <a:ext cx="4178300" cy="241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Kājenes vietturis 1">
            <a:extLst>
              <a:ext uri="{FF2B5EF4-FFF2-40B4-BE49-F238E27FC236}">
                <a16:creationId xmlns:a16="http://schemas.microsoft.com/office/drawing/2014/main" id="{496F6AF7-FA86-4A44-B78B-2713B84F3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3080" name="Slaida numura vietturis 2">
            <a:extLst>
              <a:ext uri="{FF2B5EF4-FFF2-40B4-BE49-F238E27FC236}">
                <a16:creationId xmlns:a16="http://schemas.microsoft.com/office/drawing/2014/main" id="{5482149A-6606-4EEE-85A8-7A2B0645BC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F9FA85C-0751-4D94-AD51-C0183F66F1F4}" type="slidenum">
              <a:rPr lang="lv-LV" altLang="lv-LV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lv-LV" altLang="lv-LV" sz="1200">
              <a:solidFill>
                <a:srgbClr val="898989"/>
              </a:solidFill>
            </a:endParaRPr>
          </a:p>
        </p:txBody>
      </p:sp>
      <p:sp>
        <p:nvSpPr>
          <p:cNvPr id="3" name="Taisnstūris 2">
            <a:extLst>
              <a:ext uri="{FF2B5EF4-FFF2-40B4-BE49-F238E27FC236}">
                <a16:creationId xmlns:a16="http://schemas.microsoft.com/office/drawing/2014/main" id="{5D54C9F9-8260-4DFF-9200-E15AE52E0D30}"/>
              </a:ext>
            </a:extLst>
          </p:cNvPr>
          <p:cNvSpPr/>
          <p:nvPr/>
        </p:nvSpPr>
        <p:spPr>
          <a:xfrm>
            <a:off x="3271349" y="3244334"/>
            <a:ext cx="564930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endParaRPr lang="lv-LV" dirty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pPr algn="ctr">
              <a:defRPr/>
            </a:pPr>
            <a:endParaRPr lang="lv-LV" dirty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pPr algn="ctr">
              <a:defRPr/>
            </a:pPr>
            <a:r>
              <a:rPr lang="lv-LV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Trauksmes celšanas sistēma Rīgas pilsētas pašvaldībā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>
            <a:extLst>
              <a:ext uri="{FF2B5EF4-FFF2-40B4-BE49-F238E27FC236}">
                <a16:creationId xmlns:a16="http://schemas.microsoft.com/office/drawing/2014/main" id="{89343C05-0B5B-4F96-97EB-121FBE0C07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49" y="305048"/>
            <a:ext cx="124777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96A220E-C9D3-4256-BCF7-4E3DAF0AD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664" y="518720"/>
            <a:ext cx="66976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lv-LV" sz="140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Trauksmes celšanas sistēma Rīgas pilsētas pašvaldībā</a:t>
            </a:r>
            <a:endParaRPr lang="en-US" sz="1400" dirty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B681260-CB80-4465-9BE4-59B44EB8C384}"/>
              </a:ext>
            </a:extLst>
          </p:cNvPr>
          <p:cNvCxnSpPr/>
          <p:nvPr/>
        </p:nvCxnSpPr>
        <p:spPr>
          <a:xfrm>
            <a:off x="1774826" y="1052513"/>
            <a:ext cx="8640763" cy="0"/>
          </a:xfrm>
          <a:prstGeom prst="line">
            <a:avLst/>
          </a:prstGeom>
          <a:ln w="9525" cap="rnd" cmpd="sng">
            <a:headEnd w="sm" len="sm"/>
            <a:tailEnd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7" name="Picture 3" descr="Riga prezentacijam.png">
            <a:extLst>
              <a:ext uri="{FF2B5EF4-FFF2-40B4-BE49-F238E27FC236}">
                <a16:creationId xmlns:a16="http://schemas.microsoft.com/office/drawing/2014/main" id="{C9A7DBBE-A087-4694-A363-480FEE0338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591176"/>
            <a:ext cx="91440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600" name="AutoShape 24">
            <a:extLst>
              <a:ext uri="{FF2B5EF4-FFF2-40B4-BE49-F238E27FC236}">
                <a16:creationId xmlns:a16="http://schemas.microsoft.com/office/drawing/2014/main" id="{3C73A9B6-A951-4EFE-89A5-A3304B9833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422" y="1239401"/>
            <a:ext cx="11355601" cy="1769817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69000">
                <a:schemeClr val="accent6">
                  <a:lumMod val="95000"/>
                  <a:lumOff val="5000"/>
                </a:schemeClr>
              </a:gs>
              <a:gs pos="100000">
                <a:schemeClr val="accent6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  <a:headEnd/>
            <a:tailEnd/>
          </a:ln>
          <a:effectLst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lv-LV" b="1" dirty="0">
              <a:latin typeface="Georgia" pitchFamily="18" charset="0"/>
            </a:endParaRPr>
          </a:p>
          <a:p>
            <a:pPr algn="ctr">
              <a:defRPr/>
            </a:pPr>
            <a:endParaRPr lang="lv-LV" dirty="0">
              <a:latin typeface="Georgia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DF3914B-2C35-4A71-BE1E-E0D0151A134E}"/>
              </a:ext>
            </a:extLst>
          </p:cNvPr>
          <p:cNvSpPr/>
          <p:nvPr/>
        </p:nvSpPr>
        <p:spPr>
          <a:xfrm>
            <a:off x="3000376" y="1278531"/>
            <a:ext cx="6480001" cy="2143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lv-LV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4C25F30-DEF3-4C7C-8284-F5F25D6499D2}"/>
              </a:ext>
            </a:extLst>
          </p:cNvPr>
          <p:cNvSpPr/>
          <p:nvPr/>
        </p:nvSpPr>
        <p:spPr>
          <a:xfrm>
            <a:off x="3359696" y="1278531"/>
            <a:ext cx="6336704" cy="3502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Pašvaldības Centrālā administrācija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682F31-5708-4678-9909-661514819517}"/>
              </a:ext>
            </a:extLst>
          </p:cNvPr>
          <p:cNvSpPr/>
          <p:nvPr/>
        </p:nvSpPr>
        <p:spPr>
          <a:xfrm>
            <a:off x="3088426" y="1658811"/>
            <a:ext cx="2880320" cy="11877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Rīgas domes Apmeklētāju pieņemšanas centrs</a:t>
            </a:r>
          </a:p>
          <a:p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Rīgas domes Ārlietu pārvalde</a:t>
            </a:r>
          </a:p>
          <a:p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Rīgas domes Informācijas tehnoloģiju centrs</a:t>
            </a:r>
          </a:p>
          <a:p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Rīgas domes Juridiskā pārvalde</a:t>
            </a:r>
          </a:p>
          <a:p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Rīgas domes Personāla nodaļa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33CAE81-FDAA-4710-B472-7AA37E608286}"/>
              </a:ext>
            </a:extLst>
          </p:cNvPr>
          <p:cNvSpPr/>
          <p:nvPr/>
        </p:nvSpPr>
        <p:spPr>
          <a:xfrm>
            <a:off x="6384032" y="1811442"/>
            <a:ext cx="3385294" cy="11153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Rīgas domes Sekretariāts</a:t>
            </a:r>
          </a:p>
          <a:p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Rīgas domes Saimniecības pārvalde</a:t>
            </a:r>
          </a:p>
          <a:p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Rīgas domes Administratīvā inspekcija</a:t>
            </a:r>
          </a:p>
          <a:p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Rīgas domes Plānošanas, iepirkumu un kontroles nodaļa</a:t>
            </a:r>
          </a:p>
          <a:p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Rīgas domes Teritorijas labiekārtošanas pārvalde</a:t>
            </a:r>
            <a:endParaRPr lang="lv-LV" sz="11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lv-LV" dirty="0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C2576E6A-9D85-438D-AF0E-9B3B7E4C7223}"/>
              </a:ext>
            </a:extLst>
          </p:cNvPr>
          <p:cNvSpPr/>
          <p:nvPr/>
        </p:nvSpPr>
        <p:spPr>
          <a:xfrm>
            <a:off x="4555245" y="2994243"/>
            <a:ext cx="576064" cy="334541"/>
          </a:xfrm>
          <a:prstGeom prst="down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lv-LV"/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id="{A6D3BA62-ECF2-4F69-BA77-EF4FE0614E15}"/>
              </a:ext>
            </a:extLst>
          </p:cNvPr>
          <p:cNvSpPr/>
          <p:nvPr/>
        </p:nvSpPr>
        <p:spPr>
          <a:xfrm>
            <a:off x="7548373" y="3008733"/>
            <a:ext cx="576064" cy="334541"/>
          </a:xfrm>
          <a:prstGeom prst="down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lv-LV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28907515-4BBC-444A-9FC4-8C2855B1763E}"/>
              </a:ext>
            </a:extLst>
          </p:cNvPr>
          <p:cNvSpPr/>
          <p:nvPr/>
        </p:nvSpPr>
        <p:spPr>
          <a:xfrm>
            <a:off x="600296" y="3345944"/>
            <a:ext cx="2669725" cy="5079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RPA</a:t>
            </a:r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„Rīgas enerģētikas aģentūra”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F8971DF-7A4F-4B80-B6FD-4CDF9AC0F274}"/>
              </a:ext>
            </a:extLst>
          </p:cNvPr>
          <p:cNvSpPr/>
          <p:nvPr/>
        </p:nvSpPr>
        <p:spPr>
          <a:xfrm>
            <a:off x="3351227" y="3345944"/>
            <a:ext cx="3018361" cy="52829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lv-LV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Rīgas pašvaldības dzīvojamo māju privatizācijas komisija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972D8645-1FE7-482A-A313-5CFB6CF63CF7}"/>
              </a:ext>
            </a:extLst>
          </p:cNvPr>
          <p:cNvSpPr/>
          <p:nvPr/>
        </p:nvSpPr>
        <p:spPr>
          <a:xfrm>
            <a:off x="600295" y="3952633"/>
            <a:ext cx="2669725" cy="500661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RPA</a:t>
            </a:r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„Rīgas pieminekļu aģentūra”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B815F2DF-ABA4-4E1D-9FF3-FF59F4EE67B8}"/>
              </a:ext>
            </a:extLst>
          </p:cNvPr>
          <p:cNvSpPr/>
          <p:nvPr/>
        </p:nvSpPr>
        <p:spPr>
          <a:xfrm>
            <a:off x="585388" y="4546531"/>
            <a:ext cx="2669725" cy="500661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RPA</a:t>
            </a:r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„Rīgas pilsētas arhitekta birojs”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8BA7C9C-C595-439A-87D5-DFEF246F06BE}"/>
              </a:ext>
            </a:extLst>
          </p:cNvPr>
          <p:cNvSpPr/>
          <p:nvPr/>
        </p:nvSpPr>
        <p:spPr>
          <a:xfrm>
            <a:off x="3351227" y="3963950"/>
            <a:ext cx="3023542" cy="50735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Rīgas pilsētas zemes komisija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9EF9207C-E373-4AE1-B75E-2CBBFE9F51B3}"/>
              </a:ext>
            </a:extLst>
          </p:cNvPr>
          <p:cNvSpPr/>
          <p:nvPr/>
        </p:nvSpPr>
        <p:spPr>
          <a:xfrm>
            <a:off x="3327317" y="5240329"/>
            <a:ext cx="3061000" cy="56515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Rīgas domes Audita un revīzijas pārvalde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799B1135-0B84-4105-841C-7A823EDF22DE}"/>
              </a:ext>
            </a:extLst>
          </p:cNvPr>
          <p:cNvSpPr/>
          <p:nvPr/>
        </p:nvSpPr>
        <p:spPr>
          <a:xfrm>
            <a:off x="9341790" y="4000093"/>
            <a:ext cx="2669725" cy="5079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Rīgas domes priekšsēdētāja birojs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CEF91DAB-9E1F-4C3A-9BBC-1AAB0435489D}"/>
              </a:ext>
            </a:extLst>
          </p:cNvPr>
          <p:cNvSpPr/>
          <p:nvPr/>
        </p:nvSpPr>
        <p:spPr>
          <a:xfrm>
            <a:off x="9345638" y="3383268"/>
            <a:ext cx="2669725" cy="5079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Rīgas domes priekšsēdētāja vietnieka birojs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4996032B-17F8-439B-9FBF-7B0E958EDD4A}"/>
              </a:ext>
            </a:extLst>
          </p:cNvPr>
          <p:cNvSpPr/>
          <p:nvPr/>
        </p:nvSpPr>
        <p:spPr>
          <a:xfrm>
            <a:off x="585388" y="5234804"/>
            <a:ext cx="2606638" cy="543941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Rīgas domes Sabiedrisko attiecību nodaļa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2F446965-E3FA-4FD4-84AF-195CFD3995EA}"/>
              </a:ext>
            </a:extLst>
          </p:cNvPr>
          <p:cNvSpPr/>
          <p:nvPr/>
        </p:nvSpPr>
        <p:spPr>
          <a:xfrm>
            <a:off x="3316967" y="4561021"/>
            <a:ext cx="3052621" cy="50735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Rīgas domes Datu aizsardzības un informācijas tehnoloģiju drošības centrs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A2588D6-27A1-45BE-90BC-479CAE0FB564}"/>
              </a:ext>
            </a:extLst>
          </p:cNvPr>
          <p:cNvSpPr/>
          <p:nvPr/>
        </p:nvSpPr>
        <p:spPr>
          <a:xfrm>
            <a:off x="6456385" y="5242078"/>
            <a:ext cx="2862592" cy="5634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Rīgas pilsētas Vidzemes dzimtsarakstu nodaļa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FC21904-75AD-48FD-A511-621A34D70514}"/>
              </a:ext>
            </a:extLst>
          </p:cNvPr>
          <p:cNvSpPr/>
          <p:nvPr/>
        </p:nvSpPr>
        <p:spPr>
          <a:xfrm>
            <a:off x="6431442" y="4558316"/>
            <a:ext cx="2862592" cy="55666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Rīgas pilsētas Ziemeļu dzimtsarakstu nodaļa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03F766A7-9E41-4933-8B87-61C984BA9550}"/>
              </a:ext>
            </a:extLst>
          </p:cNvPr>
          <p:cNvSpPr/>
          <p:nvPr/>
        </p:nvSpPr>
        <p:spPr>
          <a:xfrm>
            <a:off x="6420495" y="3981550"/>
            <a:ext cx="2862592" cy="5079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Rīgas pilsētas Pārdaugavas dzimtsarakstu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4C90E6E-F190-47B0-AE26-F61ECCE1FB89}"/>
              </a:ext>
            </a:extLst>
          </p:cNvPr>
          <p:cNvSpPr/>
          <p:nvPr/>
        </p:nvSpPr>
        <p:spPr>
          <a:xfrm>
            <a:off x="6426317" y="3368778"/>
            <a:ext cx="2862592" cy="5079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Rīgas pilsētas dzimtsarakstu nodaļa</a:t>
            </a:r>
          </a:p>
        </p:txBody>
      </p:sp>
      <p:sp>
        <p:nvSpPr>
          <p:cNvPr id="30" name="Arrow: Down 29">
            <a:extLst>
              <a:ext uri="{FF2B5EF4-FFF2-40B4-BE49-F238E27FC236}">
                <a16:creationId xmlns:a16="http://schemas.microsoft.com/office/drawing/2014/main" id="{BC48B34B-5B22-438C-9420-262AD578AB3F}"/>
              </a:ext>
            </a:extLst>
          </p:cNvPr>
          <p:cNvSpPr/>
          <p:nvPr/>
        </p:nvSpPr>
        <p:spPr>
          <a:xfrm>
            <a:off x="1600666" y="2994243"/>
            <a:ext cx="577993" cy="334541"/>
          </a:xfrm>
          <a:prstGeom prst="down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lv-LV"/>
          </a:p>
        </p:txBody>
      </p:sp>
      <p:sp>
        <p:nvSpPr>
          <p:cNvPr id="31" name="Arrow: Down 30">
            <a:extLst>
              <a:ext uri="{FF2B5EF4-FFF2-40B4-BE49-F238E27FC236}">
                <a16:creationId xmlns:a16="http://schemas.microsoft.com/office/drawing/2014/main" id="{8C2F8A6C-2F8E-4DEF-8023-248A10CE2AD0}"/>
              </a:ext>
            </a:extLst>
          </p:cNvPr>
          <p:cNvSpPr/>
          <p:nvPr/>
        </p:nvSpPr>
        <p:spPr>
          <a:xfrm>
            <a:off x="10364590" y="2994243"/>
            <a:ext cx="536588" cy="349031"/>
          </a:xfrm>
          <a:prstGeom prst="down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lv-LV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32E4C71B-A72C-4257-B4C1-310523917D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73" y="297013"/>
            <a:ext cx="124777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103D108-440E-4CCD-8216-BAEB70F93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664" y="518720"/>
            <a:ext cx="66976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lv-LV" sz="140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Trauksmes celšanas sistēma Rīgas pilsētas pašvaldībā</a:t>
            </a:r>
            <a:endParaRPr lang="en-US" sz="1400" dirty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3839AB4-93B7-46E9-AD4A-327E7022184D}"/>
              </a:ext>
            </a:extLst>
          </p:cNvPr>
          <p:cNvCxnSpPr/>
          <p:nvPr/>
        </p:nvCxnSpPr>
        <p:spPr>
          <a:xfrm>
            <a:off x="1774826" y="1052513"/>
            <a:ext cx="8640763" cy="0"/>
          </a:xfrm>
          <a:prstGeom prst="line">
            <a:avLst/>
          </a:prstGeom>
          <a:ln w="9525" cap="rnd" cmpd="sng">
            <a:headEnd w="sm" len="sm"/>
            <a:tailEnd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3" descr="Riga prezentacijam.png">
            <a:extLst>
              <a:ext uri="{FF2B5EF4-FFF2-40B4-BE49-F238E27FC236}">
                <a16:creationId xmlns:a16="http://schemas.microsoft.com/office/drawing/2014/main" id="{95914714-CD89-4475-A21D-6A75BF43D6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591176"/>
            <a:ext cx="91440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24">
            <a:extLst>
              <a:ext uri="{FF2B5EF4-FFF2-40B4-BE49-F238E27FC236}">
                <a16:creationId xmlns:a16="http://schemas.microsoft.com/office/drawing/2014/main" id="{B1029254-8696-4107-9778-601F8F737B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2661" y="1079255"/>
            <a:ext cx="9414029" cy="789492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69000">
                <a:schemeClr val="accent6">
                  <a:lumMod val="95000"/>
                  <a:lumOff val="5000"/>
                </a:schemeClr>
              </a:gs>
              <a:gs pos="100000">
                <a:schemeClr val="accent6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  <a:headEnd/>
            <a:tailEnd/>
          </a:ln>
          <a:effectLst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lv-LV" b="1" dirty="0">
              <a:latin typeface="Georgia" pitchFamily="18" charset="0"/>
            </a:endParaRPr>
          </a:p>
          <a:p>
            <a:pPr algn="ctr">
              <a:defRPr/>
            </a:pPr>
            <a:endParaRPr lang="lv-LV" dirty="0">
              <a:latin typeface="Georgia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F06E5F-3324-4405-A110-FFF2C5B346FA}"/>
              </a:ext>
            </a:extLst>
          </p:cNvPr>
          <p:cNvSpPr/>
          <p:nvPr/>
        </p:nvSpPr>
        <p:spPr>
          <a:xfrm>
            <a:off x="3000376" y="1278531"/>
            <a:ext cx="6480001" cy="2143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lv-LV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E327593-876D-4011-AEA7-59FBCC8486A5}"/>
              </a:ext>
            </a:extLst>
          </p:cNvPr>
          <p:cNvSpPr/>
          <p:nvPr/>
        </p:nvSpPr>
        <p:spPr>
          <a:xfrm>
            <a:off x="3359696" y="1278531"/>
            <a:ext cx="6336704" cy="3502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Izveidota </a:t>
            </a:r>
          </a:p>
          <a:p>
            <a:pPr algn="ctr"/>
            <a:r>
              <a:rPr lang="lv-LV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iekšējās trauksmes celšanas kārtība Pašvaldības institūcijās </a:t>
            </a:r>
          </a:p>
          <a:p>
            <a:pPr algn="ctr"/>
            <a:r>
              <a:rPr lang="lv-LV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(ieskaitot to padotības iestādes)</a:t>
            </a: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C1EBDE98-B0FD-4C8F-8782-0819D920D3AE}"/>
              </a:ext>
            </a:extLst>
          </p:cNvPr>
          <p:cNvSpPr/>
          <p:nvPr/>
        </p:nvSpPr>
        <p:spPr>
          <a:xfrm>
            <a:off x="2075220" y="1851840"/>
            <a:ext cx="576064" cy="438439"/>
          </a:xfrm>
          <a:prstGeom prst="down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lv-LV"/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A2E70FE8-D030-4BA6-83E4-C8C64DFE0010}"/>
              </a:ext>
            </a:extLst>
          </p:cNvPr>
          <p:cNvSpPr/>
          <p:nvPr/>
        </p:nvSpPr>
        <p:spPr>
          <a:xfrm>
            <a:off x="9973275" y="1837109"/>
            <a:ext cx="576064" cy="493417"/>
          </a:xfrm>
          <a:prstGeom prst="down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lv-LV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9A4AFE7-7536-42CA-9023-9B70CA8D37AB}"/>
              </a:ext>
            </a:extLst>
          </p:cNvPr>
          <p:cNvSpPr/>
          <p:nvPr/>
        </p:nvSpPr>
        <p:spPr>
          <a:xfrm>
            <a:off x="363895" y="2330526"/>
            <a:ext cx="3971344" cy="29853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Rīgas domes Finanšu departaments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45E24F8-5504-40BD-A916-7D5F80CAB5CD}"/>
              </a:ext>
            </a:extLst>
          </p:cNvPr>
          <p:cNvSpPr/>
          <p:nvPr/>
        </p:nvSpPr>
        <p:spPr>
          <a:xfrm>
            <a:off x="363895" y="4927199"/>
            <a:ext cx="3971344" cy="26092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lv-LV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Rīgas domes Satiksmes departaments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DB09A1B-37A5-4DE4-88EE-3929E6F96326}"/>
              </a:ext>
            </a:extLst>
          </p:cNvPr>
          <p:cNvSpPr/>
          <p:nvPr/>
        </p:nvSpPr>
        <p:spPr>
          <a:xfrm>
            <a:off x="363895" y="2682351"/>
            <a:ext cx="3971344" cy="26671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Rīgas domes Īpašuma departaments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B212646-16DF-4F3B-BE9F-582586936980}"/>
              </a:ext>
            </a:extLst>
          </p:cNvPr>
          <p:cNvSpPr/>
          <p:nvPr/>
        </p:nvSpPr>
        <p:spPr>
          <a:xfrm>
            <a:off x="363895" y="5268613"/>
            <a:ext cx="3971344" cy="30335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Rīgas pašvaldības aģentūra „Rīgas gaisma”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EBBD6C5-F318-4887-8909-BCEDE74E8A13}"/>
              </a:ext>
            </a:extLst>
          </p:cNvPr>
          <p:cNvSpPr/>
          <p:nvPr/>
        </p:nvSpPr>
        <p:spPr>
          <a:xfrm>
            <a:off x="363895" y="3010005"/>
            <a:ext cx="3971344" cy="375551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Rīgas domes Izglītības, kultūras un sporta departaments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01C22D3-A31E-4402-8E8E-3A7798003388}"/>
              </a:ext>
            </a:extLst>
          </p:cNvPr>
          <p:cNvSpPr/>
          <p:nvPr/>
        </p:nvSpPr>
        <p:spPr>
          <a:xfrm>
            <a:off x="363895" y="3602213"/>
            <a:ext cx="3971344" cy="28931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Rīgas </a:t>
            </a:r>
            <a:r>
              <a:rPr lang="fr-FR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domes</a:t>
            </a:r>
            <a:r>
              <a:rPr lang="fr-FR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Mājokļu</a:t>
            </a:r>
            <a:r>
              <a:rPr lang="fr-FR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 vides </a:t>
            </a:r>
            <a:r>
              <a:rPr lang="fr-FR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departaments</a:t>
            </a:r>
            <a:endParaRPr lang="lv-LV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A879BFD-709A-489F-87AC-C0A17E0A4CA2}"/>
              </a:ext>
            </a:extLst>
          </p:cNvPr>
          <p:cNvSpPr/>
          <p:nvPr/>
        </p:nvSpPr>
        <p:spPr>
          <a:xfrm>
            <a:off x="8485619" y="2743950"/>
            <a:ext cx="3504218" cy="28816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SIA "Rīgas meži"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2CA76C6B-6AE7-4B03-9150-F64330F1388D}"/>
              </a:ext>
            </a:extLst>
          </p:cNvPr>
          <p:cNvSpPr/>
          <p:nvPr/>
        </p:nvSpPr>
        <p:spPr>
          <a:xfrm>
            <a:off x="8485619" y="3493656"/>
            <a:ext cx="3504218" cy="28931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SIA "Rīgas </a:t>
            </a:r>
            <a:r>
              <a:rPr lang="lv-LV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pilsētbūvnieks</a:t>
            </a:r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45C87EC-0512-442B-9AEC-2F9A03F29D22}"/>
              </a:ext>
            </a:extLst>
          </p:cNvPr>
          <p:cNvSpPr/>
          <p:nvPr/>
        </p:nvSpPr>
        <p:spPr>
          <a:xfrm>
            <a:off x="363895" y="3961082"/>
            <a:ext cx="3971344" cy="38903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Rīgas domes Labklājības departaments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93AB660-6A2E-4824-8553-3F5FBA7F50C6}"/>
              </a:ext>
            </a:extLst>
          </p:cNvPr>
          <p:cNvSpPr/>
          <p:nvPr/>
        </p:nvSpPr>
        <p:spPr>
          <a:xfrm>
            <a:off x="363895" y="4589886"/>
            <a:ext cx="3971344" cy="28931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Rīgas domes Pilsētas attīstības departaments</a:t>
            </a:r>
            <a:endParaRPr lang="lv-LV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BA324CDA-135B-4785-B495-25B070EB102D}"/>
              </a:ext>
            </a:extLst>
          </p:cNvPr>
          <p:cNvSpPr/>
          <p:nvPr/>
        </p:nvSpPr>
        <p:spPr>
          <a:xfrm>
            <a:off x="8485619" y="3865073"/>
            <a:ext cx="3504218" cy="28931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SIA "Rīgas serviss"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A231E762-99AD-4972-A3A3-7B1AE39C56CE}"/>
              </a:ext>
            </a:extLst>
          </p:cNvPr>
          <p:cNvSpPr/>
          <p:nvPr/>
        </p:nvSpPr>
        <p:spPr>
          <a:xfrm>
            <a:off x="8485619" y="4229242"/>
            <a:ext cx="3504218" cy="28931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SIA "Rīgas ūdens"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5EAA937-62DE-4920-8A81-EEA407C0D3B6}"/>
              </a:ext>
            </a:extLst>
          </p:cNvPr>
          <p:cNvSpPr/>
          <p:nvPr/>
        </p:nvSpPr>
        <p:spPr>
          <a:xfrm>
            <a:off x="8485619" y="4596598"/>
            <a:ext cx="3504218" cy="28931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SIA" Rīgas veselības centrs"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E6A78C2-274F-4835-AFDA-B224815A5118}"/>
              </a:ext>
            </a:extLst>
          </p:cNvPr>
          <p:cNvSpPr/>
          <p:nvPr/>
        </p:nvSpPr>
        <p:spPr>
          <a:xfrm>
            <a:off x="8485619" y="4962947"/>
            <a:ext cx="3504218" cy="28931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SIA "Rīgas </a:t>
            </a:r>
            <a:r>
              <a:rPr lang="lv-LV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1.slimnīca</a:t>
            </a:r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8ADCB03-6F22-406F-9E47-0666EE44270E}"/>
              </a:ext>
            </a:extLst>
          </p:cNvPr>
          <p:cNvSpPr/>
          <p:nvPr/>
        </p:nvSpPr>
        <p:spPr>
          <a:xfrm>
            <a:off x="8485619" y="5329296"/>
            <a:ext cx="3504218" cy="28931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SIA "Rīgas </a:t>
            </a:r>
            <a:r>
              <a:rPr lang="lv-LV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2.slimnīca</a:t>
            </a:r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3AD35934-5FFC-4061-8115-2617BAE4650D}"/>
              </a:ext>
            </a:extLst>
          </p:cNvPr>
          <p:cNvSpPr/>
          <p:nvPr/>
        </p:nvSpPr>
        <p:spPr>
          <a:xfrm>
            <a:off x="8485619" y="5660827"/>
            <a:ext cx="3504218" cy="28931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SIA "Rīgas Dzemdību nams" 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48FE5EB-8ADB-48E3-B7E1-1A8BBEB02769}"/>
              </a:ext>
            </a:extLst>
          </p:cNvPr>
          <p:cNvSpPr/>
          <p:nvPr/>
        </p:nvSpPr>
        <p:spPr>
          <a:xfrm>
            <a:off x="8485619" y="3109349"/>
            <a:ext cx="3504218" cy="28931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SIA "Rīgas nami"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586C1ECD-654D-4BC1-B5E2-3788340D0FF7}"/>
              </a:ext>
            </a:extLst>
          </p:cNvPr>
          <p:cNvSpPr/>
          <p:nvPr/>
        </p:nvSpPr>
        <p:spPr>
          <a:xfrm>
            <a:off x="8485619" y="2379781"/>
            <a:ext cx="3504218" cy="28931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SIA "Rīgas namu pārvaldnieks"</a:t>
            </a:r>
          </a:p>
        </p:txBody>
      </p:sp>
      <p:sp>
        <p:nvSpPr>
          <p:cNvPr id="33" name="Cloud 32">
            <a:extLst>
              <a:ext uri="{FF2B5EF4-FFF2-40B4-BE49-F238E27FC236}">
                <a16:creationId xmlns:a16="http://schemas.microsoft.com/office/drawing/2014/main" id="{16E02AEA-E6DE-4667-9035-3A8A8510A1DD}"/>
              </a:ext>
            </a:extLst>
          </p:cNvPr>
          <p:cNvSpPr/>
          <p:nvPr/>
        </p:nvSpPr>
        <p:spPr>
          <a:xfrm>
            <a:off x="83502" y="4224829"/>
            <a:ext cx="1440498" cy="376321"/>
          </a:xfrm>
          <a:prstGeom prst="cloud">
            <a:avLst/>
          </a:prstGeom>
          <a:solidFill>
            <a:srgbClr val="CC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Padotības iestādes</a:t>
            </a:r>
          </a:p>
        </p:txBody>
      </p:sp>
      <p:sp>
        <p:nvSpPr>
          <p:cNvPr id="34" name="Cloud 33">
            <a:extLst>
              <a:ext uri="{FF2B5EF4-FFF2-40B4-BE49-F238E27FC236}">
                <a16:creationId xmlns:a16="http://schemas.microsoft.com/office/drawing/2014/main" id="{EA55D670-A811-4131-BFE6-861097DF9FD3}"/>
              </a:ext>
            </a:extLst>
          </p:cNvPr>
          <p:cNvSpPr/>
          <p:nvPr/>
        </p:nvSpPr>
        <p:spPr>
          <a:xfrm>
            <a:off x="202163" y="3246009"/>
            <a:ext cx="1440498" cy="376321"/>
          </a:xfrm>
          <a:prstGeom prst="cloud">
            <a:avLst/>
          </a:prstGeom>
          <a:solidFill>
            <a:srgbClr val="CC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Padotības iestādes</a:t>
            </a:r>
          </a:p>
        </p:txBody>
      </p:sp>
      <p:sp>
        <p:nvSpPr>
          <p:cNvPr id="35" name="Arrow: Down 34">
            <a:extLst>
              <a:ext uri="{FF2B5EF4-FFF2-40B4-BE49-F238E27FC236}">
                <a16:creationId xmlns:a16="http://schemas.microsoft.com/office/drawing/2014/main" id="{86E5934E-66E1-491D-AC9C-37110CFE94BC}"/>
              </a:ext>
            </a:extLst>
          </p:cNvPr>
          <p:cNvSpPr/>
          <p:nvPr/>
        </p:nvSpPr>
        <p:spPr>
          <a:xfrm>
            <a:off x="6072763" y="1867138"/>
            <a:ext cx="576064" cy="438439"/>
          </a:xfrm>
          <a:prstGeom prst="down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lv-LV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DE5865C1-762C-441A-AF96-9A7F881F509F}"/>
              </a:ext>
            </a:extLst>
          </p:cNvPr>
          <p:cNvSpPr/>
          <p:nvPr/>
        </p:nvSpPr>
        <p:spPr>
          <a:xfrm>
            <a:off x="363895" y="5647669"/>
            <a:ext cx="3971344" cy="30335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Rīgas bāriņtiesa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FA421ED5-9E24-47AE-B602-98D93E83540C}"/>
              </a:ext>
            </a:extLst>
          </p:cNvPr>
          <p:cNvSpPr/>
          <p:nvPr/>
        </p:nvSpPr>
        <p:spPr>
          <a:xfrm>
            <a:off x="4615632" y="5344170"/>
            <a:ext cx="3504218" cy="28931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"Rīgas Centrāltirgus"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C822FE3C-52BA-4809-B18C-310FE0A900F9}"/>
              </a:ext>
            </a:extLst>
          </p:cNvPr>
          <p:cNvSpPr/>
          <p:nvPr/>
        </p:nvSpPr>
        <p:spPr>
          <a:xfrm>
            <a:off x="4615632" y="4977670"/>
            <a:ext cx="3504218" cy="28931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Rīgas pašvaldības SIA "Rīgas satiksme"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90CE2B66-F5CE-43AD-BCC6-2658A35A6063}"/>
              </a:ext>
            </a:extLst>
          </p:cNvPr>
          <p:cNvSpPr/>
          <p:nvPr/>
        </p:nvSpPr>
        <p:spPr>
          <a:xfrm>
            <a:off x="4615632" y="4494520"/>
            <a:ext cx="3504218" cy="39139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SIA "Rīgas Nacionālais zooloģiskais dārzs";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B5AA2536-24CF-40C9-A71C-17F2A607FF49}"/>
              </a:ext>
            </a:extLst>
          </p:cNvPr>
          <p:cNvSpPr/>
          <p:nvPr/>
        </p:nvSpPr>
        <p:spPr>
          <a:xfrm>
            <a:off x="4608686" y="4132977"/>
            <a:ext cx="3504218" cy="28931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SIA “Getliņi </a:t>
            </a:r>
            <a:r>
              <a:rPr lang="lv-LV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</a:t>
            </a:r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E76136B0-F0FC-4930-AA03-7AD38B736BF4}"/>
              </a:ext>
            </a:extLst>
          </p:cNvPr>
          <p:cNvSpPr/>
          <p:nvPr/>
        </p:nvSpPr>
        <p:spPr>
          <a:xfrm>
            <a:off x="4615632" y="3782549"/>
            <a:ext cx="3504218" cy="28931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Rīgas Ziemeļu izpilddirekcija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53F57DCD-0990-404E-B79D-8C83C4DF6E08}"/>
              </a:ext>
            </a:extLst>
          </p:cNvPr>
          <p:cNvSpPr/>
          <p:nvPr/>
        </p:nvSpPr>
        <p:spPr>
          <a:xfrm>
            <a:off x="4608686" y="3430368"/>
            <a:ext cx="3504218" cy="28931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Rīgas Pārdaugavas izpilddirekcija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6F56ED76-A0E1-4C96-8713-7C98F04BDECA}"/>
              </a:ext>
            </a:extLst>
          </p:cNvPr>
          <p:cNvSpPr/>
          <p:nvPr/>
        </p:nvSpPr>
        <p:spPr>
          <a:xfrm>
            <a:off x="4608686" y="3082531"/>
            <a:ext cx="3504218" cy="28931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Rīgas Austrumu izpilddirekcija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6A15A67-D64E-4819-A164-94A2FD0305C5}"/>
              </a:ext>
            </a:extLst>
          </p:cNvPr>
          <p:cNvSpPr/>
          <p:nvPr/>
        </p:nvSpPr>
        <p:spPr>
          <a:xfrm>
            <a:off x="4608686" y="2718397"/>
            <a:ext cx="3504218" cy="28931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Rīgas pilsētas būvvalde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607D3C2B-157F-4C1E-BAEA-A2AD7BA10EA2}"/>
              </a:ext>
            </a:extLst>
          </p:cNvPr>
          <p:cNvSpPr/>
          <p:nvPr/>
        </p:nvSpPr>
        <p:spPr>
          <a:xfrm>
            <a:off x="4608686" y="2348810"/>
            <a:ext cx="3504218" cy="28931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Rīgas pašvaldības policija</a:t>
            </a:r>
          </a:p>
        </p:txBody>
      </p:sp>
    </p:spTree>
    <p:extLst>
      <p:ext uri="{BB962C8B-B14F-4D97-AF65-F5344CB8AC3E}">
        <p14:creationId xmlns:p14="http://schemas.microsoft.com/office/powerpoint/2010/main" val="117146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32E4C71B-A72C-4257-B4C1-310523917D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379" y="312245"/>
            <a:ext cx="124777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103D108-440E-4CCD-8216-BAEB70F93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664" y="518720"/>
            <a:ext cx="66976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lv-LV" sz="140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Trauksmes celšanas sistēma Rīgas pilsētas pašvaldībā</a:t>
            </a:r>
            <a:endParaRPr lang="en-US" sz="1400" dirty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3839AB4-93B7-46E9-AD4A-327E7022184D}"/>
              </a:ext>
            </a:extLst>
          </p:cNvPr>
          <p:cNvCxnSpPr/>
          <p:nvPr/>
        </p:nvCxnSpPr>
        <p:spPr>
          <a:xfrm>
            <a:off x="1774826" y="1052513"/>
            <a:ext cx="8640763" cy="0"/>
          </a:xfrm>
          <a:prstGeom prst="line">
            <a:avLst/>
          </a:prstGeom>
          <a:ln w="9525" cap="rnd" cmpd="sng">
            <a:headEnd w="sm" len="sm"/>
            <a:tailEnd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3" descr="Riga prezentacijam.png">
            <a:extLst>
              <a:ext uri="{FF2B5EF4-FFF2-40B4-BE49-F238E27FC236}">
                <a16:creationId xmlns:a16="http://schemas.microsoft.com/office/drawing/2014/main" id="{95914714-CD89-4475-A21D-6A75BF43D6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591176"/>
            <a:ext cx="91440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24">
            <a:extLst>
              <a:ext uri="{FF2B5EF4-FFF2-40B4-BE49-F238E27FC236}">
                <a16:creationId xmlns:a16="http://schemas.microsoft.com/office/drawing/2014/main" id="{B1029254-8696-4107-9778-601F8F737B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7229" y="1079083"/>
            <a:ext cx="5164924" cy="789492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69000">
                <a:schemeClr val="accent6">
                  <a:lumMod val="95000"/>
                  <a:lumOff val="5000"/>
                </a:schemeClr>
              </a:gs>
              <a:gs pos="100000">
                <a:schemeClr val="accent6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  <a:headEnd/>
            <a:tailEnd/>
          </a:ln>
          <a:effectLst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lv-LV" b="1" dirty="0">
              <a:latin typeface="Georgia" pitchFamily="18" charset="0"/>
            </a:endParaRPr>
          </a:p>
          <a:p>
            <a:pPr algn="ctr">
              <a:defRPr/>
            </a:pPr>
            <a:endParaRPr lang="lv-LV" dirty="0">
              <a:latin typeface="Georgia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F06E5F-3324-4405-A110-FFF2C5B346FA}"/>
              </a:ext>
            </a:extLst>
          </p:cNvPr>
          <p:cNvSpPr/>
          <p:nvPr/>
        </p:nvSpPr>
        <p:spPr>
          <a:xfrm>
            <a:off x="3288047" y="1380343"/>
            <a:ext cx="6480001" cy="2143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lv-LV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E327593-876D-4011-AEA7-59FBCC8486A5}"/>
              </a:ext>
            </a:extLst>
          </p:cNvPr>
          <p:cNvSpPr/>
          <p:nvPr/>
        </p:nvSpPr>
        <p:spPr>
          <a:xfrm>
            <a:off x="3359696" y="1278531"/>
            <a:ext cx="6336704" cy="3502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Trauksmes celšana</a:t>
            </a:r>
          </a:p>
          <a:p>
            <a:pPr algn="ctr"/>
            <a:r>
              <a:rPr lang="lv-LV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fiziska persona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9A4AFE7-7536-42CA-9023-9B70CA8D37AB}"/>
              </a:ext>
            </a:extLst>
          </p:cNvPr>
          <p:cNvSpPr/>
          <p:nvPr/>
        </p:nvSpPr>
        <p:spPr>
          <a:xfrm>
            <a:off x="1044379" y="3408133"/>
            <a:ext cx="3971344" cy="108255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Veicot darba pienākumus </a:t>
            </a:r>
          </a:p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dibinot darba tiesiskās attiecibas/</a:t>
            </a:r>
          </a:p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Pašvaldības Centrālajā administrācijā un</a:t>
            </a:r>
          </a:p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Institūcijā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607D3C2B-157F-4C1E-BAEA-A2AD7BA10EA2}"/>
              </a:ext>
            </a:extLst>
          </p:cNvPr>
          <p:cNvSpPr/>
          <p:nvPr/>
        </p:nvSpPr>
        <p:spPr>
          <a:xfrm>
            <a:off x="7575176" y="3524147"/>
            <a:ext cx="3504218" cy="108255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Kompetentas iestādes</a:t>
            </a:r>
          </a:p>
        </p:txBody>
      </p:sp>
      <p:sp>
        <p:nvSpPr>
          <p:cNvPr id="9" name="Scroll: Vertical 8">
            <a:extLst>
              <a:ext uri="{FF2B5EF4-FFF2-40B4-BE49-F238E27FC236}">
                <a16:creationId xmlns:a16="http://schemas.microsoft.com/office/drawing/2014/main" id="{30ED4413-223B-4BEB-85DE-D45775212A5D}"/>
              </a:ext>
            </a:extLst>
          </p:cNvPr>
          <p:cNvSpPr/>
          <p:nvPr/>
        </p:nvSpPr>
        <p:spPr>
          <a:xfrm>
            <a:off x="8368004" y="1186697"/>
            <a:ext cx="1345502" cy="1352980"/>
          </a:xfrm>
          <a:prstGeom prst="verticalScroll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Trauksmes cēlāja ziņojums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E8265688-28EC-4C90-A13F-AED42FA5362B}"/>
              </a:ext>
            </a:extLst>
          </p:cNvPr>
          <p:cNvCxnSpPr>
            <a:cxnSpLocks/>
            <a:endCxn id="45" idx="0"/>
          </p:cNvCxnSpPr>
          <p:nvPr/>
        </p:nvCxnSpPr>
        <p:spPr>
          <a:xfrm>
            <a:off x="7312167" y="1895144"/>
            <a:ext cx="2015118" cy="16290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C3282F74-EC27-4ADA-A37E-0931B4C9DD19}"/>
              </a:ext>
            </a:extLst>
          </p:cNvPr>
          <p:cNvSpPr/>
          <p:nvPr/>
        </p:nvSpPr>
        <p:spPr>
          <a:xfrm rot="19153807">
            <a:off x="2579437" y="2478935"/>
            <a:ext cx="2235583" cy="1787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Iekšējā trauksme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6B6648CC-F377-430F-9904-D910A47EDB19}"/>
              </a:ext>
            </a:extLst>
          </p:cNvPr>
          <p:cNvCxnSpPr>
            <a:cxnSpLocks/>
            <a:endCxn id="14" idx="0"/>
          </p:cNvCxnSpPr>
          <p:nvPr/>
        </p:nvCxnSpPr>
        <p:spPr>
          <a:xfrm flipH="1">
            <a:off x="3030051" y="1881859"/>
            <a:ext cx="1813472" cy="15262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29418D8A-96F6-4904-8BC5-AE3BBF4CB31F}"/>
              </a:ext>
            </a:extLst>
          </p:cNvPr>
          <p:cNvSpPr/>
          <p:nvPr/>
        </p:nvSpPr>
        <p:spPr>
          <a:xfrm rot="2125180">
            <a:off x="7168892" y="2665593"/>
            <a:ext cx="2235583" cy="1787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Ārējā trauksme</a:t>
            </a:r>
          </a:p>
        </p:txBody>
      </p:sp>
    </p:spTree>
    <p:extLst>
      <p:ext uri="{BB962C8B-B14F-4D97-AF65-F5344CB8AC3E}">
        <p14:creationId xmlns:p14="http://schemas.microsoft.com/office/powerpoint/2010/main" val="2501589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32E4C71B-A72C-4257-B4C1-310523917D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414" y="268410"/>
            <a:ext cx="124777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103D108-440E-4CCD-8216-BAEB70F93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664" y="518720"/>
            <a:ext cx="66976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lv-LV" sz="140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Trauksmes celšanas sistēma Rīgas pilsētas pašvaldībā</a:t>
            </a:r>
            <a:endParaRPr lang="en-US" sz="1400" dirty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3839AB4-93B7-46E9-AD4A-327E7022184D}"/>
              </a:ext>
            </a:extLst>
          </p:cNvPr>
          <p:cNvCxnSpPr/>
          <p:nvPr/>
        </p:nvCxnSpPr>
        <p:spPr>
          <a:xfrm>
            <a:off x="1774826" y="1052513"/>
            <a:ext cx="8640763" cy="0"/>
          </a:xfrm>
          <a:prstGeom prst="line">
            <a:avLst/>
          </a:prstGeom>
          <a:ln w="9525" cap="rnd" cmpd="sng">
            <a:headEnd w="sm" len="sm"/>
            <a:tailEnd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3" descr="Riga prezentacijam.png">
            <a:extLst>
              <a:ext uri="{FF2B5EF4-FFF2-40B4-BE49-F238E27FC236}">
                <a16:creationId xmlns:a16="http://schemas.microsoft.com/office/drawing/2014/main" id="{95914714-CD89-4475-A21D-6A75BF43D6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591176"/>
            <a:ext cx="91440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24">
            <a:extLst>
              <a:ext uri="{FF2B5EF4-FFF2-40B4-BE49-F238E27FC236}">
                <a16:creationId xmlns:a16="http://schemas.microsoft.com/office/drawing/2014/main" id="{B1029254-8696-4107-9778-601F8F737B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8047" y="1079083"/>
            <a:ext cx="6543850" cy="789492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69000">
                <a:schemeClr val="accent6">
                  <a:lumMod val="95000"/>
                  <a:lumOff val="5000"/>
                </a:schemeClr>
              </a:gs>
              <a:gs pos="100000">
                <a:schemeClr val="accent6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  <a:headEnd/>
            <a:tailEnd/>
          </a:ln>
          <a:effectLst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lv-LV" b="1" dirty="0">
              <a:latin typeface="Georgia" pitchFamily="18" charset="0"/>
            </a:endParaRPr>
          </a:p>
          <a:p>
            <a:pPr algn="ctr">
              <a:defRPr/>
            </a:pPr>
            <a:endParaRPr lang="lv-LV" dirty="0">
              <a:latin typeface="Georgia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F06E5F-3324-4405-A110-FFF2C5B346FA}"/>
              </a:ext>
            </a:extLst>
          </p:cNvPr>
          <p:cNvSpPr/>
          <p:nvPr/>
        </p:nvSpPr>
        <p:spPr>
          <a:xfrm>
            <a:off x="3288047" y="1380343"/>
            <a:ext cx="6480001" cy="2143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lv-LV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E327593-876D-4011-AEA7-59FBCC8486A5}"/>
              </a:ext>
            </a:extLst>
          </p:cNvPr>
          <p:cNvSpPr/>
          <p:nvPr/>
        </p:nvSpPr>
        <p:spPr>
          <a:xfrm>
            <a:off x="3359696" y="1278531"/>
            <a:ext cx="6336704" cy="3502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Pašvaldības portālā </a:t>
            </a:r>
          </a:p>
          <a:p>
            <a:pPr algn="ctr"/>
            <a:r>
              <a:rPr lang="lv-LV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(Institūcijas mājas lapā)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E8265688-28EC-4C90-A13F-AED42FA5362B}"/>
              </a:ext>
            </a:extLst>
          </p:cNvPr>
          <p:cNvCxnSpPr>
            <a:cxnSpLocks/>
            <a:endCxn id="20" idx="3"/>
          </p:cNvCxnSpPr>
          <p:nvPr/>
        </p:nvCxnSpPr>
        <p:spPr>
          <a:xfrm flipH="1">
            <a:off x="6391640" y="1885006"/>
            <a:ext cx="2" cy="19410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9AECD07E-97EA-49C4-945C-5EDE6B301002}"/>
              </a:ext>
            </a:extLst>
          </p:cNvPr>
          <p:cNvCxnSpPr>
            <a:cxnSpLocks/>
          </p:cNvCxnSpPr>
          <p:nvPr/>
        </p:nvCxnSpPr>
        <p:spPr>
          <a:xfrm>
            <a:off x="8086987" y="1885006"/>
            <a:ext cx="1908262" cy="14494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6B6648CC-F377-430F-9904-D910A47EDB19}"/>
              </a:ext>
            </a:extLst>
          </p:cNvPr>
          <p:cNvCxnSpPr/>
          <p:nvPr/>
        </p:nvCxnSpPr>
        <p:spPr>
          <a:xfrm flipH="1">
            <a:off x="2901820" y="1853061"/>
            <a:ext cx="2006082" cy="13904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Thought Bubble: Cloud 9">
            <a:extLst>
              <a:ext uri="{FF2B5EF4-FFF2-40B4-BE49-F238E27FC236}">
                <a16:creationId xmlns:a16="http://schemas.microsoft.com/office/drawing/2014/main" id="{A2CDF4B8-A100-4086-8243-49ACA9D954A9}"/>
              </a:ext>
            </a:extLst>
          </p:cNvPr>
          <p:cNvSpPr/>
          <p:nvPr/>
        </p:nvSpPr>
        <p:spPr>
          <a:xfrm>
            <a:off x="792812" y="3210798"/>
            <a:ext cx="3116425" cy="1463116"/>
          </a:xfrm>
          <a:prstGeom prst="cloudCallou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Informācija par atbildīgajiem darbiniekiem</a:t>
            </a:r>
          </a:p>
          <a:p>
            <a:pPr algn="ctr"/>
            <a:r>
              <a:rPr lang="lv-LV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Pašvaldības Centrālajā administrācijā un</a:t>
            </a:r>
          </a:p>
          <a:p>
            <a:pPr algn="ctr"/>
            <a:r>
              <a:rPr lang="lv-LV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Institūcijā</a:t>
            </a:r>
          </a:p>
          <a:p>
            <a:pPr algn="ctr"/>
            <a:r>
              <a:rPr lang="lv-LV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(kontaktpersonas)</a:t>
            </a:r>
          </a:p>
        </p:txBody>
      </p:sp>
      <p:sp>
        <p:nvSpPr>
          <p:cNvPr id="20" name="Thought Bubble: Cloud 19">
            <a:extLst>
              <a:ext uri="{FF2B5EF4-FFF2-40B4-BE49-F238E27FC236}">
                <a16:creationId xmlns:a16="http://schemas.microsoft.com/office/drawing/2014/main" id="{C74CD0E0-5AAD-4C37-B039-66DF434B0C29}"/>
              </a:ext>
            </a:extLst>
          </p:cNvPr>
          <p:cNvSpPr/>
          <p:nvPr/>
        </p:nvSpPr>
        <p:spPr>
          <a:xfrm>
            <a:off x="4766558" y="3737594"/>
            <a:ext cx="3250163" cy="1547114"/>
          </a:xfrm>
          <a:prstGeom prst="cloudCallou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Informācijas par personas datu apstrādi</a:t>
            </a:r>
          </a:p>
          <a:p>
            <a:pPr algn="ctr"/>
            <a:r>
              <a:rPr lang="lv-LV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(Vispārīgās datu aizsardzības regulas 13., </a:t>
            </a:r>
            <a:r>
              <a:rPr lang="lv-LV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14.pants</a:t>
            </a:r>
            <a:r>
              <a:rPr lang="lv-LV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3" name="Scroll: Vertical 22">
            <a:extLst>
              <a:ext uri="{FF2B5EF4-FFF2-40B4-BE49-F238E27FC236}">
                <a16:creationId xmlns:a16="http://schemas.microsoft.com/office/drawing/2014/main" id="{7F39E67C-B26C-40A6-93B3-8BE333474784}"/>
              </a:ext>
            </a:extLst>
          </p:cNvPr>
          <p:cNvSpPr/>
          <p:nvPr/>
        </p:nvSpPr>
        <p:spPr>
          <a:xfrm>
            <a:off x="9322498" y="3399478"/>
            <a:ext cx="1345502" cy="1352980"/>
          </a:xfrm>
          <a:prstGeom prst="verticalScroll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Trauksmes cēlāja ziņojuma veidlapa</a:t>
            </a:r>
          </a:p>
        </p:txBody>
      </p:sp>
    </p:spTree>
    <p:extLst>
      <p:ext uri="{BB962C8B-B14F-4D97-AF65-F5344CB8AC3E}">
        <p14:creationId xmlns:p14="http://schemas.microsoft.com/office/powerpoint/2010/main" val="4159216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32E4C71B-A72C-4257-B4C1-310523917D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476" y="307015"/>
            <a:ext cx="124777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103D108-440E-4CCD-8216-BAEB70F93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664" y="518720"/>
            <a:ext cx="66976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lv-LV" sz="140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Trauksmes celšanas sistēma</a:t>
            </a:r>
            <a:endParaRPr lang="en-US" sz="1400" dirty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3839AB4-93B7-46E9-AD4A-327E7022184D}"/>
              </a:ext>
            </a:extLst>
          </p:cNvPr>
          <p:cNvCxnSpPr/>
          <p:nvPr/>
        </p:nvCxnSpPr>
        <p:spPr>
          <a:xfrm>
            <a:off x="1774826" y="1052513"/>
            <a:ext cx="8640763" cy="0"/>
          </a:xfrm>
          <a:prstGeom prst="line">
            <a:avLst/>
          </a:prstGeom>
          <a:ln w="9525" cap="rnd" cmpd="sng">
            <a:headEnd w="sm" len="sm"/>
            <a:tailEnd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3" descr="Riga prezentacijam.png">
            <a:extLst>
              <a:ext uri="{FF2B5EF4-FFF2-40B4-BE49-F238E27FC236}">
                <a16:creationId xmlns:a16="http://schemas.microsoft.com/office/drawing/2014/main" id="{95914714-CD89-4475-A21D-6A75BF43D6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591176"/>
            <a:ext cx="91440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24">
            <a:extLst>
              <a:ext uri="{FF2B5EF4-FFF2-40B4-BE49-F238E27FC236}">
                <a16:creationId xmlns:a16="http://schemas.microsoft.com/office/drawing/2014/main" id="{B1029254-8696-4107-9778-601F8F737B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8553" y="1079083"/>
            <a:ext cx="6307848" cy="789492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69000">
                <a:schemeClr val="accent6">
                  <a:lumMod val="95000"/>
                  <a:lumOff val="5000"/>
                </a:schemeClr>
              </a:gs>
              <a:gs pos="100000">
                <a:schemeClr val="accent6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  <a:headEnd/>
            <a:tailEnd/>
          </a:ln>
          <a:effectLst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lv-LV" b="1" dirty="0">
              <a:latin typeface="Georgia" pitchFamily="18" charset="0"/>
            </a:endParaRPr>
          </a:p>
          <a:p>
            <a:pPr algn="ctr">
              <a:defRPr/>
            </a:pPr>
            <a:endParaRPr lang="lv-LV" dirty="0">
              <a:latin typeface="Georgia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F06E5F-3324-4405-A110-FFF2C5B346FA}"/>
              </a:ext>
            </a:extLst>
          </p:cNvPr>
          <p:cNvSpPr/>
          <p:nvPr/>
        </p:nvSpPr>
        <p:spPr>
          <a:xfrm>
            <a:off x="3288047" y="1380343"/>
            <a:ext cx="6480001" cy="2143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lv-LV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E327593-876D-4011-AEA7-59FBCC8486A5}"/>
              </a:ext>
            </a:extLst>
          </p:cNvPr>
          <p:cNvSpPr/>
          <p:nvPr/>
        </p:nvSpPr>
        <p:spPr>
          <a:xfrm>
            <a:off x="3359696" y="1278531"/>
            <a:ext cx="6336704" cy="3502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Trauksmes cēlāja ziņojums</a:t>
            </a:r>
          </a:p>
          <a:p>
            <a:pPr algn="ctr"/>
            <a:r>
              <a:rPr lang="lv-LV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Rīgas domes Birokrātijas apkarošanas centrā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E8265688-28EC-4C90-A13F-AED42FA5362B}"/>
              </a:ext>
            </a:extLst>
          </p:cNvPr>
          <p:cNvCxnSpPr>
            <a:cxnSpLocks/>
          </p:cNvCxnSpPr>
          <p:nvPr/>
        </p:nvCxnSpPr>
        <p:spPr>
          <a:xfrm flipH="1">
            <a:off x="7545065" y="2196404"/>
            <a:ext cx="2388553" cy="12688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9AECD07E-97EA-49C4-945C-5EDE6B301002}"/>
              </a:ext>
            </a:extLst>
          </p:cNvPr>
          <p:cNvCxnSpPr>
            <a:cxnSpLocks/>
          </p:cNvCxnSpPr>
          <p:nvPr/>
        </p:nvCxnSpPr>
        <p:spPr>
          <a:xfrm>
            <a:off x="3274859" y="2475225"/>
            <a:ext cx="2207052" cy="9964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3" name="Scroll: Vertical 22">
            <a:extLst>
              <a:ext uri="{FF2B5EF4-FFF2-40B4-BE49-F238E27FC236}">
                <a16:creationId xmlns:a16="http://schemas.microsoft.com/office/drawing/2014/main" id="{7F39E67C-B26C-40A6-93B3-8BE333474784}"/>
              </a:ext>
            </a:extLst>
          </p:cNvPr>
          <p:cNvSpPr/>
          <p:nvPr/>
        </p:nvSpPr>
        <p:spPr>
          <a:xfrm>
            <a:off x="10142643" y="2573717"/>
            <a:ext cx="1345502" cy="1352980"/>
          </a:xfrm>
          <a:prstGeom prst="verticalScroll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Ziņojums</a:t>
            </a:r>
          </a:p>
          <a:p>
            <a:pPr algn="ctr"/>
            <a:endParaRPr lang="lv-LV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lv-LV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Pašrocīgi parakstīts</a:t>
            </a:r>
          </a:p>
        </p:txBody>
      </p:sp>
      <p:sp>
        <p:nvSpPr>
          <p:cNvPr id="18" name="Scroll: Vertical 17">
            <a:extLst>
              <a:ext uri="{FF2B5EF4-FFF2-40B4-BE49-F238E27FC236}">
                <a16:creationId xmlns:a16="http://schemas.microsoft.com/office/drawing/2014/main" id="{4A38B5D6-9FFC-451A-B8E1-41DA3CD6D3B2}"/>
              </a:ext>
            </a:extLst>
          </p:cNvPr>
          <p:cNvSpPr/>
          <p:nvPr/>
        </p:nvSpPr>
        <p:spPr>
          <a:xfrm>
            <a:off x="1678476" y="2495555"/>
            <a:ext cx="1345502" cy="1352980"/>
          </a:xfrm>
          <a:prstGeom prst="verticalScroll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Ziņojums</a:t>
            </a:r>
          </a:p>
          <a:p>
            <a:pPr algn="ctr"/>
            <a:endParaRPr lang="lv-LV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lv-LV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Elektroniski</a:t>
            </a:r>
          </a:p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parakstīts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2177C5C-0E68-4E3B-B081-5245940DFED4}"/>
              </a:ext>
            </a:extLst>
          </p:cNvPr>
          <p:cNvSpPr/>
          <p:nvPr/>
        </p:nvSpPr>
        <p:spPr>
          <a:xfrm>
            <a:off x="1446143" y="1997008"/>
            <a:ext cx="2235787" cy="5551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trauksme@riga.lv</a:t>
            </a:r>
            <a:endParaRPr lang="lv-LV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7E5D201E-988C-42D6-B68F-194879CD14E5}"/>
              </a:ext>
            </a:extLst>
          </p:cNvPr>
          <p:cNvSpPr/>
          <p:nvPr/>
        </p:nvSpPr>
        <p:spPr>
          <a:xfrm>
            <a:off x="5203852" y="2013174"/>
            <a:ext cx="2597578" cy="1801281"/>
          </a:xfrm>
          <a:prstGeom prst="triangl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Rīgas domes Birokrātijas apkarošanas centrs</a:t>
            </a:r>
          </a:p>
          <a:p>
            <a:pPr algn="ctr"/>
            <a:endParaRPr lang="lv-LV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lv-LV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902A011-73D7-4727-B1B1-5AE5F838596A}"/>
              </a:ext>
            </a:extLst>
          </p:cNvPr>
          <p:cNvCxnSpPr>
            <a:cxnSpLocks/>
            <a:stCxn id="29" idx="0"/>
          </p:cNvCxnSpPr>
          <p:nvPr/>
        </p:nvCxnSpPr>
        <p:spPr>
          <a:xfrm flipV="1">
            <a:off x="6502641" y="3814456"/>
            <a:ext cx="0" cy="8459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9" name="Oval 28">
            <a:extLst>
              <a:ext uri="{FF2B5EF4-FFF2-40B4-BE49-F238E27FC236}">
                <a16:creationId xmlns:a16="http://schemas.microsoft.com/office/drawing/2014/main" id="{F0F93FB1-7041-43D0-A570-9A644C2C02D3}"/>
              </a:ext>
            </a:extLst>
          </p:cNvPr>
          <p:cNvSpPr/>
          <p:nvPr/>
        </p:nvSpPr>
        <p:spPr>
          <a:xfrm>
            <a:off x="4603872" y="4660410"/>
            <a:ext cx="3797538" cy="99642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Fiziska persona (darbinieks)</a:t>
            </a:r>
          </a:p>
          <a:p>
            <a:pPr algn="ctr"/>
            <a:r>
              <a:rPr lang="lv-LV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personīgi</a:t>
            </a:r>
          </a:p>
        </p:txBody>
      </p:sp>
      <p:sp>
        <p:nvSpPr>
          <p:cNvPr id="33" name="Scroll: Vertical 32">
            <a:extLst>
              <a:ext uri="{FF2B5EF4-FFF2-40B4-BE49-F238E27FC236}">
                <a16:creationId xmlns:a16="http://schemas.microsoft.com/office/drawing/2014/main" id="{D99A2B8B-480E-47A5-84A7-D9A86EA22F10}"/>
              </a:ext>
            </a:extLst>
          </p:cNvPr>
          <p:cNvSpPr/>
          <p:nvPr/>
        </p:nvSpPr>
        <p:spPr>
          <a:xfrm>
            <a:off x="9085225" y="4820904"/>
            <a:ext cx="1345502" cy="1266823"/>
          </a:xfrm>
          <a:prstGeom prst="verticalScroll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lv-LV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Ziņojums</a:t>
            </a:r>
          </a:p>
          <a:p>
            <a:pPr lvl="0" algn="ctr"/>
            <a:endParaRPr lang="lv-LV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lv-LV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Pašrocīgi parakstīts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FA25E7F0-BDEB-447B-9FB3-C2DFFD39D679}"/>
              </a:ext>
            </a:extLst>
          </p:cNvPr>
          <p:cNvCxnSpPr>
            <a:cxnSpLocks/>
          </p:cNvCxnSpPr>
          <p:nvPr/>
        </p:nvCxnSpPr>
        <p:spPr>
          <a:xfrm>
            <a:off x="7801430" y="5577092"/>
            <a:ext cx="1390573" cy="1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228A9542-046A-46FB-BF10-3F3D5602D2EB}"/>
              </a:ext>
            </a:extLst>
          </p:cNvPr>
          <p:cNvSpPr/>
          <p:nvPr/>
        </p:nvSpPr>
        <p:spPr>
          <a:xfrm>
            <a:off x="7906958" y="5368190"/>
            <a:ext cx="1179516" cy="1780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Mutiski  </a:t>
            </a: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43AC93D3-E5CC-4B6A-8BBA-D00AD103FB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4205" y="1101803"/>
            <a:ext cx="1642378" cy="1352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006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32E4C71B-A72C-4257-B4C1-310523917D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663" y="315888"/>
            <a:ext cx="124777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103D108-440E-4CCD-8216-BAEB70F93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664" y="518720"/>
            <a:ext cx="66976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lv-LV" sz="140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Trauksmes celšana</a:t>
            </a:r>
            <a:endParaRPr lang="en-US" sz="1400" dirty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3839AB4-93B7-46E9-AD4A-327E7022184D}"/>
              </a:ext>
            </a:extLst>
          </p:cNvPr>
          <p:cNvCxnSpPr/>
          <p:nvPr/>
        </p:nvCxnSpPr>
        <p:spPr>
          <a:xfrm>
            <a:off x="1774826" y="1052513"/>
            <a:ext cx="8640763" cy="0"/>
          </a:xfrm>
          <a:prstGeom prst="line">
            <a:avLst/>
          </a:prstGeom>
          <a:ln w="9525" cap="rnd" cmpd="sng">
            <a:headEnd w="sm" len="sm"/>
            <a:tailEnd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3" descr="Riga prezentacijam.png">
            <a:extLst>
              <a:ext uri="{FF2B5EF4-FFF2-40B4-BE49-F238E27FC236}">
                <a16:creationId xmlns:a16="http://schemas.microsoft.com/office/drawing/2014/main" id="{95914714-CD89-4475-A21D-6A75BF43D6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591176"/>
            <a:ext cx="91440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24">
            <a:extLst>
              <a:ext uri="{FF2B5EF4-FFF2-40B4-BE49-F238E27FC236}">
                <a16:creationId xmlns:a16="http://schemas.microsoft.com/office/drawing/2014/main" id="{B1029254-8696-4107-9778-601F8F737B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8553" y="1079083"/>
            <a:ext cx="6307848" cy="789492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69000">
                <a:schemeClr val="accent6">
                  <a:lumMod val="95000"/>
                  <a:lumOff val="5000"/>
                </a:schemeClr>
              </a:gs>
              <a:gs pos="100000">
                <a:schemeClr val="accent6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  <a:headEnd/>
            <a:tailEnd/>
          </a:ln>
          <a:effectLst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lv-LV" b="1" dirty="0">
              <a:latin typeface="Georgia" pitchFamily="18" charset="0"/>
            </a:endParaRPr>
          </a:p>
          <a:p>
            <a:pPr algn="ctr">
              <a:defRPr/>
            </a:pPr>
            <a:endParaRPr lang="lv-LV" dirty="0">
              <a:latin typeface="Georgia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F06E5F-3324-4405-A110-FFF2C5B346FA}"/>
              </a:ext>
            </a:extLst>
          </p:cNvPr>
          <p:cNvSpPr/>
          <p:nvPr/>
        </p:nvSpPr>
        <p:spPr>
          <a:xfrm>
            <a:off x="3288047" y="1380343"/>
            <a:ext cx="6480001" cy="2143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lv-LV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E327593-876D-4011-AEA7-59FBCC8486A5}"/>
              </a:ext>
            </a:extLst>
          </p:cNvPr>
          <p:cNvSpPr/>
          <p:nvPr/>
        </p:nvSpPr>
        <p:spPr>
          <a:xfrm>
            <a:off x="3359696" y="1278531"/>
            <a:ext cx="6336704" cy="3502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Ziņojuma izskatīšana</a:t>
            </a:r>
          </a:p>
          <a:p>
            <a:pPr algn="ctr"/>
            <a:r>
              <a:rPr lang="lv-LV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Rīgas domes Birokrātijas apkarošanas centrā</a:t>
            </a:r>
          </a:p>
        </p:txBody>
      </p:sp>
      <p:pic>
        <p:nvPicPr>
          <p:cNvPr id="10" name="Graphic 9" descr="School boy">
            <a:extLst>
              <a:ext uri="{FF2B5EF4-FFF2-40B4-BE49-F238E27FC236}">
                <a16:creationId xmlns:a16="http://schemas.microsoft.com/office/drawing/2014/main" id="{0C1E59D8-BE99-423C-BB78-949C1B1159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573485" y="1970387"/>
            <a:ext cx="1689796" cy="1689796"/>
          </a:xfrm>
          <a:prstGeom prst="rect">
            <a:avLst/>
          </a:prstGeom>
        </p:spPr>
      </p:pic>
      <p:pic>
        <p:nvPicPr>
          <p:cNvPr id="14" name="Graphic 13" descr="Briefcase">
            <a:extLst>
              <a:ext uri="{FF2B5EF4-FFF2-40B4-BE49-F238E27FC236}">
                <a16:creationId xmlns:a16="http://schemas.microsoft.com/office/drawing/2014/main" id="{0F8F3EE4-6B52-4C4B-9FD7-82684350B79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41445" y="3216348"/>
            <a:ext cx="914400" cy="91440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5BD9879A-81BB-400E-B79B-49CBCDF7D568}"/>
              </a:ext>
            </a:extLst>
          </p:cNvPr>
          <p:cNvSpPr/>
          <p:nvPr/>
        </p:nvSpPr>
        <p:spPr>
          <a:xfrm>
            <a:off x="5926359" y="3651050"/>
            <a:ext cx="969305" cy="3745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Reģistrators</a:t>
            </a:r>
          </a:p>
        </p:txBody>
      </p:sp>
      <p:sp>
        <p:nvSpPr>
          <p:cNvPr id="11" name="Flowchart: Predefined Process 10">
            <a:extLst>
              <a:ext uri="{FF2B5EF4-FFF2-40B4-BE49-F238E27FC236}">
                <a16:creationId xmlns:a16="http://schemas.microsoft.com/office/drawing/2014/main" id="{B00DA6BE-5C76-4940-A2F5-B7ACC99458A3}"/>
              </a:ext>
            </a:extLst>
          </p:cNvPr>
          <p:cNvSpPr/>
          <p:nvPr/>
        </p:nvSpPr>
        <p:spPr>
          <a:xfrm>
            <a:off x="9915786" y="1584592"/>
            <a:ext cx="1254495" cy="1192264"/>
          </a:xfrm>
          <a:prstGeom prst="flowChartPredefinedProcess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Iesniegums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362CF23-F9EA-436A-8428-A0B155B4683B}"/>
              </a:ext>
            </a:extLst>
          </p:cNvPr>
          <p:cNvSpPr/>
          <p:nvPr/>
        </p:nvSpPr>
        <p:spPr>
          <a:xfrm>
            <a:off x="11098635" y="1709850"/>
            <a:ext cx="957325" cy="317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RDLIS</a:t>
            </a:r>
            <a:endParaRPr lang="lv-LV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v-LV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KAVIS</a:t>
            </a:r>
            <a:endParaRPr lang="lv-LV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Graphic 17" descr="Volume">
            <a:extLst>
              <a:ext uri="{FF2B5EF4-FFF2-40B4-BE49-F238E27FC236}">
                <a16:creationId xmlns:a16="http://schemas.microsoft.com/office/drawing/2014/main" id="{199F0DB0-144D-4E98-8D15-4EE88937D4C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668000" y="2433945"/>
            <a:ext cx="381340" cy="38134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77B7BF77-6D35-4BFD-8EEB-4B879C8E239A}"/>
              </a:ext>
            </a:extLst>
          </p:cNvPr>
          <p:cNvSpPr/>
          <p:nvPr/>
        </p:nvSpPr>
        <p:spPr>
          <a:xfrm>
            <a:off x="11299028" y="2511606"/>
            <a:ext cx="1005051" cy="2260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Trauksme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C48CA77-3496-4C88-BB1B-7AFFFA354DE5}"/>
              </a:ext>
            </a:extLst>
          </p:cNvPr>
          <p:cNvCxnSpPr/>
          <p:nvPr/>
        </p:nvCxnSpPr>
        <p:spPr>
          <a:xfrm>
            <a:off x="11098635" y="2624615"/>
            <a:ext cx="40601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66386BB-02F6-4686-ABE7-855F55D49367}"/>
              </a:ext>
            </a:extLst>
          </p:cNvPr>
          <p:cNvCxnSpPr>
            <a:cxnSpLocks/>
          </p:cNvCxnSpPr>
          <p:nvPr/>
        </p:nvCxnSpPr>
        <p:spPr>
          <a:xfrm flipH="1">
            <a:off x="6855845" y="1970387"/>
            <a:ext cx="3059942" cy="867836"/>
          </a:xfrm>
          <a:prstGeom prst="straightConnector1">
            <a:avLst/>
          </a:prstGeom>
          <a:ln w="25400" cmpd="sng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E1785978-C649-4C8F-9B56-6CD4D9E7BA43}"/>
              </a:ext>
            </a:extLst>
          </p:cNvPr>
          <p:cNvSpPr/>
          <p:nvPr/>
        </p:nvSpPr>
        <p:spPr>
          <a:xfrm rot="20695208">
            <a:off x="7936791" y="2410871"/>
            <a:ext cx="914400" cy="4076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Ierobežo </a:t>
            </a:r>
          </a:p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piekļuvi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3CE2142-5EC2-417C-A7C2-91B08DB56930}"/>
              </a:ext>
            </a:extLst>
          </p:cNvPr>
          <p:cNvCxnSpPr>
            <a:cxnSpLocks/>
          </p:cNvCxnSpPr>
          <p:nvPr/>
        </p:nvCxnSpPr>
        <p:spPr>
          <a:xfrm flipV="1">
            <a:off x="6985246" y="2468187"/>
            <a:ext cx="2979835" cy="788640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: Beveled 32">
            <a:extLst>
              <a:ext uri="{FF2B5EF4-FFF2-40B4-BE49-F238E27FC236}">
                <a16:creationId xmlns:a16="http://schemas.microsoft.com/office/drawing/2014/main" id="{789B2A25-718E-4614-A1F4-07731663181F}"/>
              </a:ext>
            </a:extLst>
          </p:cNvPr>
          <p:cNvSpPr/>
          <p:nvPr/>
        </p:nvSpPr>
        <p:spPr>
          <a:xfrm>
            <a:off x="8780106" y="3035087"/>
            <a:ext cx="737118" cy="760243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endParaRPr lang="lv-LV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v-LV" sz="1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ITC</a:t>
            </a:r>
            <a:endParaRPr lang="lv-LV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91DED3E-C2E8-4308-9BEE-0BF17A251E7D}"/>
              </a:ext>
            </a:extLst>
          </p:cNvPr>
          <p:cNvCxnSpPr>
            <a:cxnSpLocks/>
          </p:cNvCxnSpPr>
          <p:nvPr/>
        </p:nvCxnSpPr>
        <p:spPr>
          <a:xfrm flipV="1">
            <a:off x="6910750" y="3669196"/>
            <a:ext cx="1825724" cy="29639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06D59486-AE13-492C-A801-AD18468B587C}"/>
              </a:ext>
            </a:extLst>
          </p:cNvPr>
          <p:cNvSpPr/>
          <p:nvPr/>
        </p:nvSpPr>
        <p:spPr>
          <a:xfrm>
            <a:off x="7497352" y="3569313"/>
            <a:ext cx="1005051" cy="2260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</a:t>
            </a:r>
          </a:p>
          <a:p>
            <a:pPr algn="ctr"/>
            <a:r>
              <a:rPr lang="lv-LV" sz="1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dzēst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AEDCEB9-16F7-4EF6-9C35-129DFB5D02EF}"/>
              </a:ext>
            </a:extLst>
          </p:cNvPr>
          <p:cNvSpPr/>
          <p:nvPr/>
        </p:nvSpPr>
        <p:spPr>
          <a:xfrm>
            <a:off x="1377705" y="1474881"/>
            <a:ext cx="2235787" cy="5551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trauksme@riga.lv</a:t>
            </a:r>
            <a:endParaRPr lang="lv-LV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FDEA1B1-7FA8-41A4-9BDC-EF5483309A27}"/>
              </a:ext>
            </a:extLst>
          </p:cNvPr>
          <p:cNvCxnSpPr/>
          <p:nvPr/>
        </p:nvCxnSpPr>
        <p:spPr>
          <a:xfrm>
            <a:off x="3316906" y="1868574"/>
            <a:ext cx="2536019" cy="979786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Scroll: Vertical 41">
            <a:extLst>
              <a:ext uri="{FF2B5EF4-FFF2-40B4-BE49-F238E27FC236}">
                <a16:creationId xmlns:a16="http://schemas.microsoft.com/office/drawing/2014/main" id="{FFF5A3E4-91DF-4EE9-815E-54BB73AD34CB}"/>
              </a:ext>
            </a:extLst>
          </p:cNvPr>
          <p:cNvSpPr/>
          <p:nvPr/>
        </p:nvSpPr>
        <p:spPr>
          <a:xfrm>
            <a:off x="1664159" y="1944918"/>
            <a:ext cx="1204890" cy="1090169"/>
          </a:xfrm>
          <a:prstGeom prst="verticalScroll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Ziņojums</a:t>
            </a:r>
          </a:p>
        </p:txBody>
      </p:sp>
      <p:pic>
        <p:nvPicPr>
          <p:cNvPr id="45" name="Graphic 44" descr="Document">
            <a:extLst>
              <a:ext uri="{FF2B5EF4-FFF2-40B4-BE49-F238E27FC236}">
                <a16:creationId xmlns:a16="http://schemas.microsoft.com/office/drawing/2014/main" id="{FC7E073D-2DE6-4738-9CF2-00BEC863997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040227" y="3082594"/>
            <a:ext cx="648121" cy="648121"/>
          </a:xfrm>
          <a:prstGeom prst="rect">
            <a:avLst/>
          </a:prstGeom>
        </p:spPr>
      </p:pic>
      <p:pic>
        <p:nvPicPr>
          <p:cNvPr id="47" name="Graphic 46" descr="Optical disc">
            <a:extLst>
              <a:ext uri="{FF2B5EF4-FFF2-40B4-BE49-F238E27FC236}">
                <a16:creationId xmlns:a16="http://schemas.microsoft.com/office/drawing/2014/main" id="{C2723A3F-FEF1-4057-8499-4B5B2D34AB4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746795" y="2395274"/>
            <a:ext cx="538065" cy="538065"/>
          </a:xfrm>
          <a:prstGeom prst="rect">
            <a:avLst/>
          </a:prstGeom>
        </p:spPr>
      </p:pic>
      <p:pic>
        <p:nvPicPr>
          <p:cNvPr id="49" name="Graphic 48" descr="USB">
            <a:extLst>
              <a:ext uri="{FF2B5EF4-FFF2-40B4-BE49-F238E27FC236}">
                <a16:creationId xmlns:a16="http://schemas.microsoft.com/office/drawing/2014/main" id="{5686E41E-347D-4C0E-9BAD-2653AB1F626C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710073" y="2934050"/>
            <a:ext cx="457200" cy="457200"/>
          </a:xfrm>
          <a:prstGeom prst="rect">
            <a:avLst/>
          </a:prstGeom>
        </p:spPr>
      </p:pic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0353B2A7-06FC-4A67-AEF3-F8FBBE8D9E62}"/>
              </a:ext>
            </a:extLst>
          </p:cNvPr>
          <p:cNvCxnSpPr/>
          <p:nvPr/>
        </p:nvCxnSpPr>
        <p:spPr>
          <a:xfrm>
            <a:off x="3284860" y="3035087"/>
            <a:ext cx="2434805" cy="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" name="Graphic 56" descr="List">
            <a:extLst>
              <a:ext uri="{FF2B5EF4-FFF2-40B4-BE49-F238E27FC236}">
                <a16:creationId xmlns:a16="http://schemas.microsoft.com/office/drawing/2014/main" id="{E0251648-0EE2-4725-A3DA-3B924D1A2DC2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290076" y="3911622"/>
            <a:ext cx="1366024" cy="1366024"/>
          </a:xfrm>
          <a:prstGeom prst="rect">
            <a:avLst/>
          </a:prstGeom>
        </p:spPr>
      </p:pic>
      <p:pic>
        <p:nvPicPr>
          <p:cNvPr id="59" name="Graphic 58" descr="List RTL">
            <a:extLst>
              <a:ext uri="{FF2B5EF4-FFF2-40B4-BE49-F238E27FC236}">
                <a16:creationId xmlns:a16="http://schemas.microsoft.com/office/drawing/2014/main" id="{EDDEA449-E73F-4327-B9AC-69F91A4D3F79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2194044" y="3916533"/>
            <a:ext cx="1366024" cy="1366024"/>
          </a:xfrm>
          <a:prstGeom prst="rect">
            <a:avLst/>
          </a:prstGeom>
        </p:spPr>
      </p:pic>
      <p:sp>
        <p:nvSpPr>
          <p:cNvPr id="60" name="Rectangle 59">
            <a:extLst>
              <a:ext uri="{FF2B5EF4-FFF2-40B4-BE49-F238E27FC236}">
                <a16:creationId xmlns:a16="http://schemas.microsoft.com/office/drawing/2014/main" id="{99D6BC25-41FB-4150-9FA3-2EDA8FF8D312}"/>
              </a:ext>
            </a:extLst>
          </p:cNvPr>
          <p:cNvSpPr/>
          <p:nvPr/>
        </p:nvSpPr>
        <p:spPr>
          <a:xfrm>
            <a:off x="1618551" y="4329486"/>
            <a:ext cx="1464504" cy="3005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Trauksmes cēlāju</a:t>
            </a:r>
          </a:p>
          <a:p>
            <a:pPr algn="ctr"/>
            <a:r>
              <a:rPr lang="lv-LV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reģistrs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D5FD2321-6E3E-42D3-9F4F-0F8A69FBD798}"/>
              </a:ext>
            </a:extLst>
          </p:cNvPr>
          <p:cNvCxnSpPr>
            <a:cxnSpLocks/>
          </p:cNvCxnSpPr>
          <p:nvPr/>
        </p:nvCxnSpPr>
        <p:spPr>
          <a:xfrm flipH="1">
            <a:off x="3388553" y="3554719"/>
            <a:ext cx="2342504" cy="841588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4" name="Graphic 63" descr="Captain">
            <a:extLst>
              <a:ext uri="{FF2B5EF4-FFF2-40B4-BE49-F238E27FC236}">
                <a16:creationId xmlns:a16="http://schemas.microsoft.com/office/drawing/2014/main" id="{EF20D05D-0878-4A09-986D-C1B7EAC08246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7491781" y="4297130"/>
            <a:ext cx="1352262" cy="1352262"/>
          </a:xfrm>
          <a:prstGeom prst="rect">
            <a:avLst/>
          </a:prstGeom>
        </p:spPr>
      </p:pic>
      <p:sp>
        <p:nvSpPr>
          <p:cNvPr id="69" name="Rectangle 68">
            <a:extLst>
              <a:ext uri="{FF2B5EF4-FFF2-40B4-BE49-F238E27FC236}">
                <a16:creationId xmlns:a16="http://schemas.microsoft.com/office/drawing/2014/main" id="{80B1F62E-8021-4FBA-863A-AB86031C246F}"/>
              </a:ext>
            </a:extLst>
          </p:cNvPr>
          <p:cNvSpPr/>
          <p:nvPr/>
        </p:nvSpPr>
        <p:spPr>
          <a:xfrm>
            <a:off x="7665386" y="5396047"/>
            <a:ext cx="1005051" cy="2260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Vadītājs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5597FC31-B41F-4E28-AFFB-2B82D50B13A0}"/>
              </a:ext>
            </a:extLst>
          </p:cNvPr>
          <p:cNvCxnSpPr>
            <a:endCxn id="64" idx="1"/>
          </p:cNvCxnSpPr>
          <p:nvPr/>
        </p:nvCxnSpPr>
        <p:spPr>
          <a:xfrm flipV="1">
            <a:off x="3388553" y="4973261"/>
            <a:ext cx="4103228" cy="18617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7" name="Picture 76">
            <a:extLst>
              <a:ext uri="{FF2B5EF4-FFF2-40B4-BE49-F238E27FC236}">
                <a16:creationId xmlns:a16="http://schemas.microsoft.com/office/drawing/2014/main" id="{DE4E9E5B-A54A-4481-AD02-82BB9C0A7AF9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874" y="3503038"/>
            <a:ext cx="1724239" cy="1500088"/>
          </a:xfrm>
          <a:prstGeom prst="rect">
            <a:avLst/>
          </a:prstGeom>
        </p:spPr>
      </p:pic>
      <p:sp>
        <p:nvSpPr>
          <p:cNvPr id="78" name="Scroll: Vertical 77">
            <a:extLst>
              <a:ext uri="{FF2B5EF4-FFF2-40B4-BE49-F238E27FC236}">
                <a16:creationId xmlns:a16="http://schemas.microsoft.com/office/drawing/2014/main" id="{E4F1C9CF-F480-403C-B7E7-187872A58C74}"/>
              </a:ext>
            </a:extLst>
          </p:cNvPr>
          <p:cNvSpPr/>
          <p:nvPr/>
        </p:nvSpPr>
        <p:spPr>
          <a:xfrm>
            <a:off x="11129942" y="5053007"/>
            <a:ext cx="1038325" cy="890147"/>
          </a:xfrm>
          <a:prstGeom prst="verticalScroll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Ziņojums</a:t>
            </a:r>
          </a:p>
        </p:txBody>
      </p:sp>
      <p:pic>
        <p:nvPicPr>
          <p:cNvPr id="79" name="Graphic 78" descr="Document">
            <a:extLst>
              <a:ext uri="{FF2B5EF4-FFF2-40B4-BE49-F238E27FC236}">
                <a16:creationId xmlns:a16="http://schemas.microsoft.com/office/drawing/2014/main" id="{A0984324-9274-4CE8-A611-3C0654F878B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494167" y="5684415"/>
            <a:ext cx="648121" cy="648121"/>
          </a:xfrm>
          <a:prstGeom prst="rect">
            <a:avLst/>
          </a:prstGeom>
        </p:spPr>
      </p:pic>
      <p:pic>
        <p:nvPicPr>
          <p:cNvPr id="80" name="Graphic 79" descr="USB">
            <a:extLst>
              <a:ext uri="{FF2B5EF4-FFF2-40B4-BE49-F238E27FC236}">
                <a16:creationId xmlns:a16="http://schemas.microsoft.com/office/drawing/2014/main" id="{9963F333-D2D4-41ED-B262-02A1E8E9D5A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0017974" y="5609383"/>
            <a:ext cx="457200" cy="457200"/>
          </a:xfrm>
          <a:prstGeom prst="rect">
            <a:avLst/>
          </a:prstGeom>
        </p:spPr>
      </p:pic>
      <p:pic>
        <p:nvPicPr>
          <p:cNvPr id="81" name="Graphic 80" descr="Optical disc">
            <a:extLst>
              <a:ext uri="{FF2B5EF4-FFF2-40B4-BE49-F238E27FC236}">
                <a16:creationId xmlns:a16="http://schemas.microsoft.com/office/drawing/2014/main" id="{0823C509-BD16-48F0-96DB-20D7B944C2C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769762" y="5111327"/>
            <a:ext cx="538065" cy="538065"/>
          </a:xfrm>
          <a:prstGeom prst="rect">
            <a:avLst/>
          </a:prstGeom>
        </p:spPr>
      </p:pic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0100F564-7178-4583-9FA0-8F5DE8121702}"/>
              </a:ext>
            </a:extLst>
          </p:cNvPr>
          <p:cNvCxnSpPr>
            <a:cxnSpLocks/>
            <a:endCxn id="77" idx="1"/>
          </p:cNvCxnSpPr>
          <p:nvPr/>
        </p:nvCxnSpPr>
        <p:spPr>
          <a:xfrm flipV="1">
            <a:off x="8670437" y="4253082"/>
            <a:ext cx="1662437" cy="720179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CCBD9452-5A92-4B91-9C15-E6E1C0058605}"/>
              </a:ext>
            </a:extLst>
          </p:cNvPr>
          <p:cNvCxnSpPr>
            <a:cxnSpLocks/>
          </p:cNvCxnSpPr>
          <p:nvPr/>
        </p:nvCxnSpPr>
        <p:spPr>
          <a:xfrm flipV="1">
            <a:off x="10369966" y="4695091"/>
            <a:ext cx="390010" cy="503164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D2D25912-C848-4047-B2FA-19757388C00F}"/>
              </a:ext>
            </a:extLst>
          </p:cNvPr>
          <p:cNvCxnSpPr>
            <a:cxnSpLocks/>
          </p:cNvCxnSpPr>
          <p:nvPr/>
        </p:nvCxnSpPr>
        <p:spPr>
          <a:xfrm flipH="1" flipV="1">
            <a:off x="10846334" y="4704589"/>
            <a:ext cx="283608" cy="629629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0761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32E4C71B-A72C-4257-B4C1-310523917D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545" y="339511"/>
            <a:ext cx="124777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103D108-440E-4CCD-8216-BAEB70F93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664" y="518720"/>
            <a:ext cx="66976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lv-LV" sz="140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Trauksmes celšana</a:t>
            </a:r>
            <a:endParaRPr lang="en-US" sz="1400" dirty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3839AB4-93B7-46E9-AD4A-327E7022184D}"/>
              </a:ext>
            </a:extLst>
          </p:cNvPr>
          <p:cNvCxnSpPr/>
          <p:nvPr/>
        </p:nvCxnSpPr>
        <p:spPr>
          <a:xfrm>
            <a:off x="1774826" y="1052513"/>
            <a:ext cx="8640763" cy="0"/>
          </a:xfrm>
          <a:prstGeom prst="line">
            <a:avLst/>
          </a:prstGeom>
          <a:ln w="9525" cap="rnd" cmpd="sng">
            <a:headEnd w="sm" len="sm"/>
            <a:tailEnd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3" descr="Riga prezentacijam.png">
            <a:extLst>
              <a:ext uri="{FF2B5EF4-FFF2-40B4-BE49-F238E27FC236}">
                <a16:creationId xmlns:a16="http://schemas.microsoft.com/office/drawing/2014/main" id="{95914714-CD89-4475-A21D-6A75BF43D6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591176"/>
            <a:ext cx="91440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24">
            <a:extLst>
              <a:ext uri="{FF2B5EF4-FFF2-40B4-BE49-F238E27FC236}">
                <a16:creationId xmlns:a16="http://schemas.microsoft.com/office/drawing/2014/main" id="{B1029254-8696-4107-9778-601F8F737B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8553" y="1079083"/>
            <a:ext cx="6307848" cy="789492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69000">
                <a:schemeClr val="accent6">
                  <a:lumMod val="95000"/>
                  <a:lumOff val="5000"/>
                </a:schemeClr>
              </a:gs>
              <a:gs pos="100000">
                <a:schemeClr val="accent6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  <a:headEnd/>
            <a:tailEnd/>
          </a:ln>
          <a:effectLst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lv-LV" b="1" dirty="0">
              <a:latin typeface="Georgia" pitchFamily="18" charset="0"/>
            </a:endParaRPr>
          </a:p>
          <a:p>
            <a:pPr algn="ctr">
              <a:defRPr/>
            </a:pPr>
            <a:endParaRPr lang="lv-LV" dirty="0">
              <a:latin typeface="Georgia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F06E5F-3324-4405-A110-FFF2C5B346FA}"/>
              </a:ext>
            </a:extLst>
          </p:cNvPr>
          <p:cNvSpPr/>
          <p:nvPr/>
        </p:nvSpPr>
        <p:spPr>
          <a:xfrm>
            <a:off x="3288047" y="1380343"/>
            <a:ext cx="6480001" cy="2143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lv-LV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E327593-876D-4011-AEA7-59FBCC8486A5}"/>
              </a:ext>
            </a:extLst>
          </p:cNvPr>
          <p:cNvSpPr/>
          <p:nvPr/>
        </p:nvSpPr>
        <p:spPr>
          <a:xfrm>
            <a:off x="3359696" y="1278531"/>
            <a:ext cx="6336704" cy="3502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Ziņojuma izskatīšana</a:t>
            </a:r>
          </a:p>
          <a:p>
            <a:pPr algn="ctr"/>
            <a:r>
              <a:rPr lang="lv-LV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Rīgas domes Birokrātijas apkarošanas centrā</a:t>
            </a:r>
          </a:p>
        </p:txBody>
      </p:sp>
      <p:pic>
        <p:nvPicPr>
          <p:cNvPr id="10" name="Graphic 9" descr="School boy">
            <a:extLst>
              <a:ext uri="{FF2B5EF4-FFF2-40B4-BE49-F238E27FC236}">
                <a16:creationId xmlns:a16="http://schemas.microsoft.com/office/drawing/2014/main" id="{0C1E59D8-BE99-423C-BB78-949C1B1159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80946" y="1630431"/>
            <a:ext cx="1689796" cy="168979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5BD9879A-81BB-400E-B79B-49CBCDF7D568}"/>
              </a:ext>
            </a:extLst>
          </p:cNvPr>
          <p:cNvSpPr/>
          <p:nvPr/>
        </p:nvSpPr>
        <p:spPr>
          <a:xfrm>
            <a:off x="5926359" y="3651050"/>
            <a:ext cx="969305" cy="3745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66386BB-02F6-4686-ABE7-855F55D49367}"/>
              </a:ext>
            </a:extLst>
          </p:cNvPr>
          <p:cNvCxnSpPr>
            <a:cxnSpLocks/>
          </p:cNvCxnSpPr>
          <p:nvPr/>
        </p:nvCxnSpPr>
        <p:spPr>
          <a:xfrm>
            <a:off x="3914858" y="2737799"/>
            <a:ext cx="3373079" cy="24487"/>
          </a:xfrm>
          <a:prstGeom prst="straightConnector1">
            <a:avLst/>
          </a:prstGeom>
          <a:ln w="25400" cmpd="sng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91DED3E-C2E8-4308-9BEE-0BF17A251E7D}"/>
              </a:ext>
            </a:extLst>
          </p:cNvPr>
          <p:cNvCxnSpPr>
            <a:cxnSpLocks/>
            <a:stCxn id="42" idx="3"/>
          </p:cNvCxnSpPr>
          <p:nvPr/>
        </p:nvCxnSpPr>
        <p:spPr>
          <a:xfrm flipV="1">
            <a:off x="2531050" y="3673202"/>
            <a:ext cx="1020589" cy="269094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6AEDCEB9-16F7-4EF6-9C35-129DFB5D02EF}"/>
              </a:ext>
            </a:extLst>
          </p:cNvPr>
          <p:cNvSpPr/>
          <p:nvPr/>
        </p:nvSpPr>
        <p:spPr>
          <a:xfrm>
            <a:off x="1002545" y="1745682"/>
            <a:ext cx="2235787" cy="336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lv-LV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dienas</a:t>
            </a:r>
          </a:p>
          <a:p>
            <a:pPr algn="ctr"/>
            <a:r>
              <a:rPr lang="lv-LV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???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lv-LV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FDEA1B1-7FA8-41A4-9BDC-EF5483309A27}"/>
              </a:ext>
            </a:extLst>
          </p:cNvPr>
          <p:cNvCxnSpPr>
            <a:cxnSpLocks/>
          </p:cNvCxnSpPr>
          <p:nvPr/>
        </p:nvCxnSpPr>
        <p:spPr>
          <a:xfrm flipH="1">
            <a:off x="3910991" y="2119878"/>
            <a:ext cx="6264856" cy="37599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Scroll: Vertical 41">
            <a:extLst>
              <a:ext uri="{FF2B5EF4-FFF2-40B4-BE49-F238E27FC236}">
                <a16:creationId xmlns:a16="http://schemas.microsoft.com/office/drawing/2014/main" id="{FFF5A3E4-91DF-4EE9-815E-54BB73AD34CB}"/>
              </a:ext>
            </a:extLst>
          </p:cNvPr>
          <p:cNvSpPr/>
          <p:nvPr/>
        </p:nvSpPr>
        <p:spPr>
          <a:xfrm>
            <a:off x="1462431" y="3397211"/>
            <a:ext cx="1204890" cy="1090169"/>
          </a:xfrm>
          <a:prstGeom prst="verticalScroll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Ziņojums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0353B2A7-06FC-4A67-AEF3-F8FBBE8D9E62}"/>
              </a:ext>
            </a:extLst>
          </p:cNvPr>
          <p:cNvCxnSpPr>
            <a:cxnSpLocks/>
          </p:cNvCxnSpPr>
          <p:nvPr/>
        </p:nvCxnSpPr>
        <p:spPr>
          <a:xfrm flipH="1" flipV="1">
            <a:off x="2376488" y="1881576"/>
            <a:ext cx="459788" cy="300225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D5FD2321-6E3E-42D3-9F4F-0F8A69FBD798}"/>
              </a:ext>
            </a:extLst>
          </p:cNvPr>
          <p:cNvCxnSpPr>
            <a:cxnSpLocks/>
          </p:cNvCxnSpPr>
          <p:nvPr/>
        </p:nvCxnSpPr>
        <p:spPr>
          <a:xfrm flipH="1">
            <a:off x="2376488" y="2918829"/>
            <a:ext cx="364348" cy="437173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4" name="Graphic 63" descr="Captain">
            <a:extLst>
              <a:ext uri="{FF2B5EF4-FFF2-40B4-BE49-F238E27FC236}">
                <a16:creationId xmlns:a16="http://schemas.microsoft.com/office/drawing/2014/main" id="{EF20D05D-0878-4A09-986D-C1B7EAC0824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876663" y="1361330"/>
            <a:ext cx="2198863" cy="2198863"/>
          </a:xfrm>
          <a:prstGeom prst="rect">
            <a:avLst/>
          </a:prstGeom>
        </p:spPr>
      </p:pic>
      <p:sp>
        <p:nvSpPr>
          <p:cNvPr id="69" name="Rectangle 68">
            <a:extLst>
              <a:ext uri="{FF2B5EF4-FFF2-40B4-BE49-F238E27FC236}">
                <a16:creationId xmlns:a16="http://schemas.microsoft.com/office/drawing/2014/main" id="{80B1F62E-8021-4FBA-863A-AB86031C246F}"/>
              </a:ext>
            </a:extLst>
          </p:cNvPr>
          <p:cNvSpPr/>
          <p:nvPr/>
        </p:nvSpPr>
        <p:spPr>
          <a:xfrm>
            <a:off x="10473568" y="3196603"/>
            <a:ext cx="1005051" cy="2260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Vadītājs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F133C30B-598B-40F6-B637-41BB9D458265}"/>
              </a:ext>
            </a:extLst>
          </p:cNvPr>
          <p:cNvCxnSpPr>
            <a:cxnSpLocks/>
            <a:stCxn id="42" idx="3"/>
          </p:cNvCxnSpPr>
          <p:nvPr/>
        </p:nvCxnSpPr>
        <p:spPr>
          <a:xfrm>
            <a:off x="2531050" y="3942296"/>
            <a:ext cx="1020589" cy="226319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8C9F8B4D-63A3-41B5-9DE3-06D5CF3AF085}"/>
              </a:ext>
            </a:extLst>
          </p:cNvPr>
          <p:cNvSpPr/>
          <p:nvPr/>
        </p:nvSpPr>
        <p:spPr>
          <a:xfrm>
            <a:off x="3534126" y="3480840"/>
            <a:ext cx="1420889" cy="5380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Pseidonimizē</a:t>
            </a:r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personu</a:t>
            </a:r>
          </a:p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«001», «002»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DE6421F5-6246-43DA-AD15-16E0E87EBD0E}"/>
              </a:ext>
            </a:extLst>
          </p:cNvPr>
          <p:cNvSpPr/>
          <p:nvPr/>
        </p:nvSpPr>
        <p:spPr>
          <a:xfrm>
            <a:off x="3500798" y="3857633"/>
            <a:ext cx="1397970" cy="5380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Anonimizē</a:t>
            </a:r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datus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1EE2DE74-E3FA-4C59-A535-CBD2441EDF98}"/>
              </a:ext>
            </a:extLst>
          </p:cNvPr>
          <p:cNvSpPr/>
          <p:nvPr/>
        </p:nvSpPr>
        <p:spPr>
          <a:xfrm>
            <a:off x="2735806" y="3053544"/>
            <a:ext cx="1005051" cy="2260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Atbildīgais</a:t>
            </a:r>
          </a:p>
        </p:txBody>
      </p:sp>
      <p:pic>
        <p:nvPicPr>
          <p:cNvPr id="66" name="Graphic 65" descr="Marketing">
            <a:extLst>
              <a:ext uri="{FF2B5EF4-FFF2-40B4-BE49-F238E27FC236}">
                <a16:creationId xmlns:a16="http://schemas.microsoft.com/office/drawing/2014/main" id="{40638A86-2D59-4870-9104-7F8040930F0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830737" y="4431162"/>
            <a:ext cx="914400" cy="914400"/>
          </a:xfrm>
          <a:prstGeom prst="rect">
            <a:avLst/>
          </a:prstGeom>
        </p:spPr>
      </p:pic>
      <p:sp>
        <p:nvSpPr>
          <p:cNvPr id="84" name="Rectangle 83">
            <a:extLst>
              <a:ext uri="{FF2B5EF4-FFF2-40B4-BE49-F238E27FC236}">
                <a16:creationId xmlns:a16="http://schemas.microsoft.com/office/drawing/2014/main" id="{9301B672-B0EE-4AF7-BAAB-7380541C4D74}"/>
              </a:ext>
            </a:extLst>
          </p:cNvPr>
          <p:cNvSpPr/>
          <p:nvPr/>
        </p:nvSpPr>
        <p:spPr>
          <a:xfrm>
            <a:off x="6420495" y="5242351"/>
            <a:ext cx="1349054" cy="2260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Trauksmes cēlājs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80A53352-78A7-4CB4-A747-A0A947BF1116}"/>
              </a:ext>
            </a:extLst>
          </p:cNvPr>
          <p:cNvCxnSpPr/>
          <p:nvPr/>
        </p:nvCxnSpPr>
        <p:spPr>
          <a:xfrm flipH="1" flipV="1">
            <a:off x="608719" y="2831969"/>
            <a:ext cx="1769998" cy="8896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F9EB323B-0B6D-4D80-B0FC-55C5F8C867C9}"/>
              </a:ext>
            </a:extLst>
          </p:cNvPr>
          <p:cNvCxnSpPr/>
          <p:nvPr/>
        </p:nvCxnSpPr>
        <p:spPr>
          <a:xfrm>
            <a:off x="606490" y="2840865"/>
            <a:ext cx="0" cy="2336995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EFCD6FC8-A9CC-4859-B8E2-EB30072518F1}"/>
              </a:ext>
            </a:extLst>
          </p:cNvPr>
          <p:cNvCxnSpPr/>
          <p:nvPr/>
        </p:nvCxnSpPr>
        <p:spPr>
          <a:xfrm>
            <a:off x="606490" y="5177860"/>
            <a:ext cx="6289174" cy="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>
            <a:extLst>
              <a:ext uri="{FF2B5EF4-FFF2-40B4-BE49-F238E27FC236}">
                <a16:creationId xmlns:a16="http://schemas.microsoft.com/office/drawing/2014/main" id="{6182AAD2-04FB-4029-97E1-4B155272A0EB}"/>
              </a:ext>
            </a:extLst>
          </p:cNvPr>
          <p:cNvSpPr/>
          <p:nvPr/>
        </p:nvSpPr>
        <p:spPr>
          <a:xfrm>
            <a:off x="3071664" y="4930513"/>
            <a:ext cx="2470706" cy="2258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 2 mēneši</a:t>
            </a:r>
          </a:p>
        </p:txBody>
      </p:sp>
      <p:sp>
        <p:nvSpPr>
          <p:cNvPr id="103" name="Cloud 102">
            <a:extLst>
              <a:ext uri="{FF2B5EF4-FFF2-40B4-BE49-F238E27FC236}">
                <a16:creationId xmlns:a16="http://schemas.microsoft.com/office/drawing/2014/main" id="{85DAF61F-5070-407A-8BDD-B4014CBF08EE}"/>
              </a:ext>
            </a:extLst>
          </p:cNvPr>
          <p:cNvSpPr/>
          <p:nvPr/>
        </p:nvSpPr>
        <p:spPr>
          <a:xfrm>
            <a:off x="7375242" y="2380627"/>
            <a:ext cx="2200307" cy="781549"/>
          </a:xfrm>
          <a:prstGeom prst="cloud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lv-LV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Kompetenta iestāde</a:t>
            </a:r>
          </a:p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E-pastā iesniegums ar pavadvēstuli</a:t>
            </a:r>
          </a:p>
          <a:p>
            <a:pPr algn="ctr"/>
            <a:endParaRPr lang="lv-LV" dirty="0"/>
          </a:p>
        </p:txBody>
      </p:sp>
      <p:sp>
        <p:nvSpPr>
          <p:cNvPr id="108" name="Cloud 107">
            <a:extLst>
              <a:ext uri="{FF2B5EF4-FFF2-40B4-BE49-F238E27FC236}">
                <a16:creationId xmlns:a16="http://schemas.microsoft.com/office/drawing/2014/main" id="{7532B1F9-7637-444F-9DBE-4497942DC66B}"/>
              </a:ext>
            </a:extLst>
          </p:cNvPr>
          <p:cNvSpPr/>
          <p:nvPr/>
        </p:nvSpPr>
        <p:spPr>
          <a:xfrm>
            <a:off x="7289475" y="3551520"/>
            <a:ext cx="2200307" cy="781549"/>
          </a:xfrm>
          <a:prstGeom prst="cloud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lv-LV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Kompetenta iestāde</a:t>
            </a:r>
          </a:p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E-pastā iesniegums ar pavadvēstuli</a:t>
            </a:r>
          </a:p>
          <a:p>
            <a:pPr algn="ctr"/>
            <a:endParaRPr lang="lv-LV" dirty="0"/>
          </a:p>
        </p:txBody>
      </p: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AA978B98-C26C-443D-B3B8-CF51ECDD474E}"/>
              </a:ext>
            </a:extLst>
          </p:cNvPr>
          <p:cNvCxnSpPr>
            <a:cxnSpLocks/>
          </p:cNvCxnSpPr>
          <p:nvPr/>
        </p:nvCxnSpPr>
        <p:spPr>
          <a:xfrm>
            <a:off x="3910991" y="2936040"/>
            <a:ext cx="3308483" cy="960057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891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103D108-440E-4CCD-8216-BAEB70F93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4365" y="529293"/>
            <a:ext cx="66976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lv-LV" sz="1400" b="1" dirty="0"/>
              <a:t>Eiropadome</a:t>
            </a:r>
          </a:p>
          <a:p>
            <a:pPr algn="ctr"/>
            <a:r>
              <a:rPr lang="lv-LV" sz="1400" b="1" dirty="0"/>
              <a:t>Eiropas Savienības Padome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3839AB4-93B7-46E9-AD4A-327E7022184D}"/>
              </a:ext>
            </a:extLst>
          </p:cNvPr>
          <p:cNvCxnSpPr/>
          <p:nvPr/>
        </p:nvCxnSpPr>
        <p:spPr>
          <a:xfrm>
            <a:off x="1774826" y="1052513"/>
            <a:ext cx="8640763" cy="0"/>
          </a:xfrm>
          <a:prstGeom prst="line">
            <a:avLst/>
          </a:prstGeom>
          <a:ln w="9525" cap="rnd" cmpd="sng">
            <a:headEnd w="sm" len="sm"/>
            <a:tailEnd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3" descr="Riga prezentacijam.png">
            <a:extLst>
              <a:ext uri="{FF2B5EF4-FFF2-40B4-BE49-F238E27FC236}">
                <a16:creationId xmlns:a16="http://schemas.microsoft.com/office/drawing/2014/main" id="{95914714-CD89-4475-A21D-6A75BF43D6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591176"/>
            <a:ext cx="91440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BF06E5F-3324-4405-A110-FFF2C5B346FA}"/>
              </a:ext>
            </a:extLst>
          </p:cNvPr>
          <p:cNvSpPr/>
          <p:nvPr/>
        </p:nvSpPr>
        <p:spPr>
          <a:xfrm>
            <a:off x="1774827" y="1380343"/>
            <a:ext cx="7993222" cy="36958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lv-LV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E327593-876D-4011-AEA7-59FBCC8486A5}"/>
              </a:ext>
            </a:extLst>
          </p:cNvPr>
          <p:cNvSpPr/>
          <p:nvPr/>
        </p:nvSpPr>
        <p:spPr>
          <a:xfrm>
            <a:off x="3359696" y="1278531"/>
            <a:ext cx="6336704" cy="3502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lv-LV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BD9879A-81BB-400E-B79B-49CBCDF7D568}"/>
              </a:ext>
            </a:extLst>
          </p:cNvPr>
          <p:cNvSpPr/>
          <p:nvPr/>
        </p:nvSpPr>
        <p:spPr>
          <a:xfrm>
            <a:off x="5926359" y="3651050"/>
            <a:ext cx="969305" cy="3745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Eiropadome - Eiropas Savienības Padome">
            <a:hlinkClick r:id="rId3"/>
            <a:extLst>
              <a:ext uri="{FF2B5EF4-FFF2-40B4-BE49-F238E27FC236}">
                <a16:creationId xmlns:a16="http://schemas.microsoft.com/office/drawing/2014/main" id="{B546F6AD-F992-4420-9CAA-7AAFF0DA75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950" y="423079"/>
            <a:ext cx="1968974" cy="1914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aisnstūris 8">
            <a:extLst>
              <a:ext uri="{FF2B5EF4-FFF2-40B4-BE49-F238E27FC236}">
                <a16:creationId xmlns:a16="http://schemas.microsoft.com/office/drawing/2014/main" id="{8568F28B-8867-4C9F-88AF-8803D8409F34}"/>
              </a:ext>
            </a:extLst>
          </p:cNvPr>
          <p:cNvSpPr/>
          <p:nvPr/>
        </p:nvSpPr>
        <p:spPr>
          <a:xfrm>
            <a:off x="1854437" y="1628799"/>
            <a:ext cx="8221055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dirty="0"/>
              <a:t>2019. gada 7. oktobris - </a:t>
            </a:r>
            <a:r>
              <a:rPr lang="lv-LV" b="1" dirty="0"/>
              <a:t>Labāka trauksmes cēlēju aizsardzība</a:t>
            </a:r>
          </a:p>
          <a:p>
            <a:pPr algn="ctr"/>
            <a:endParaRPr lang="lv-LV" b="1" dirty="0"/>
          </a:p>
          <a:p>
            <a:endParaRPr lang="lv-LV" b="1" dirty="0"/>
          </a:p>
          <a:p>
            <a:pPr algn="ctr"/>
            <a:r>
              <a:rPr lang="lv-LV" b="1" dirty="0"/>
              <a:t>2021. gadā stāsies spēkā jauni ES noteikumi </a:t>
            </a:r>
          </a:p>
          <a:p>
            <a:endParaRPr lang="lv-LV" dirty="0"/>
          </a:p>
          <a:p>
            <a:pPr algn="ctr"/>
            <a:r>
              <a:rPr lang="lv-LV" dirty="0"/>
              <a:t> EIROPAS PARLAMENTA UN PADOMES DIREKTĪVA </a:t>
            </a:r>
          </a:p>
          <a:p>
            <a:pPr algn="ctr"/>
            <a:r>
              <a:rPr lang="lv-LV" dirty="0"/>
              <a:t>Par to personu aizsardzību, kuras ziņo par Savienības tiesību aktu pārkāpumiem </a:t>
            </a:r>
            <a:endParaRPr lang="lv-LV" b="1" dirty="0"/>
          </a:p>
          <a:p>
            <a:pPr algn="ctr"/>
            <a:endParaRPr lang="lv-LV" b="1" dirty="0"/>
          </a:p>
          <a:p>
            <a:pPr algn="ctr"/>
            <a:endParaRPr lang="lv-LV" b="1" dirty="0"/>
          </a:p>
          <a:p>
            <a:pPr algn="ctr"/>
            <a:endParaRPr lang="lv-LV" b="1" dirty="0"/>
          </a:p>
          <a:p>
            <a:pPr algn="ctr"/>
            <a:r>
              <a:rPr lang="lv-LV" dirty="0"/>
              <a:t>(Dalībvalstīm divu gadu laikā - transponēt savos tiesību aktos)</a:t>
            </a:r>
            <a:endParaRPr lang="lv-LV" b="1" dirty="0"/>
          </a:p>
          <a:p>
            <a:endParaRPr lang="lv-LV" b="1" dirty="0">
              <a:solidFill>
                <a:srgbClr val="0070C0"/>
              </a:solidFill>
            </a:endParaRPr>
          </a:p>
          <a:p>
            <a:pPr algn="ctr"/>
            <a:r>
              <a:rPr lang="lv-LV" sz="1400" dirty="0">
                <a:solidFill>
                  <a:srgbClr val="0070C0"/>
                </a:solidFill>
                <a:hlinkClick r:id="rId5"/>
              </a:rPr>
              <a:t>https://www.consilium.europa.eu/en/press/press-releases/2019/10/07/better-protection-of-whistle-blowers-new-eu-wide-rules-to-kick-in-in-2021/</a:t>
            </a:r>
            <a:endParaRPr lang="lv-LV" sz="1400" dirty="0">
              <a:solidFill>
                <a:srgbClr val="0070C0"/>
              </a:solidFill>
            </a:endParaRPr>
          </a:p>
          <a:p>
            <a:pPr algn="ctr"/>
            <a:endParaRPr lang="lv-LV" sz="1400" b="1" dirty="0">
              <a:solidFill>
                <a:srgbClr val="0070C0"/>
              </a:solidFill>
            </a:endParaRPr>
          </a:p>
          <a:p>
            <a:pPr algn="ctr"/>
            <a:endParaRPr lang="lv-LV" sz="1400" b="1" dirty="0"/>
          </a:p>
          <a:p>
            <a:pPr algn="ctr"/>
            <a:r>
              <a:rPr lang="lv-LV" sz="1400" dirty="0">
                <a:hlinkClick r:id="rId6"/>
              </a:rPr>
              <a:t>https://data.consilium.europa.eu/doc/document/PE-78-2019-INIT/lv/pdf</a:t>
            </a:r>
            <a:endParaRPr lang="lv-LV" sz="1400" dirty="0"/>
          </a:p>
          <a:p>
            <a:pPr algn="ctr"/>
            <a:endParaRPr lang="lv-LV" b="1" dirty="0"/>
          </a:p>
          <a:p>
            <a:pPr algn="ctr"/>
            <a:endParaRPr lang="lv-LV" b="1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519171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1291</TotalTime>
  <Words>520</Words>
  <Application>Microsoft Office PowerPoint</Application>
  <PresentationFormat>Platekrāna</PresentationFormat>
  <Paragraphs>169</Paragraphs>
  <Slides>9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5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Georgia</vt:lpstr>
      <vt:lpstr>Times New Roman</vt:lpstr>
      <vt:lpstr>Office Theme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Olga Kipmane</dc:creator>
  <cp:lastModifiedBy>Aigars Evardsons</cp:lastModifiedBy>
  <cp:revision>44</cp:revision>
  <cp:lastPrinted>2019-11-13T06:56:48Z</cp:lastPrinted>
  <dcterms:created xsi:type="dcterms:W3CDTF">2019-11-11T13:00:39Z</dcterms:created>
  <dcterms:modified xsi:type="dcterms:W3CDTF">2019-11-19T14:18:59Z</dcterms:modified>
</cp:coreProperties>
</file>