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Montserrat Ultra-Bold" panose="020B0604020202020204" charset="-70"/>
      <p:regular r:id="rId12"/>
    </p:embeddedFont>
    <p:embeddedFont>
      <p:font typeface="Verdana" panose="020B0604030504040204" pitchFamily="34" charset="0"/>
      <p:regular r:id="rId13"/>
      <p:bold r:id="rId14"/>
      <p:italic r:id="rId15"/>
      <p:boldItalic r:id="rId16"/>
    </p:embeddedFont>
    <p:embeddedFont>
      <p:font typeface="Verdana Bold"/>
      <p:regular r:id="rId17"/>
      <p:bold r:id="rId18"/>
    </p:embeddedFont>
    <p:embeddedFont>
      <p:font typeface="Verdana Pro Light" panose="020B0304030504040204" pitchFamily="34" charset="0"/>
      <p:regular r:id="rId19"/>
      <p: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CA9B5F9-EC6B-CC39-3724-E851217C5A10}" name="Ieva Murniece" initials="IM" userId="S::ieva.murniece@valoda.lv::62515ff1-efb6-42c8-b506-72eaa9b4115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99"/>
    <a:srgbClr val="47236B"/>
    <a:srgbClr val="EAE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100" d="100"/>
          <a:sy n="100" d="100"/>
        </p:scale>
        <p:origin x="65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72C87D-3551-467A-9DC1-C8E8A9E4C808}" type="datetimeFigureOut">
              <a:rPr lang="lv-LV" smtClean="0"/>
              <a:t>02.12.2025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B5661A-492C-45B7-96B7-F2C470728FA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70610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Galveno funkcionālo lomu un atbildību sadalījums pieaugušo prasmju pārvaldības platformā latviešu valodas apguvei un procesa pārraudzībai.</a:t>
            </a:r>
          </a:p>
          <a:p>
            <a:endParaRPr lang="lv-LV" sz="1800" dirty="0">
              <a:effectLst/>
              <a:latin typeface="Times New Roman" panose="02020603050405020304" pitchFamily="18" charset="0"/>
            </a:endParaRPr>
          </a:p>
          <a:p>
            <a:r>
              <a:rPr lang="lv-LV" sz="1800" b="1" dirty="0">
                <a:effectLst/>
                <a:latin typeface="Times New Roman" panose="02020603050405020304" pitchFamily="18" charset="0"/>
              </a:rPr>
              <a:t>Finanšu programmu īstenotāji:</a:t>
            </a:r>
          </a:p>
          <a:p>
            <a:pPr marL="0" lvl="0">
              <a:buNone/>
            </a:pPr>
            <a:r>
              <a:rPr lang="lv-LV" sz="1200" dirty="0">
                <a:latin typeface="Verdana Pro Light" panose="020B0304030504040204" pitchFamily="34" charset="0"/>
                <a:ea typeface="Verdana" panose="020B0604030504040204" pitchFamily="34" charset="0"/>
              </a:rPr>
              <a:t>Vienotā sistēma neierobežo šo institūciju rīcībspēju, bet nodrošina, ka:</a:t>
            </a:r>
          </a:p>
          <a:p>
            <a:pPr marL="0" lvl="0"/>
            <a:r>
              <a:rPr lang="lv-LV" sz="1200" dirty="0">
                <a:latin typeface="Verdana Pro Light" panose="020B0304030504040204" pitchFamily="34" charset="0"/>
                <a:ea typeface="Verdana" panose="020B0604030504040204" pitchFamily="34" charset="0"/>
              </a:rPr>
              <a:t>- dati par mācībām tiek apkopoti vienotā platformā;</a:t>
            </a:r>
          </a:p>
          <a:p>
            <a:pPr marL="0" lvl="0"/>
            <a:r>
              <a:rPr lang="lv-LV" sz="1200" dirty="0">
                <a:latin typeface="Verdana Pro Light" panose="020B0304030504040204" pitchFamily="34" charset="0"/>
                <a:ea typeface="Verdana" panose="020B0604030504040204" pitchFamily="34" charset="0"/>
              </a:rPr>
              <a:t>- tiek novērsta dubulta finansējuma iespējamība;</a:t>
            </a:r>
          </a:p>
          <a:p>
            <a:pPr marL="0" lvl="0"/>
            <a:r>
              <a:rPr lang="lv-LV" sz="1200" dirty="0">
                <a:latin typeface="Verdana Pro Light" panose="020B0304030504040204" pitchFamily="34" charset="0"/>
                <a:ea typeface="Verdana" panose="020B0604030504040204" pitchFamily="34" charset="0"/>
              </a:rPr>
              <a:t>- tiek ievērotas vienotas mācību norises prasības;</a:t>
            </a:r>
          </a:p>
          <a:p>
            <a:pPr marL="0" lvl="0"/>
            <a:r>
              <a:rPr lang="lv-LV" sz="1200" dirty="0">
                <a:latin typeface="Verdana Pro Light" panose="020B0304030504040204" pitchFamily="34" charset="0"/>
                <a:ea typeface="Verdana" panose="020B0604030504040204" pitchFamily="34" charset="0"/>
              </a:rPr>
              <a:t>- tiek nodrošināta vienota kvalitātes uzraudzība un pārskatāmība.</a:t>
            </a:r>
          </a:p>
          <a:p>
            <a:endParaRPr lang="lv-LV" dirty="0"/>
          </a:p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B5661A-492C-45B7-96B7-F2C470728FA2}" type="slidenum">
              <a:rPr lang="lv-LV" smtClean="0"/>
              <a:t>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31833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Pētījuma ziņojumā apkopoti 2024. gadā Latviešu valodas aģentūrā veiktā pētījuma par </a:t>
            </a:r>
            <a:r>
              <a:rPr lang="lv-LV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jauniebraucēju</a:t>
            </a:r>
            <a:r>
              <a:rPr lang="lv-LV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latviešu valodas apguves vajadzībām un pieredzi rezultāti. Pētījuma </a:t>
            </a:r>
            <a:r>
              <a:rPr lang="lv-LV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mērķgrupa</a:t>
            </a:r>
            <a:r>
              <a:rPr lang="lv-LV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ir imigranti, kuri Latvijā uzturas ne ilgāk kā piecus gadus un kuri nav ne Latvijas pilsoņi, ne </a:t>
            </a:r>
            <a:r>
              <a:rPr lang="lv-LV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nepilsoņi</a:t>
            </a:r>
            <a:r>
              <a:rPr lang="lv-LV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ietverot bēgļus, patvēruma meklētājus un trešo valstu pilsoņus.</a:t>
            </a:r>
            <a:endParaRPr lang="lv-LV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lv-LV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Pētījumā noskaidroti motīvi, kas veicina </a:t>
            </a:r>
            <a:r>
              <a:rPr lang="lv-LV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jauniebraucēju</a:t>
            </a:r>
            <a:r>
              <a:rPr lang="lv-LV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vēlmi apgūt latviešu valodu un lietot to ikdienas dzīvē, profesionālajā vidē un sociālajā integrācijā.</a:t>
            </a:r>
            <a:endParaRPr lang="lv-LV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B5661A-492C-45B7-96B7-F2C470728FA2}" type="slidenum">
              <a:rPr lang="lv-LV" smtClean="0"/>
              <a:t>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0353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Uz viengadīgajām studijām var pieteikties personas ar pirmā līmeņa augstāko izglītību latviešu (baltu) filoloģijā vai ar izglītību citā jomā, ja ir apgūti vismaz 18 kredītpunkti atbilstošos filoloģijas kursos. Savukārt garākā forma – pusotru gadu ilgā programma – paredzēta tiem, kam ir augstākā izglītība citā jomā, bet kuri sekmīgi nokārtos iestājpārbaudījumu latviešu filoloģijā.</a:t>
            </a:r>
            <a:endParaRPr lang="lv-LV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B5661A-492C-45B7-96B7-F2C470728FA2}" type="slidenum">
              <a:rPr lang="lv-LV" smtClean="0"/>
              <a:t>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52787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valoda.lv/petijumi/sociolingvistika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egistri.visc.gov.lv/profizglitiba/stand_registrs_2017.s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361148" y="3347202"/>
            <a:ext cx="12184857" cy="4485073"/>
            <a:chOff x="0" y="0"/>
            <a:chExt cx="15096126" cy="55566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096127" cy="5556670"/>
            </a:xfrm>
            <a:custGeom>
              <a:avLst/>
              <a:gdLst/>
              <a:ahLst/>
              <a:cxnLst/>
              <a:rect l="l" t="t" r="r" b="b"/>
              <a:pathLst>
                <a:path w="15096127" h="5556670">
                  <a:moveTo>
                    <a:pt x="0" y="0"/>
                  </a:moveTo>
                  <a:lnTo>
                    <a:pt x="15096127" y="0"/>
                  </a:lnTo>
                  <a:lnTo>
                    <a:pt x="15096127" y="5556670"/>
                  </a:lnTo>
                  <a:lnTo>
                    <a:pt x="0" y="555667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76200"/>
              <a:ext cx="15096126" cy="548047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6480"/>
                </a:lnSpc>
              </a:pPr>
              <a:r>
                <a:rPr lang="en-US" sz="6000" b="1">
                  <a:solidFill>
                    <a:srgbClr val="FFFFFF"/>
                  </a:solidFill>
                  <a:latin typeface="Verdana Bold"/>
                  <a:ea typeface="Verdana Bold"/>
                  <a:cs typeface="Verdana Bold"/>
                  <a:sym typeface="Verdana Bold"/>
                </a:rPr>
                <a:t>PIEDĀVĀTIE RISINĀJUMI VIENOTAS LATVIEŠU VALODAS APGUVES SISTĒMAS PILNVEIDEI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140663" y="3704797"/>
            <a:ext cx="21435065" cy="5256298"/>
            <a:chOff x="0" y="0"/>
            <a:chExt cx="28580087" cy="700839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432492" cy="6995697"/>
            </a:xfrm>
            <a:custGeom>
              <a:avLst/>
              <a:gdLst/>
              <a:ahLst/>
              <a:cxnLst/>
              <a:rect l="l" t="t" r="r" b="b"/>
              <a:pathLst>
                <a:path w="19432492" h="6995697">
                  <a:moveTo>
                    <a:pt x="0" y="0"/>
                  </a:moveTo>
                  <a:lnTo>
                    <a:pt x="19432492" y="0"/>
                  </a:lnTo>
                  <a:lnTo>
                    <a:pt x="19432492" y="6995697"/>
                  </a:lnTo>
                  <a:lnTo>
                    <a:pt x="0" y="69956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115" b="-115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Freeform 7"/>
            <p:cNvSpPr/>
            <p:nvPr/>
          </p:nvSpPr>
          <p:spPr>
            <a:xfrm>
              <a:off x="19419792" y="12700"/>
              <a:ext cx="9160295" cy="6995697"/>
            </a:xfrm>
            <a:custGeom>
              <a:avLst/>
              <a:gdLst/>
              <a:ahLst/>
              <a:cxnLst/>
              <a:rect l="l" t="t" r="r" b="b"/>
              <a:pathLst>
                <a:path w="9160295" h="6995697">
                  <a:moveTo>
                    <a:pt x="0" y="0"/>
                  </a:moveTo>
                  <a:lnTo>
                    <a:pt x="9160295" y="0"/>
                  </a:lnTo>
                  <a:lnTo>
                    <a:pt x="9160295" y="6995697"/>
                  </a:lnTo>
                  <a:lnTo>
                    <a:pt x="0" y="69956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12138" t="-115" b="-115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361148" y="7832275"/>
            <a:ext cx="6858000" cy="895107"/>
            <a:chOff x="0" y="0"/>
            <a:chExt cx="9144000" cy="119347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9144000" cy="1193476"/>
            </a:xfrm>
            <a:custGeom>
              <a:avLst/>
              <a:gdLst/>
              <a:ahLst/>
              <a:cxnLst/>
              <a:rect l="l" t="t" r="r" b="b"/>
              <a:pathLst>
                <a:path w="9144000" h="1193476">
                  <a:moveTo>
                    <a:pt x="0" y="0"/>
                  </a:moveTo>
                  <a:lnTo>
                    <a:pt x="9144000" y="0"/>
                  </a:lnTo>
                  <a:lnTo>
                    <a:pt x="9144000" y="1193476"/>
                  </a:lnTo>
                  <a:lnTo>
                    <a:pt x="0" y="119347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38100"/>
              <a:ext cx="9144000" cy="115537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240"/>
                </a:lnSpc>
              </a:pPr>
              <a:r>
                <a:rPr lang="en-US" sz="3000" dirty="0">
                  <a:solidFill>
                    <a:srgbClr val="FFFFFF"/>
                  </a:solidFill>
                  <a:latin typeface="Verdana Pro Light" panose="020B0304030504040204" pitchFamily="34" charset="0"/>
                  <a:ea typeface="Verdana"/>
                  <a:cs typeface="Verdana"/>
                  <a:sym typeface="Verdana"/>
                </a:rPr>
                <a:t>2025. gada 4. </a:t>
              </a:r>
              <a:r>
                <a:rPr lang="en-US" sz="3000" dirty="0" err="1">
                  <a:solidFill>
                    <a:srgbClr val="FFFFFF"/>
                  </a:solidFill>
                  <a:latin typeface="Verdana Pro Light" panose="020B0304030504040204" pitchFamily="34" charset="0"/>
                  <a:ea typeface="Verdana"/>
                  <a:cs typeface="Verdana"/>
                  <a:sym typeface="Verdana"/>
                </a:rPr>
                <a:t>decembrī</a:t>
              </a:r>
              <a:endParaRPr lang="en-US" sz="3000" dirty="0">
                <a:solidFill>
                  <a:srgbClr val="FFFFFF"/>
                </a:solidFill>
                <a:latin typeface="Verdana Pro Light" panose="020B0304030504040204" pitchFamily="34" charset="0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11" name="Freeform 11"/>
          <p:cNvSpPr/>
          <p:nvPr/>
        </p:nvSpPr>
        <p:spPr>
          <a:xfrm>
            <a:off x="1066800" y="723900"/>
            <a:ext cx="2175675" cy="2017789"/>
          </a:xfrm>
          <a:custGeom>
            <a:avLst/>
            <a:gdLst/>
            <a:ahLst/>
            <a:cxnLst/>
            <a:rect l="l" t="t" r="r" b="b"/>
            <a:pathLst>
              <a:path w="2175675" h="2017789">
                <a:moveTo>
                  <a:pt x="0" y="0"/>
                </a:moveTo>
                <a:lnTo>
                  <a:pt x="2175675" y="0"/>
                </a:lnTo>
                <a:lnTo>
                  <a:pt x="2175675" y="2017789"/>
                </a:lnTo>
                <a:lnTo>
                  <a:pt x="0" y="201778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7706422" y="5468420"/>
            <a:ext cx="2323570" cy="5808925"/>
          </a:xfrm>
          <a:custGeom>
            <a:avLst/>
            <a:gdLst/>
            <a:ahLst/>
            <a:cxnLst/>
            <a:rect l="l" t="t" r="r" b="b"/>
            <a:pathLst>
              <a:path w="2323570" h="5808925">
                <a:moveTo>
                  <a:pt x="0" y="0"/>
                </a:moveTo>
                <a:lnTo>
                  <a:pt x="2323570" y="0"/>
                </a:lnTo>
                <a:lnTo>
                  <a:pt x="2323570" y="5808925"/>
                </a:lnTo>
                <a:lnTo>
                  <a:pt x="0" y="58089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5400000">
            <a:off x="7714183" y="5068673"/>
            <a:ext cx="2323570" cy="5808925"/>
          </a:xfrm>
          <a:custGeom>
            <a:avLst/>
            <a:gdLst/>
            <a:ahLst/>
            <a:cxnLst/>
            <a:rect l="l" t="t" r="r" b="b"/>
            <a:pathLst>
              <a:path w="2323570" h="5808925">
                <a:moveTo>
                  <a:pt x="0" y="0"/>
                </a:moveTo>
                <a:lnTo>
                  <a:pt x="2323570" y="0"/>
                </a:lnTo>
                <a:lnTo>
                  <a:pt x="2323570" y="5808926"/>
                </a:lnTo>
                <a:lnTo>
                  <a:pt x="0" y="58089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 rot="5400000">
            <a:off x="7423737" y="-3561"/>
            <a:ext cx="2904463" cy="5808925"/>
          </a:xfrm>
          <a:custGeom>
            <a:avLst/>
            <a:gdLst/>
            <a:ahLst/>
            <a:cxnLst/>
            <a:rect l="l" t="t" r="r" b="b"/>
            <a:pathLst>
              <a:path w="2904463" h="5808925">
                <a:moveTo>
                  <a:pt x="0" y="0"/>
                </a:moveTo>
                <a:lnTo>
                  <a:pt x="2904463" y="0"/>
                </a:lnTo>
                <a:lnTo>
                  <a:pt x="2904463" y="5808925"/>
                </a:lnTo>
                <a:lnTo>
                  <a:pt x="0" y="58089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 rot="5400000">
            <a:off x="7415976" y="2637443"/>
            <a:ext cx="2904463" cy="5808925"/>
          </a:xfrm>
          <a:custGeom>
            <a:avLst/>
            <a:gdLst/>
            <a:ahLst/>
            <a:cxnLst/>
            <a:rect l="l" t="t" r="r" b="b"/>
            <a:pathLst>
              <a:path w="2904463" h="5808925">
                <a:moveTo>
                  <a:pt x="0" y="0"/>
                </a:moveTo>
                <a:lnTo>
                  <a:pt x="2904462" y="0"/>
                </a:lnTo>
                <a:lnTo>
                  <a:pt x="2904462" y="5808925"/>
                </a:lnTo>
                <a:lnTo>
                  <a:pt x="0" y="580892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 rot="5400000">
            <a:off x="13567015" y="-3561"/>
            <a:ext cx="2904463" cy="5808925"/>
          </a:xfrm>
          <a:custGeom>
            <a:avLst/>
            <a:gdLst/>
            <a:ahLst/>
            <a:cxnLst/>
            <a:rect l="l" t="t" r="r" b="b"/>
            <a:pathLst>
              <a:path w="2904463" h="5808925">
                <a:moveTo>
                  <a:pt x="0" y="0"/>
                </a:moveTo>
                <a:lnTo>
                  <a:pt x="2904463" y="0"/>
                </a:lnTo>
                <a:lnTo>
                  <a:pt x="2904463" y="5808925"/>
                </a:lnTo>
                <a:lnTo>
                  <a:pt x="0" y="58089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 rot="5400000">
            <a:off x="13857461" y="5490208"/>
            <a:ext cx="2323570" cy="5808925"/>
          </a:xfrm>
          <a:custGeom>
            <a:avLst/>
            <a:gdLst/>
            <a:ahLst/>
            <a:cxnLst/>
            <a:rect l="l" t="t" r="r" b="b"/>
            <a:pathLst>
              <a:path w="2323570" h="5808925">
                <a:moveTo>
                  <a:pt x="0" y="0"/>
                </a:moveTo>
                <a:lnTo>
                  <a:pt x="2323570" y="0"/>
                </a:lnTo>
                <a:lnTo>
                  <a:pt x="2323570" y="5808925"/>
                </a:lnTo>
                <a:lnTo>
                  <a:pt x="0" y="58089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 rot="5400000">
            <a:off x="13865223" y="5090461"/>
            <a:ext cx="2323570" cy="5808925"/>
          </a:xfrm>
          <a:custGeom>
            <a:avLst/>
            <a:gdLst/>
            <a:ahLst/>
            <a:cxnLst/>
            <a:rect l="l" t="t" r="r" b="b"/>
            <a:pathLst>
              <a:path w="2323570" h="5808925">
                <a:moveTo>
                  <a:pt x="0" y="0"/>
                </a:moveTo>
                <a:lnTo>
                  <a:pt x="2323570" y="0"/>
                </a:lnTo>
                <a:lnTo>
                  <a:pt x="2323570" y="5808926"/>
                </a:lnTo>
                <a:lnTo>
                  <a:pt x="0" y="58089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 rot="5400000">
            <a:off x="13559254" y="2675543"/>
            <a:ext cx="2904463" cy="5808925"/>
          </a:xfrm>
          <a:custGeom>
            <a:avLst/>
            <a:gdLst/>
            <a:ahLst/>
            <a:cxnLst/>
            <a:rect l="l" t="t" r="r" b="b"/>
            <a:pathLst>
              <a:path w="2904463" h="5808925">
                <a:moveTo>
                  <a:pt x="0" y="0"/>
                </a:moveTo>
                <a:lnTo>
                  <a:pt x="2904462" y="0"/>
                </a:lnTo>
                <a:lnTo>
                  <a:pt x="2904462" y="5808925"/>
                </a:lnTo>
                <a:lnTo>
                  <a:pt x="0" y="580892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0" name="Group 10"/>
          <p:cNvGrpSpPr/>
          <p:nvPr/>
        </p:nvGrpSpPr>
        <p:grpSpPr>
          <a:xfrm>
            <a:off x="5700873" y="1748508"/>
            <a:ext cx="6071797" cy="1695860"/>
            <a:chOff x="0" y="0"/>
            <a:chExt cx="7893320" cy="220461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7893320" cy="2204614"/>
            </a:xfrm>
            <a:custGeom>
              <a:avLst/>
              <a:gdLst/>
              <a:ahLst/>
              <a:cxnLst/>
              <a:rect l="l" t="t" r="r" b="b"/>
              <a:pathLst>
                <a:path w="7893320" h="2204614">
                  <a:moveTo>
                    <a:pt x="0" y="0"/>
                  </a:moveTo>
                  <a:lnTo>
                    <a:pt x="7893320" y="0"/>
                  </a:lnTo>
                  <a:lnTo>
                    <a:pt x="7893320" y="2204614"/>
                  </a:lnTo>
                  <a:lnTo>
                    <a:pt x="0" y="2204614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38100"/>
              <a:ext cx="7893320" cy="216651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239"/>
                </a:lnSpc>
              </a:pPr>
              <a:r>
                <a:rPr lang="en-US" sz="2999" b="1">
                  <a:solidFill>
                    <a:srgbClr val="FFFFFF"/>
                  </a:solidFill>
                  <a:latin typeface="Verdana Bold"/>
                  <a:ea typeface="Verdana Bold"/>
                  <a:cs typeface="Verdana Bold"/>
                  <a:sym typeface="Verdana Bold"/>
                </a:rPr>
                <a:t>VALSTS VALODAS UN IZGLĪTĪBAS POLITIKA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8336249" y="4935542"/>
            <a:ext cx="1301071" cy="913121"/>
            <a:chOff x="0" y="0"/>
            <a:chExt cx="3384610" cy="2375396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384610" cy="2375396"/>
            </a:xfrm>
            <a:custGeom>
              <a:avLst/>
              <a:gdLst/>
              <a:ahLst/>
              <a:cxnLst/>
              <a:rect l="l" t="t" r="r" b="b"/>
              <a:pathLst>
                <a:path w="3384610" h="2375396">
                  <a:moveTo>
                    <a:pt x="0" y="0"/>
                  </a:moveTo>
                  <a:lnTo>
                    <a:pt x="3384610" y="0"/>
                  </a:lnTo>
                  <a:lnTo>
                    <a:pt x="3384610" y="2375396"/>
                  </a:lnTo>
                  <a:lnTo>
                    <a:pt x="0" y="2375396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38100"/>
              <a:ext cx="3384610" cy="233729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4103"/>
                </a:lnSpc>
              </a:pPr>
              <a:r>
                <a:rPr lang="en-US" sz="3799" b="1">
                  <a:solidFill>
                    <a:srgbClr val="663399"/>
                  </a:solidFill>
                  <a:latin typeface="Verdana Bold"/>
                  <a:ea typeface="Verdana Bold"/>
                  <a:cs typeface="Verdana Bold"/>
                  <a:sym typeface="Verdana Bold"/>
                </a:rPr>
                <a:t>IZM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2166928" y="1748508"/>
            <a:ext cx="5689114" cy="1817656"/>
            <a:chOff x="0" y="0"/>
            <a:chExt cx="7585486" cy="2423541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7585485" cy="2423541"/>
            </a:xfrm>
            <a:custGeom>
              <a:avLst/>
              <a:gdLst/>
              <a:ahLst/>
              <a:cxnLst/>
              <a:rect l="l" t="t" r="r" b="b"/>
              <a:pathLst>
                <a:path w="7585485" h="2423541">
                  <a:moveTo>
                    <a:pt x="0" y="0"/>
                  </a:moveTo>
                  <a:lnTo>
                    <a:pt x="7585485" y="0"/>
                  </a:lnTo>
                  <a:lnTo>
                    <a:pt x="7585485" y="2423541"/>
                  </a:lnTo>
                  <a:lnTo>
                    <a:pt x="0" y="242354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38100"/>
              <a:ext cx="7585486" cy="2385441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239"/>
                </a:lnSpc>
              </a:pPr>
              <a:r>
                <a:rPr lang="en-US" sz="2999" b="1">
                  <a:solidFill>
                    <a:srgbClr val="FFFFFF"/>
                  </a:solidFill>
                  <a:latin typeface="Verdana Bold"/>
                  <a:ea typeface="Verdana Bold"/>
                  <a:cs typeface="Verdana Bold"/>
                  <a:sym typeface="Verdana Bold"/>
                </a:rPr>
                <a:t>SAISTĪTĀS POLITIKAS</a:t>
              </a:r>
            </a:p>
            <a:p>
              <a:pPr algn="ctr">
                <a:lnSpc>
                  <a:spcPts val="864"/>
                </a:lnSpc>
              </a:pPr>
              <a:endParaRPr lang="en-US" sz="2999" b="1">
                <a:solidFill>
                  <a:srgbClr val="FFFFFF"/>
                </a:solidFill>
                <a:latin typeface="Verdana Bold"/>
                <a:ea typeface="Verdana Bold"/>
                <a:cs typeface="Verdana Bold"/>
                <a:sym typeface="Verdana Bold"/>
              </a:endParaRPr>
            </a:p>
            <a:p>
              <a:pPr algn="ctr">
                <a:lnSpc>
                  <a:spcPts val="2268"/>
                </a:lnSpc>
              </a:pPr>
              <a:r>
                <a:rPr lang="en-US" sz="210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saliedētas un pilsoniski aktīvas sabiedrības attīstība, bezdarba mazināšana un atbalsts darba meklētājiem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2749295" y="5015484"/>
            <a:ext cx="4896310" cy="753235"/>
            <a:chOff x="0" y="0"/>
            <a:chExt cx="19442704" cy="2991014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9442703" cy="2991014"/>
            </a:xfrm>
            <a:custGeom>
              <a:avLst/>
              <a:gdLst/>
              <a:ahLst/>
              <a:cxnLst/>
              <a:rect l="l" t="t" r="r" b="b"/>
              <a:pathLst>
                <a:path w="19442703" h="2991014">
                  <a:moveTo>
                    <a:pt x="0" y="0"/>
                  </a:moveTo>
                  <a:lnTo>
                    <a:pt x="19442703" y="0"/>
                  </a:lnTo>
                  <a:lnTo>
                    <a:pt x="19442703" y="2991014"/>
                  </a:lnTo>
                  <a:lnTo>
                    <a:pt x="0" y="2991014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38100"/>
              <a:ext cx="19442704" cy="295291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4103"/>
                </a:lnSpc>
              </a:pPr>
              <a:r>
                <a:rPr lang="en-US" sz="3799" b="1">
                  <a:solidFill>
                    <a:srgbClr val="663399"/>
                  </a:solidFill>
                  <a:latin typeface="Verdana Bold"/>
                  <a:ea typeface="Verdana Bold"/>
                  <a:cs typeface="Verdana Bold"/>
                  <a:sym typeface="Verdana Bold"/>
                </a:rPr>
                <a:t>KM, SIF, LM, IeM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-5381" y="0"/>
            <a:ext cx="5596421" cy="10287000"/>
            <a:chOff x="-7175" y="0"/>
            <a:chExt cx="7461894" cy="13716000"/>
          </a:xfrm>
          <a:solidFill>
            <a:srgbClr val="663399"/>
          </a:solidFill>
        </p:grpSpPr>
        <p:sp>
          <p:nvSpPr>
            <p:cNvPr id="23" name="Freeform 23"/>
            <p:cNvSpPr/>
            <p:nvPr/>
          </p:nvSpPr>
          <p:spPr>
            <a:xfrm>
              <a:off x="-7175" y="0"/>
              <a:ext cx="7461894" cy="13716000"/>
            </a:xfrm>
            <a:custGeom>
              <a:avLst/>
              <a:gdLst/>
              <a:ahLst/>
              <a:cxnLst/>
              <a:rect l="l" t="t" r="r" b="b"/>
              <a:pathLst>
                <a:path w="7461894" h="13716000">
                  <a:moveTo>
                    <a:pt x="0" y="0"/>
                  </a:moveTo>
                  <a:lnTo>
                    <a:pt x="7461894" y="0"/>
                  </a:lnTo>
                  <a:lnTo>
                    <a:pt x="7461894" y="13716000"/>
                  </a:lnTo>
                  <a:lnTo>
                    <a:pt x="0" y="13716000"/>
                  </a:lnTo>
                  <a:close/>
                </a:path>
              </a:pathLst>
            </a:custGeom>
            <a:grpFill/>
            <a:ln w="12700">
              <a:solidFill>
                <a:srgbClr val="663399"/>
              </a:solidFill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355065" y="671975"/>
            <a:ext cx="4955283" cy="5096745"/>
            <a:chOff x="0" y="0"/>
            <a:chExt cx="5873955" cy="6041644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5873955" cy="6041644"/>
            </a:xfrm>
            <a:custGeom>
              <a:avLst/>
              <a:gdLst/>
              <a:ahLst/>
              <a:cxnLst/>
              <a:rect l="l" t="t" r="r" b="b"/>
              <a:pathLst>
                <a:path w="5873955" h="6041644">
                  <a:moveTo>
                    <a:pt x="0" y="0"/>
                  </a:moveTo>
                  <a:lnTo>
                    <a:pt x="5873955" y="0"/>
                  </a:lnTo>
                  <a:lnTo>
                    <a:pt x="5873955" y="6041644"/>
                  </a:lnTo>
                  <a:lnTo>
                    <a:pt x="0" y="604164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47625"/>
              <a:ext cx="5873955" cy="5994019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4536"/>
                </a:lnSpc>
              </a:pPr>
              <a:r>
                <a:rPr lang="lv-LV" sz="4200" b="1" dirty="0">
                  <a:solidFill>
                    <a:srgbClr val="FFFFFF"/>
                  </a:solidFill>
                  <a:latin typeface="Verdana Bold"/>
                  <a:ea typeface="Verdana Bold"/>
                  <a:cs typeface="Verdana Bold"/>
                  <a:sym typeface="Verdana Bold"/>
                </a:rPr>
                <a:t>Latviešu valodas apguve pieaugušajiem: </a:t>
              </a:r>
            </a:p>
            <a:p>
              <a:pPr algn="l">
                <a:lnSpc>
                  <a:spcPts val="2100"/>
                </a:lnSpc>
              </a:pPr>
              <a:endParaRPr lang="lv-LV" sz="4200" b="1" dirty="0">
                <a:solidFill>
                  <a:srgbClr val="FFFFFF"/>
                </a:solidFill>
                <a:latin typeface="Verdana Bold"/>
                <a:ea typeface="Verdana Bold"/>
                <a:cs typeface="Verdana Bold"/>
                <a:sym typeface="Verdana Bold"/>
              </a:endParaRPr>
            </a:p>
            <a:p>
              <a:pPr algn="l">
                <a:lnSpc>
                  <a:spcPts val="4536"/>
                </a:lnSpc>
              </a:pPr>
              <a:r>
                <a:rPr lang="lv-LV" sz="40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 Bold"/>
                  <a:sym typeface="Verdana Bold"/>
                </a:rPr>
                <a:t>valsts valodas politika un nozīmīgākās </a:t>
              </a:r>
              <a:r>
                <a:rPr lang="lv-LV" sz="4000" dirty="0" err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 Bold"/>
                  <a:sym typeface="Verdana Bold"/>
                </a:rPr>
                <a:t>saskarpolitikas</a:t>
              </a:r>
              <a:endParaRPr lang="lv-LV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 Bold"/>
                <a:sym typeface="Verdana Bold"/>
              </a:endParaRPr>
            </a:p>
          </p:txBody>
        </p:sp>
      </p:grpSp>
      <p:sp>
        <p:nvSpPr>
          <p:cNvPr id="27" name="Freeform 27"/>
          <p:cNvSpPr/>
          <p:nvPr/>
        </p:nvSpPr>
        <p:spPr>
          <a:xfrm>
            <a:off x="108925" y="6715050"/>
            <a:ext cx="5487495" cy="3690340"/>
          </a:xfrm>
          <a:custGeom>
            <a:avLst/>
            <a:gdLst/>
            <a:ahLst/>
            <a:cxnLst/>
            <a:rect l="l" t="t" r="r" b="b"/>
            <a:pathLst>
              <a:path w="5487495" h="3690340">
                <a:moveTo>
                  <a:pt x="0" y="0"/>
                </a:moveTo>
                <a:lnTo>
                  <a:pt x="5487495" y="0"/>
                </a:lnTo>
                <a:lnTo>
                  <a:pt x="5487495" y="3690340"/>
                </a:lnTo>
                <a:lnTo>
                  <a:pt x="0" y="369034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8" name="TextBox 28"/>
          <p:cNvSpPr txBox="1"/>
          <p:nvPr/>
        </p:nvSpPr>
        <p:spPr>
          <a:xfrm>
            <a:off x="6251023" y="7477186"/>
            <a:ext cx="5471523" cy="1700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3286" lvl="1" indent="-226643" algn="l">
              <a:lnSpc>
                <a:spcPts val="2666"/>
              </a:lnSpc>
              <a:buFont typeface="Arial"/>
              <a:buChar char="•"/>
            </a:pPr>
            <a:r>
              <a:rPr lang="lv-LV" sz="2099" dirty="0">
                <a:solidFill>
                  <a:srgbClr val="663399"/>
                </a:solidFill>
                <a:latin typeface="Verdana"/>
                <a:ea typeface="Verdana"/>
                <a:cs typeface="Verdana"/>
                <a:sym typeface="Verdana"/>
              </a:rPr>
              <a:t>Valsts valodas politikas izstrāde, normatīvie akti</a:t>
            </a:r>
          </a:p>
          <a:p>
            <a:pPr marL="453286" lvl="1" indent="-226643" algn="l">
              <a:lnSpc>
                <a:spcPts val="2666"/>
              </a:lnSpc>
              <a:buFont typeface="Arial"/>
              <a:buChar char="•"/>
            </a:pPr>
            <a:r>
              <a:rPr lang="lv-LV" sz="2099" dirty="0">
                <a:solidFill>
                  <a:srgbClr val="663399"/>
                </a:solidFill>
                <a:latin typeface="Verdana"/>
                <a:ea typeface="Verdana"/>
                <a:cs typeface="Verdana"/>
                <a:sym typeface="Verdana"/>
              </a:rPr>
              <a:t>Valsts valodas politikas īstenošana un koordinēšana</a:t>
            </a:r>
          </a:p>
          <a:p>
            <a:pPr marL="453286" lvl="1" indent="-226643" algn="l">
              <a:lnSpc>
                <a:spcPts val="2666"/>
              </a:lnSpc>
              <a:buFont typeface="Arial"/>
              <a:buChar char="•"/>
            </a:pPr>
            <a:r>
              <a:rPr lang="lv-LV" sz="2099" dirty="0">
                <a:solidFill>
                  <a:srgbClr val="663399"/>
                </a:solidFill>
                <a:latin typeface="Verdana"/>
                <a:ea typeface="Verdana"/>
                <a:cs typeface="Verdana"/>
                <a:sym typeface="Verdana"/>
              </a:rPr>
              <a:t>Pieaugušo izglītības politika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2334448" y="7394659"/>
            <a:ext cx="5385120" cy="18421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3286" lvl="1" indent="-226643" algn="l">
              <a:lnSpc>
                <a:spcPts val="2939"/>
              </a:lnSpc>
              <a:buFont typeface="Arial"/>
              <a:buChar char="•"/>
            </a:pPr>
            <a:r>
              <a:rPr lang="en-US" sz="2099">
                <a:solidFill>
                  <a:srgbClr val="663399"/>
                </a:solidFill>
                <a:latin typeface="Verdana"/>
                <a:ea typeface="Verdana"/>
                <a:cs typeface="Verdana"/>
                <a:sym typeface="Verdana"/>
              </a:rPr>
              <a:t>Sabiedrības saliedētības un integrācijas politikas īstenošana</a:t>
            </a:r>
          </a:p>
          <a:p>
            <a:pPr marL="453286" lvl="1" indent="-226643" algn="l">
              <a:lnSpc>
                <a:spcPts val="2939"/>
              </a:lnSpc>
              <a:buFont typeface="Arial"/>
              <a:buChar char="•"/>
            </a:pPr>
            <a:r>
              <a:rPr lang="en-US" sz="2099">
                <a:solidFill>
                  <a:srgbClr val="663399"/>
                </a:solidFill>
                <a:latin typeface="Verdana"/>
                <a:ea typeface="Verdana"/>
                <a:cs typeface="Verdana"/>
                <a:sym typeface="Verdana"/>
              </a:rPr>
              <a:t>Sociālās aizsardzības un darba tirgus politika</a:t>
            </a:r>
          </a:p>
          <a:p>
            <a:pPr marL="453286" lvl="1" indent="-226643" algn="l">
              <a:lnSpc>
                <a:spcPts val="2939"/>
              </a:lnSpc>
              <a:buFont typeface="Arial"/>
              <a:buChar char="•"/>
            </a:pPr>
            <a:r>
              <a:rPr lang="en-US" sz="2099">
                <a:solidFill>
                  <a:srgbClr val="663399"/>
                </a:solidFill>
                <a:latin typeface="Verdana"/>
                <a:ea typeface="Verdana"/>
                <a:cs typeface="Verdana"/>
                <a:sym typeface="Verdana"/>
              </a:rPr>
              <a:t>Pilsonības un migrācijas politika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83770" y="2226283"/>
            <a:ext cx="5439277" cy="1614426"/>
            <a:chOff x="0" y="0"/>
            <a:chExt cx="1432567" cy="4251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32567" cy="425199"/>
            </a:xfrm>
            <a:custGeom>
              <a:avLst/>
              <a:gdLst/>
              <a:ahLst/>
              <a:cxnLst/>
              <a:rect l="l" t="t" r="r" b="b"/>
              <a:pathLst>
                <a:path w="1432567" h="425199">
                  <a:moveTo>
                    <a:pt x="81130" y="0"/>
                  </a:moveTo>
                  <a:lnTo>
                    <a:pt x="1351437" y="0"/>
                  </a:lnTo>
                  <a:cubicBezTo>
                    <a:pt x="1396244" y="0"/>
                    <a:pt x="1432567" y="36323"/>
                    <a:pt x="1432567" y="81130"/>
                  </a:cubicBezTo>
                  <a:lnTo>
                    <a:pt x="1432567" y="344068"/>
                  </a:lnTo>
                  <a:cubicBezTo>
                    <a:pt x="1432567" y="365586"/>
                    <a:pt x="1424019" y="386221"/>
                    <a:pt x="1408804" y="401436"/>
                  </a:cubicBezTo>
                  <a:cubicBezTo>
                    <a:pt x="1393589" y="416651"/>
                    <a:pt x="1372954" y="425199"/>
                    <a:pt x="1351437" y="425199"/>
                  </a:cubicBezTo>
                  <a:lnTo>
                    <a:pt x="81130" y="425199"/>
                  </a:lnTo>
                  <a:cubicBezTo>
                    <a:pt x="36323" y="425199"/>
                    <a:pt x="0" y="388875"/>
                    <a:pt x="0" y="344068"/>
                  </a:cubicBezTo>
                  <a:lnTo>
                    <a:pt x="0" y="81130"/>
                  </a:lnTo>
                  <a:cubicBezTo>
                    <a:pt x="0" y="36323"/>
                    <a:pt x="36323" y="0"/>
                    <a:pt x="81130" y="0"/>
                  </a:cubicBezTo>
                  <a:close/>
                </a:path>
              </a:pathLst>
            </a:custGeom>
            <a:solidFill>
              <a:srgbClr val="EAE0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432567" cy="4728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325261" y="2503602"/>
            <a:ext cx="1795570" cy="1059788"/>
            <a:chOff x="0" y="0"/>
            <a:chExt cx="921211" cy="543720"/>
          </a:xfrm>
        </p:grpSpPr>
        <p:sp>
          <p:nvSpPr>
            <p:cNvPr id="6" name="Freeform 6"/>
            <p:cNvSpPr/>
            <p:nvPr/>
          </p:nvSpPr>
          <p:spPr>
            <a:xfrm>
              <a:off x="25817" y="0"/>
              <a:ext cx="878194" cy="543720"/>
            </a:xfrm>
            <a:custGeom>
              <a:avLst/>
              <a:gdLst/>
              <a:ahLst/>
              <a:cxnLst/>
              <a:rect l="l" t="t" r="r" b="b"/>
              <a:pathLst>
                <a:path w="878194" h="543720">
                  <a:moveTo>
                    <a:pt x="25923" y="0"/>
                  </a:moveTo>
                  <a:lnTo>
                    <a:pt x="640454" y="0"/>
                  </a:lnTo>
                  <a:cubicBezTo>
                    <a:pt x="673018" y="0"/>
                    <a:pt x="703674" y="15360"/>
                    <a:pt x="723170" y="41443"/>
                  </a:cubicBezTo>
                  <a:lnTo>
                    <a:pt x="864418" y="230417"/>
                  </a:lnTo>
                  <a:cubicBezTo>
                    <a:pt x="882786" y="254993"/>
                    <a:pt x="882786" y="288728"/>
                    <a:pt x="864418" y="313303"/>
                  </a:cubicBezTo>
                  <a:lnTo>
                    <a:pt x="723170" y="502278"/>
                  </a:lnTo>
                  <a:cubicBezTo>
                    <a:pt x="703674" y="528361"/>
                    <a:pt x="673018" y="543720"/>
                    <a:pt x="640454" y="543720"/>
                  </a:cubicBezTo>
                  <a:lnTo>
                    <a:pt x="25923" y="543720"/>
                  </a:lnTo>
                  <a:cubicBezTo>
                    <a:pt x="16112" y="543720"/>
                    <a:pt x="7141" y="538181"/>
                    <a:pt x="2746" y="529409"/>
                  </a:cubicBezTo>
                  <a:cubicBezTo>
                    <a:pt x="-1649" y="520638"/>
                    <a:pt x="-715" y="510136"/>
                    <a:pt x="5159" y="502278"/>
                  </a:cubicBezTo>
                  <a:lnTo>
                    <a:pt x="146407" y="313303"/>
                  </a:lnTo>
                  <a:cubicBezTo>
                    <a:pt x="164776" y="288728"/>
                    <a:pt x="164776" y="254993"/>
                    <a:pt x="146407" y="230417"/>
                  </a:cubicBezTo>
                  <a:lnTo>
                    <a:pt x="5159" y="41443"/>
                  </a:lnTo>
                  <a:cubicBezTo>
                    <a:pt x="-715" y="33584"/>
                    <a:pt x="-1649" y="23083"/>
                    <a:pt x="2746" y="14311"/>
                  </a:cubicBezTo>
                  <a:cubicBezTo>
                    <a:pt x="7141" y="5539"/>
                    <a:pt x="16112" y="0"/>
                    <a:pt x="25923" y="0"/>
                  </a:cubicBezTo>
                  <a:close/>
                </a:path>
              </a:pathLst>
            </a:custGeom>
            <a:solidFill>
              <a:srgbClr val="663399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77800" y="-38100"/>
              <a:ext cx="667211" cy="5818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88507" y="2187248"/>
            <a:ext cx="3568192" cy="1653460"/>
            <a:chOff x="0" y="0"/>
            <a:chExt cx="4757590" cy="220461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757590" cy="2204614"/>
            </a:xfrm>
            <a:custGeom>
              <a:avLst/>
              <a:gdLst/>
              <a:ahLst/>
              <a:cxnLst/>
              <a:rect l="l" t="t" r="r" b="b"/>
              <a:pathLst>
                <a:path w="4757590" h="2204614">
                  <a:moveTo>
                    <a:pt x="0" y="0"/>
                  </a:moveTo>
                  <a:lnTo>
                    <a:pt x="4757590" y="0"/>
                  </a:lnTo>
                  <a:lnTo>
                    <a:pt x="4757590" y="2204614"/>
                  </a:lnTo>
                  <a:lnTo>
                    <a:pt x="0" y="220461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28575"/>
              <a:ext cx="4757590" cy="2176039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916"/>
                </a:lnSpc>
              </a:pPr>
              <a:r>
                <a:rPr lang="en-US" sz="2700" b="1">
                  <a:solidFill>
                    <a:srgbClr val="663399"/>
                  </a:solidFill>
                  <a:latin typeface="Verdana Bold"/>
                  <a:ea typeface="Verdana Bold"/>
                  <a:cs typeface="Verdana Bold"/>
                  <a:sym typeface="Verdana Bold"/>
                </a:rPr>
                <a:t>IZM</a:t>
              </a:r>
            </a:p>
            <a:p>
              <a:pPr algn="l">
                <a:lnSpc>
                  <a:spcPts val="2430"/>
                </a:lnSpc>
              </a:pPr>
              <a:r>
                <a:rPr lang="en-US" sz="2250">
                  <a:solidFill>
                    <a:srgbClr val="663399"/>
                  </a:solidFill>
                  <a:latin typeface="Verdana"/>
                  <a:ea typeface="Verdana"/>
                  <a:cs typeface="Verdana"/>
                  <a:sym typeface="Verdana"/>
                </a:rPr>
                <a:t>kā politikas veidotāja un sistēmas uzturētāja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783770" y="198904"/>
            <a:ext cx="16733522" cy="1988344"/>
            <a:chOff x="0" y="0"/>
            <a:chExt cx="22311362" cy="265112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2311362" cy="2651126"/>
            </a:xfrm>
            <a:custGeom>
              <a:avLst/>
              <a:gdLst/>
              <a:ahLst/>
              <a:cxnLst/>
              <a:rect l="l" t="t" r="r" b="b"/>
              <a:pathLst>
                <a:path w="22311362" h="2651126">
                  <a:moveTo>
                    <a:pt x="0" y="0"/>
                  </a:moveTo>
                  <a:lnTo>
                    <a:pt x="22311362" y="0"/>
                  </a:lnTo>
                  <a:lnTo>
                    <a:pt x="22311362" y="2651126"/>
                  </a:lnTo>
                  <a:lnTo>
                    <a:pt x="0" y="26511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47625"/>
              <a:ext cx="22311362" cy="2603501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4536"/>
                </a:lnSpc>
              </a:pPr>
              <a:r>
                <a:rPr lang="en-US" sz="4200" b="1" dirty="0" err="1">
                  <a:solidFill>
                    <a:srgbClr val="7030A0"/>
                  </a:solidFill>
                  <a:latin typeface="Verdana Bold"/>
                  <a:ea typeface="Verdana Bold"/>
                  <a:cs typeface="Verdana Bold"/>
                  <a:sym typeface="Verdana Bold"/>
                </a:rPr>
                <a:t>Vienotas</a:t>
              </a:r>
              <a:r>
                <a:rPr lang="en-US" sz="4200" b="1" dirty="0">
                  <a:solidFill>
                    <a:srgbClr val="7030A0"/>
                  </a:solidFill>
                  <a:latin typeface="Verdana Bold"/>
                  <a:ea typeface="Verdana Bold"/>
                  <a:cs typeface="Verdana Bold"/>
                  <a:sym typeface="Verdana Bold"/>
                </a:rPr>
                <a:t> </a:t>
              </a:r>
              <a:r>
                <a:rPr lang="en-US" sz="4200" b="1" dirty="0" err="1">
                  <a:solidFill>
                    <a:srgbClr val="7030A0"/>
                  </a:solidFill>
                  <a:latin typeface="Verdana Bold"/>
                  <a:ea typeface="Verdana Bold"/>
                  <a:cs typeface="Verdana Bold"/>
                  <a:sym typeface="Verdana Bold"/>
                </a:rPr>
                <a:t>latviešu</a:t>
              </a:r>
              <a:r>
                <a:rPr lang="en-US" sz="4200" b="1" dirty="0">
                  <a:solidFill>
                    <a:srgbClr val="7030A0"/>
                  </a:solidFill>
                  <a:latin typeface="Verdana Bold"/>
                  <a:ea typeface="Verdana Bold"/>
                  <a:cs typeface="Verdana Bold"/>
                  <a:sym typeface="Verdana Bold"/>
                </a:rPr>
                <a:t> </a:t>
              </a:r>
              <a:r>
                <a:rPr lang="en-US" sz="4200" b="1" dirty="0" err="1">
                  <a:solidFill>
                    <a:srgbClr val="7030A0"/>
                  </a:solidFill>
                  <a:latin typeface="Verdana Bold"/>
                  <a:ea typeface="Verdana Bold"/>
                  <a:cs typeface="Verdana Bold"/>
                  <a:sym typeface="Verdana Bold"/>
                </a:rPr>
                <a:t>valodas</a:t>
              </a:r>
              <a:r>
                <a:rPr lang="en-US" sz="4200" b="1" dirty="0">
                  <a:solidFill>
                    <a:srgbClr val="7030A0"/>
                  </a:solidFill>
                  <a:latin typeface="Verdana Bold"/>
                  <a:ea typeface="Verdana Bold"/>
                  <a:cs typeface="Verdana Bold"/>
                  <a:sym typeface="Verdana Bold"/>
                </a:rPr>
                <a:t> </a:t>
              </a:r>
              <a:r>
                <a:rPr lang="en-US" sz="4200" b="1" dirty="0" err="1">
                  <a:solidFill>
                    <a:srgbClr val="7030A0"/>
                  </a:solidFill>
                  <a:latin typeface="Verdana Bold"/>
                  <a:ea typeface="Verdana Bold"/>
                  <a:cs typeface="Verdana Bold"/>
                  <a:sym typeface="Verdana Bold"/>
                </a:rPr>
                <a:t>apguves</a:t>
              </a:r>
              <a:r>
                <a:rPr lang="en-US" sz="4200" b="1" dirty="0">
                  <a:solidFill>
                    <a:srgbClr val="7030A0"/>
                  </a:solidFill>
                  <a:latin typeface="Verdana Bold"/>
                  <a:ea typeface="Verdana Bold"/>
                  <a:cs typeface="Verdana Bold"/>
                  <a:sym typeface="Verdana Bold"/>
                </a:rPr>
                <a:t> </a:t>
              </a:r>
              <a:r>
                <a:rPr lang="en-US" sz="4200" b="1" dirty="0" err="1">
                  <a:solidFill>
                    <a:srgbClr val="7030A0"/>
                  </a:solidFill>
                  <a:latin typeface="Verdana Bold"/>
                  <a:ea typeface="Verdana Bold"/>
                  <a:cs typeface="Verdana Bold"/>
                  <a:sym typeface="Verdana Bold"/>
                </a:rPr>
                <a:t>ekosistēma</a:t>
              </a:r>
              <a:endParaRPr lang="en-US" sz="4200" b="1" dirty="0">
                <a:solidFill>
                  <a:srgbClr val="7030A0"/>
                </a:solidFill>
                <a:latin typeface="Verdana Bold"/>
                <a:ea typeface="Verdana Bold"/>
                <a:cs typeface="Verdana Bold"/>
                <a:sym typeface="Verdana Bold"/>
              </a:endParaRPr>
            </a:p>
            <a:p>
              <a:pPr algn="l">
                <a:lnSpc>
                  <a:spcPts val="4536"/>
                </a:lnSpc>
              </a:pPr>
              <a:r>
                <a:rPr lang="en-US" sz="4200" b="1" dirty="0">
                  <a:solidFill>
                    <a:srgbClr val="CFAFE7"/>
                  </a:solidFill>
                  <a:latin typeface="Verdana Bold"/>
                  <a:ea typeface="Verdana Bold"/>
                  <a:cs typeface="Verdana Bold"/>
                  <a:sym typeface="Verdana Bold"/>
                </a:rPr>
                <a:t>1. </a:t>
              </a:r>
              <a:r>
                <a:rPr lang="en-US" sz="4200" b="1" dirty="0" err="1">
                  <a:solidFill>
                    <a:srgbClr val="CFAFE7"/>
                  </a:solidFill>
                  <a:latin typeface="Verdana Bold"/>
                  <a:ea typeface="Verdana Bold"/>
                  <a:cs typeface="Verdana Bold"/>
                  <a:sym typeface="Verdana Bold"/>
                </a:rPr>
                <a:t>risinājums</a:t>
              </a:r>
              <a:endParaRPr lang="en-US" sz="4200" b="1" dirty="0">
                <a:solidFill>
                  <a:srgbClr val="CFAFE7"/>
                </a:solidFill>
                <a:latin typeface="Verdana Bold"/>
                <a:ea typeface="Verdana Bold"/>
                <a:cs typeface="Verdana Bold"/>
                <a:sym typeface="Verdana Bold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7753978" y="2303648"/>
            <a:ext cx="10479851" cy="1362524"/>
            <a:chOff x="0" y="-47927"/>
            <a:chExt cx="13973133" cy="1816699"/>
          </a:xfrm>
        </p:grpSpPr>
        <p:sp>
          <p:nvSpPr>
            <p:cNvPr id="15" name="Freeform 15"/>
            <p:cNvSpPr/>
            <p:nvPr/>
          </p:nvSpPr>
          <p:spPr>
            <a:xfrm>
              <a:off x="462353" y="-47927"/>
              <a:ext cx="13510780" cy="1768772"/>
            </a:xfrm>
            <a:custGeom>
              <a:avLst/>
              <a:gdLst/>
              <a:ahLst/>
              <a:cxnLst/>
              <a:rect l="l" t="t" r="r" b="b"/>
              <a:pathLst>
                <a:path w="13510780" h="1768772">
                  <a:moveTo>
                    <a:pt x="0" y="0"/>
                  </a:moveTo>
                  <a:lnTo>
                    <a:pt x="13510780" y="0"/>
                  </a:lnTo>
                  <a:lnTo>
                    <a:pt x="13510780" y="1768772"/>
                  </a:lnTo>
                  <a:lnTo>
                    <a:pt x="0" y="176877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28575"/>
              <a:ext cx="13510779" cy="1740197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268"/>
                </a:lnSpc>
              </a:pPr>
              <a:r>
                <a:rPr lang="lv-LV" sz="2100" dirty="0">
                  <a:solidFill>
                    <a:srgbClr val="663399"/>
                  </a:solidFill>
                  <a:latin typeface="Verdana"/>
                  <a:ea typeface="Verdana"/>
                  <a:cs typeface="Verdana"/>
                  <a:sym typeface="Verdana"/>
                </a:rPr>
                <a:t>IZM ir atbildīga par vienotās pārvaldības sistēmas izveidi un uzturēšanu, kā arī par prasību izstrādi pakalpojumu sniedzējiem un finansējuma pārvaldības principiem. 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783770" y="4222773"/>
            <a:ext cx="5439277" cy="1614426"/>
            <a:chOff x="0" y="0"/>
            <a:chExt cx="1432567" cy="425199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432567" cy="425199"/>
            </a:xfrm>
            <a:custGeom>
              <a:avLst/>
              <a:gdLst/>
              <a:ahLst/>
              <a:cxnLst/>
              <a:rect l="l" t="t" r="r" b="b"/>
              <a:pathLst>
                <a:path w="1432567" h="425199">
                  <a:moveTo>
                    <a:pt x="81130" y="0"/>
                  </a:moveTo>
                  <a:lnTo>
                    <a:pt x="1351437" y="0"/>
                  </a:lnTo>
                  <a:cubicBezTo>
                    <a:pt x="1396244" y="0"/>
                    <a:pt x="1432567" y="36323"/>
                    <a:pt x="1432567" y="81130"/>
                  </a:cubicBezTo>
                  <a:lnTo>
                    <a:pt x="1432567" y="344068"/>
                  </a:lnTo>
                  <a:cubicBezTo>
                    <a:pt x="1432567" y="365586"/>
                    <a:pt x="1424019" y="386221"/>
                    <a:pt x="1408804" y="401436"/>
                  </a:cubicBezTo>
                  <a:cubicBezTo>
                    <a:pt x="1393589" y="416651"/>
                    <a:pt x="1372954" y="425199"/>
                    <a:pt x="1351437" y="425199"/>
                  </a:cubicBezTo>
                  <a:lnTo>
                    <a:pt x="81130" y="425199"/>
                  </a:lnTo>
                  <a:cubicBezTo>
                    <a:pt x="36323" y="425199"/>
                    <a:pt x="0" y="388875"/>
                    <a:pt x="0" y="344068"/>
                  </a:cubicBezTo>
                  <a:lnTo>
                    <a:pt x="0" y="81130"/>
                  </a:lnTo>
                  <a:cubicBezTo>
                    <a:pt x="0" y="36323"/>
                    <a:pt x="36323" y="0"/>
                    <a:pt x="81130" y="0"/>
                  </a:cubicBezTo>
                  <a:close/>
                </a:path>
              </a:pathLst>
            </a:custGeom>
            <a:solidFill>
              <a:srgbClr val="EAE0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1432567" cy="4728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5325261" y="4424573"/>
            <a:ext cx="1795570" cy="1059788"/>
            <a:chOff x="0" y="0"/>
            <a:chExt cx="921211" cy="543720"/>
          </a:xfrm>
        </p:grpSpPr>
        <p:sp>
          <p:nvSpPr>
            <p:cNvPr id="21" name="Freeform 21"/>
            <p:cNvSpPr/>
            <p:nvPr/>
          </p:nvSpPr>
          <p:spPr>
            <a:xfrm>
              <a:off x="25817" y="0"/>
              <a:ext cx="878194" cy="543720"/>
            </a:xfrm>
            <a:custGeom>
              <a:avLst/>
              <a:gdLst/>
              <a:ahLst/>
              <a:cxnLst/>
              <a:rect l="l" t="t" r="r" b="b"/>
              <a:pathLst>
                <a:path w="878194" h="543720">
                  <a:moveTo>
                    <a:pt x="25923" y="0"/>
                  </a:moveTo>
                  <a:lnTo>
                    <a:pt x="640454" y="0"/>
                  </a:lnTo>
                  <a:cubicBezTo>
                    <a:pt x="673018" y="0"/>
                    <a:pt x="703674" y="15360"/>
                    <a:pt x="723170" y="41443"/>
                  </a:cubicBezTo>
                  <a:lnTo>
                    <a:pt x="864418" y="230417"/>
                  </a:lnTo>
                  <a:cubicBezTo>
                    <a:pt x="882786" y="254993"/>
                    <a:pt x="882786" y="288728"/>
                    <a:pt x="864418" y="313303"/>
                  </a:cubicBezTo>
                  <a:lnTo>
                    <a:pt x="723170" y="502278"/>
                  </a:lnTo>
                  <a:cubicBezTo>
                    <a:pt x="703674" y="528361"/>
                    <a:pt x="673018" y="543720"/>
                    <a:pt x="640454" y="543720"/>
                  </a:cubicBezTo>
                  <a:lnTo>
                    <a:pt x="25923" y="543720"/>
                  </a:lnTo>
                  <a:cubicBezTo>
                    <a:pt x="16112" y="543720"/>
                    <a:pt x="7141" y="538181"/>
                    <a:pt x="2746" y="529409"/>
                  </a:cubicBezTo>
                  <a:cubicBezTo>
                    <a:pt x="-1649" y="520638"/>
                    <a:pt x="-715" y="510136"/>
                    <a:pt x="5159" y="502278"/>
                  </a:cubicBezTo>
                  <a:lnTo>
                    <a:pt x="146407" y="313303"/>
                  </a:lnTo>
                  <a:cubicBezTo>
                    <a:pt x="164776" y="288728"/>
                    <a:pt x="164776" y="254993"/>
                    <a:pt x="146407" y="230417"/>
                  </a:cubicBezTo>
                  <a:lnTo>
                    <a:pt x="5159" y="41443"/>
                  </a:lnTo>
                  <a:cubicBezTo>
                    <a:pt x="-715" y="33584"/>
                    <a:pt x="-1649" y="23083"/>
                    <a:pt x="2746" y="14311"/>
                  </a:cubicBezTo>
                  <a:cubicBezTo>
                    <a:pt x="7141" y="5539"/>
                    <a:pt x="16112" y="0"/>
                    <a:pt x="25923" y="0"/>
                  </a:cubicBezTo>
                  <a:close/>
                </a:path>
              </a:pathLst>
            </a:custGeom>
            <a:solidFill>
              <a:srgbClr val="663399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77800" y="-38100"/>
              <a:ext cx="667211" cy="5818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288507" y="4127737"/>
            <a:ext cx="3989129" cy="1653460"/>
            <a:chOff x="0" y="0"/>
            <a:chExt cx="5318839" cy="2204614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5318839" cy="2204614"/>
            </a:xfrm>
            <a:custGeom>
              <a:avLst/>
              <a:gdLst/>
              <a:ahLst/>
              <a:cxnLst/>
              <a:rect l="l" t="t" r="r" b="b"/>
              <a:pathLst>
                <a:path w="5318839" h="2204614">
                  <a:moveTo>
                    <a:pt x="0" y="0"/>
                  </a:moveTo>
                  <a:lnTo>
                    <a:pt x="5318839" y="0"/>
                  </a:lnTo>
                  <a:lnTo>
                    <a:pt x="5318839" y="2204614"/>
                  </a:lnTo>
                  <a:lnTo>
                    <a:pt x="0" y="220461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28575"/>
              <a:ext cx="5318839" cy="2176039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916"/>
                </a:lnSpc>
              </a:pPr>
              <a:r>
                <a:rPr lang="en-US" sz="2700" b="1">
                  <a:solidFill>
                    <a:srgbClr val="663399"/>
                  </a:solidFill>
                  <a:latin typeface="Verdana Bold"/>
                  <a:ea typeface="Verdana Bold"/>
                  <a:cs typeface="Verdana Bold"/>
                  <a:sym typeface="Verdana Bold"/>
                </a:rPr>
                <a:t>LVA</a:t>
              </a:r>
            </a:p>
            <a:p>
              <a:pPr algn="l">
                <a:lnSpc>
                  <a:spcPts val="2430"/>
                </a:lnSpc>
              </a:pPr>
              <a:r>
                <a:rPr lang="en-US" sz="2250">
                  <a:solidFill>
                    <a:srgbClr val="663399"/>
                  </a:solidFill>
                  <a:latin typeface="Verdana"/>
                  <a:ea typeface="Verdana"/>
                  <a:cs typeface="Verdana"/>
                  <a:sym typeface="Verdana"/>
                </a:rPr>
                <a:t>kā koordinējošā institūcija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7141370" y="4174084"/>
            <a:ext cx="11146629" cy="1600804"/>
            <a:chOff x="-36115" y="0"/>
            <a:chExt cx="14862173" cy="2134406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4826058" cy="2081022"/>
            </a:xfrm>
            <a:custGeom>
              <a:avLst/>
              <a:gdLst/>
              <a:ahLst/>
              <a:cxnLst/>
              <a:rect l="l" t="t" r="r" b="b"/>
              <a:pathLst>
                <a:path w="14826058" h="2081022">
                  <a:moveTo>
                    <a:pt x="0" y="0"/>
                  </a:moveTo>
                  <a:lnTo>
                    <a:pt x="14826058" y="0"/>
                  </a:lnTo>
                  <a:lnTo>
                    <a:pt x="14826058" y="2081022"/>
                  </a:lnTo>
                  <a:lnTo>
                    <a:pt x="0" y="208102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-36115" y="81959"/>
              <a:ext cx="14826059" cy="2052447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596266" lvl="2" indent="-342900" algn="l">
                <a:lnSpc>
                  <a:spcPts val="2268"/>
                </a:lnSpc>
                <a:buFont typeface="Arial" panose="020B0604020202020204" pitchFamily="34" charset="0"/>
                <a:buChar char="•"/>
              </a:pPr>
              <a:r>
                <a:rPr lang="lv-LV" sz="2100" dirty="0">
                  <a:solidFill>
                    <a:srgbClr val="663399"/>
                  </a:solidFill>
                  <a:latin typeface="Verdana"/>
                  <a:ea typeface="Verdana"/>
                  <a:cs typeface="Verdana"/>
                  <a:sym typeface="Verdana"/>
                </a:rPr>
                <a:t>Nodrošina saziņu ar finanšu programmu īstenotājiem;</a:t>
              </a:r>
            </a:p>
            <a:p>
              <a:pPr marL="596266" lvl="2" indent="-342900" algn="l">
                <a:lnSpc>
                  <a:spcPts val="2268"/>
                </a:lnSpc>
                <a:buFont typeface="Arial" panose="020B0604020202020204" pitchFamily="34" charset="0"/>
                <a:buChar char="•"/>
              </a:pPr>
              <a:r>
                <a:rPr lang="lv-LV" sz="2100" dirty="0">
                  <a:solidFill>
                    <a:srgbClr val="663399"/>
                  </a:solidFill>
                  <a:latin typeface="Verdana"/>
                  <a:ea typeface="Verdana"/>
                  <a:cs typeface="Verdana"/>
                  <a:sym typeface="Verdana"/>
                </a:rPr>
                <a:t>uzrauga mācību kvalitāti un organizē mācību kvalitātes vērtētāju darbu;</a:t>
              </a:r>
            </a:p>
            <a:p>
              <a:pPr marL="596266" lvl="2" indent="-342900" algn="l">
                <a:lnSpc>
                  <a:spcPts val="2268"/>
                </a:lnSpc>
                <a:buFont typeface="Arial" panose="020B0604020202020204" pitchFamily="34" charset="0"/>
                <a:buChar char="•"/>
              </a:pPr>
              <a:r>
                <a:rPr lang="lv-LV" sz="2100" dirty="0">
                  <a:solidFill>
                    <a:srgbClr val="663399"/>
                  </a:solidFill>
                  <a:latin typeface="Verdana"/>
                  <a:ea typeface="Verdana"/>
                  <a:cs typeface="Verdana"/>
                  <a:sym typeface="Verdana"/>
                </a:rPr>
                <a:t>pārvalda valodas moduļa datus un veic šo datu analīzi. 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783770" y="6259474"/>
            <a:ext cx="5439277" cy="1614426"/>
            <a:chOff x="0" y="0"/>
            <a:chExt cx="1432567" cy="425199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432567" cy="425199"/>
            </a:xfrm>
            <a:custGeom>
              <a:avLst/>
              <a:gdLst/>
              <a:ahLst/>
              <a:cxnLst/>
              <a:rect l="l" t="t" r="r" b="b"/>
              <a:pathLst>
                <a:path w="1432567" h="425199">
                  <a:moveTo>
                    <a:pt x="81130" y="0"/>
                  </a:moveTo>
                  <a:lnTo>
                    <a:pt x="1351437" y="0"/>
                  </a:lnTo>
                  <a:cubicBezTo>
                    <a:pt x="1396244" y="0"/>
                    <a:pt x="1432567" y="36323"/>
                    <a:pt x="1432567" y="81130"/>
                  </a:cubicBezTo>
                  <a:lnTo>
                    <a:pt x="1432567" y="344068"/>
                  </a:lnTo>
                  <a:cubicBezTo>
                    <a:pt x="1432567" y="365586"/>
                    <a:pt x="1424019" y="386221"/>
                    <a:pt x="1408804" y="401436"/>
                  </a:cubicBezTo>
                  <a:cubicBezTo>
                    <a:pt x="1393589" y="416651"/>
                    <a:pt x="1372954" y="425199"/>
                    <a:pt x="1351437" y="425199"/>
                  </a:cubicBezTo>
                  <a:lnTo>
                    <a:pt x="81130" y="425199"/>
                  </a:lnTo>
                  <a:cubicBezTo>
                    <a:pt x="36323" y="425199"/>
                    <a:pt x="0" y="388875"/>
                    <a:pt x="0" y="344068"/>
                  </a:cubicBezTo>
                  <a:lnTo>
                    <a:pt x="0" y="81130"/>
                  </a:lnTo>
                  <a:cubicBezTo>
                    <a:pt x="0" y="36323"/>
                    <a:pt x="36323" y="0"/>
                    <a:pt x="81130" y="0"/>
                  </a:cubicBezTo>
                  <a:close/>
                </a:path>
              </a:pathLst>
            </a:custGeom>
            <a:solidFill>
              <a:srgbClr val="EAE0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47625"/>
              <a:ext cx="1432567" cy="4728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5325261" y="6507621"/>
            <a:ext cx="1795570" cy="1059788"/>
            <a:chOff x="0" y="0"/>
            <a:chExt cx="921211" cy="543720"/>
          </a:xfrm>
        </p:grpSpPr>
        <p:sp>
          <p:nvSpPr>
            <p:cNvPr id="33" name="Freeform 33"/>
            <p:cNvSpPr/>
            <p:nvPr/>
          </p:nvSpPr>
          <p:spPr>
            <a:xfrm>
              <a:off x="25817" y="0"/>
              <a:ext cx="878194" cy="543720"/>
            </a:xfrm>
            <a:custGeom>
              <a:avLst/>
              <a:gdLst/>
              <a:ahLst/>
              <a:cxnLst/>
              <a:rect l="l" t="t" r="r" b="b"/>
              <a:pathLst>
                <a:path w="878194" h="543720">
                  <a:moveTo>
                    <a:pt x="25923" y="0"/>
                  </a:moveTo>
                  <a:lnTo>
                    <a:pt x="640454" y="0"/>
                  </a:lnTo>
                  <a:cubicBezTo>
                    <a:pt x="673018" y="0"/>
                    <a:pt x="703674" y="15360"/>
                    <a:pt x="723170" y="41443"/>
                  </a:cubicBezTo>
                  <a:lnTo>
                    <a:pt x="864418" y="230417"/>
                  </a:lnTo>
                  <a:cubicBezTo>
                    <a:pt x="882786" y="254993"/>
                    <a:pt x="882786" y="288728"/>
                    <a:pt x="864418" y="313303"/>
                  </a:cubicBezTo>
                  <a:lnTo>
                    <a:pt x="723170" y="502278"/>
                  </a:lnTo>
                  <a:cubicBezTo>
                    <a:pt x="703674" y="528361"/>
                    <a:pt x="673018" y="543720"/>
                    <a:pt x="640454" y="543720"/>
                  </a:cubicBezTo>
                  <a:lnTo>
                    <a:pt x="25923" y="543720"/>
                  </a:lnTo>
                  <a:cubicBezTo>
                    <a:pt x="16112" y="543720"/>
                    <a:pt x="7141" y="538181"/>
                    <a:pt x="2746" y="529409"/>
                  </a:cubicBezTo>
                  <a:cubicBezTo>
                    <a:pt x="-1649" y="520638"/>
                    <a:pt x="-715" y="510136"/>
                    <a:pt x="5159" y="502278"/>
                  </a:cubicBezTo>
                  <a:lnTo>
                    <a:pt x="146407" y="313303"/>
                  </a:lnTo>
                  <a:cubicBezTo>
                    <a:pt x="164776" y="288728"/>
                    <a:pt x="164776" y="254993"/>
                    <a:pt x="146407" y="230417"/>
                  </a:cubicBezTo>
                  <a:lnTo>
                    <a:pt x="5159" y="41443"/>
                  </a:lnTo>
                  <a:cubicBezTo>
                    <a:pt x="-715" y="33584"/>
                    <a:pt x="-1649" y="23083"/>
                    <a:pt x="2746" y="14311"/>
                  </a:cubicBezTo>
                  <a:cubicBezTo>
                    <a:pt x="7141" y="5539"/>
                    <a:pt x="16112" y="0"/>
                    <a:pt x="25923" y="0"/>
                  </a:cubicBezTo>
                  <a:close/>
                </a:path>
              </a:pathLst>
            </a:custGeom>
            <a:solidFill>
              <a:srgbClr val="663399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177800" y="-38100"/>
              <a:ext cx="667211" cy="5818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7172760" y="6365210"/>
            <a:ext cx="11065373" cy="1560766"/>
            <a:chOff x="0" y="0"/>
            <a:chExt cx="14753831" cy="2081022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14753831" cy="2081022"/>
            </a:xfrm>
            <a:custGeom>
              <a:avLst/>
              <a:gdLst/>
              <a:ahLst/>
              <a:cxnLst/>
              <a:rect l="l" t="t" r="r" b="b"/>
              <a:pathLst>
                <a:path w="14753831" h="2081022">
                  <a:moveTo>
                    <a:pt x="0" y="0"/>
                  </a:moveTo>
                  <a:lnTo>
                    <a:pt x="14753831" y="0"/>
                  </a:lnTo>
                  <a:lnTo>
                    <a:pt x="14753831" y="2081022"/>
                  </a:lnTo>
                  <a:lnTo>
                    <a:pt x="0" y="208102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28575"/>
              <a:ext cx="14753831" cy="2052447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596266" lvl="2" indent="-342900" algn="l">
                <a:lnSpc>
                  <a:spcPts val="2268"/>
                </a:lnSpc>
                <a:buFont typeface="Arial" panose="020B0604020202020204" pitchFamily="34" charset="0"/>
                <a:buChar char="•"/>
              </a:pPr>
              <a:r>
                <a:rPr lang="lv-LV" sz="2100" dirty="0">
                  <a:solidFill>
                    <a:srgbClr val="663399"/>
                  </a:solidFill>
                  <a:latin typeface="Verdana"/>
                  <a:ea typeface="Verdana"/>
                  <a:cs typeface="Verdana"/>
                  <a:sym typeface="Verdana"/>
                </a:rPr>
                <a:t>Atbildīga par prasmju pārvaldības platformas STARS izstrādi un uzturēšanu, tostarp valodas moduļa izveidi un integrāciju ar citām valsts informācijas sistēmām.</a:t>
              </a:r>
            </a:p>
            <a:p>
              <a:pPr marL="596266" lvl="2" indent="-342900" algn="l">
                <a:lnSpc>
                  <a:spcPts val="2268"/>
                </a:lnSpc>
                <a:buFont typeface="Arial" panose="020B0604020202020204" pitchFamily="34" charset="0"/>
                <a:buChar char="•"/>
              </a:pPr>
              <a:r>
                <a:rPr lang="lv-LV" sz="2100" dirty="0">
                  <a:solidFill>
                    <a:srgbClr val="663399"/>
                  </a:solidFill>
                  <a:latin typeface="Verdana"/>
                  <a:ea typeface="Verdana"/>
                  <a:cs typeface="Verdana"/>
                  <a:sym typeface="Verdana"/>
                </a:rPr>
                <a:t>VIAA nodrošina valodas prasmes diagnostikas testu digitalizāciju un testu izstrādi, kā </a:t>
              </a:r>
              <a:r>
                <a:rPr lang="en-GB" sz="2100" dirty="0" err="1">
                  <a:solidFill>
                    <a:srgbClr val="663399"/>
                  </a:solidFill>
                  <a:latin typeface="Verdana"/>
                  <a:ea typeface="Verdana"/>
                  <a:cs typeface="Verdana"/>
                  <a:sym typeface="Verdana"/>
                </a:rPr>
                <a:t>arī</a:t>
              </a:r>
              <a:r>
                <a:rPr lang="en-GB" sz="2100" dirty="0">
                  <a:solidFill>
                    <a:srgbClr val="663399"/>
                  </a:solidFill>
                  <a:latin typeface="Verdana"/>
                  <a:ea typeface="Verdana"/>
                  <a:cs typeface="Verdana"/>
                  <a:sym typeface="Verdana"/>
                </a:rPr>
                <a:t> </a:t>
              </a:r>
              <a:r>
                <a:rPr lang="lv-LV" sz="2100" dirty="0">
                  <a:solidFill>
                    <a:srgbClr val="663399"/>
                  </a:solidFill>
                  <a:latin typeface="Verdana"/>
                  <a:ea typeface="Verdana"/>
                  <a:cs typeface="Verdana"/>
                  <a:sym typeface="Verdana"/>
                </a:rPr>
                <a:t>valsts valodas prasmes pārbaudi.</a:t>
              </a: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783770" y="8235850"/>
            <a:ext cx="5439277" cy="1614426"/>
            <a:chOff x="0" y="0"/>
            <a:chExt cx="1432567" cy="425199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1432567" cy="425199"/>
            </a:xfrm>
            <a:custGeom>
              <a:avLst/>
              <a:gdLst/>
              <a:ahLst/>
              <a:cxnLst/>
              <a:rect l="l" t="t" r="r" b="b"/>
              <a:pathLst>
                <a:path w="1432567" h="425199">
                  <a:moveTo>
                    <a:pt x="81130" y="0"/>
                  </a:moveTo>
                  <a:lnTo>
                    <a:pt x="1351437" y="0"/>
                  </a:lnTo>
                  <a:cubicBezTo>
                    <a:pt x="1396244" y="0"/>
                    <a:pt x="1432567" y="36323"/>
                    <a:pt x="1432567" y="81130"/>
                  </a:cubicBezTo>
                  <a:lnTo>
                    <a:pt x="1432567" y="344068"/>
                  </a:lnTo>
                  <a:cubicBezTo>
                    <a:pt x="1432567" y="365586"/>
                    <a:pt x="1424019" y="386221"/>
                    <a:pt x="1408804" y="401436"/>
                  </a:cubicBezTo>
                  <a:cubicBezTo>
                    <a:pt x="1393589" y="416651"/>
                    <a:pt x="1372954" y="425199"/>
                    <a:pt x="1351437" y="425199"/>
                  </a:cubicBezTo>
                  <a:lnTo>
                    <a:pt x="81130" y="425199"/>
                  </a:lnTo>
                  <a:cubicBezTo>
                    <a:pt x="36323" y="425199"/>
                    <a:pt x="0" y="388875"/>
                    <a:pt x="0" y="344068"/>
                  </a:cubicBezTo>
                  <a:lnTo>
                    <a:pt x="0" y="81130"/>
                  </a:lnTo>
                  <a:cubicBezTo>
                    <a:pt x="0" y="36323"/>
                    <a:pt x="36323" y="0"/>
                    <a:pt x="81130" y="0"/>
                  </a:cubicBezTo>
                  <a:close/>
                </a:path>
              </a:pathLst>
            </a:custGeom>
            <a:solidFill>
              <a:srgbClr val="EAE0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0" y="-47625"/>
              <a:ext cx="1432567" cy="4728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5325261" y="8483997"/>
            <a:ext cx="1795570" cy="1059788"/>
            <a:chOff x="0" y="0"/>
            <a:chExt cx="921211" cy="543720"/>
          </a:xfrm>
        </p:grpSpPr>
        <p:sp>
          <p:nvSpPr>
            <p:cNvPr id="42" name="Freeform 42"/>
            <p:cNvSpPr/>
            <p:nvPr/>
          </p:nvSpPr>
          <p:spPr>
            <a:xfrm>
              <a:off x="25817" y="0"/>
              <a:ext cx="878194" cy="543720"/>
            </a:xfrm>
            <a:custGeom>
              <a:avLst/>
              <a:gdLst/>
              <a:ahLst/>
              <a:cxnLst/>
              <a:rect l="l" t="t" r="r" b="b"/>
              <a:pathLst>
                <a:path w="878194" h="543720">
                  <a:moveTo>
                    <a:pt x="25923" y="0"/>
                  </a:moveTo>
                  <a:lnTo>
                    <a:pt x="640454" y="0"/>
                  </a:lnTo>
                  <a:cubicBezTo>
                    <a:pt x="673018" y="0"/>
                    <a:pt x="703674" y="15360"/>
                    <a:pt x="723170" y="41443"/>
                  </a:cubicBezTo>
                  <a:lnTo>
                    <a:pt x="864418" y="230417"/>
                  </a:lnTo>
                  <a:cubicBezTo>
                    <a:pt x="882786" y="254993"/>
                    <a:pt x="882786" y="288728"/>
                    <a:pt x="864418" y="313303"/>
                  </a:cubicBezTo>
                  <a:lnTo>
                    <a:pt x="723170" y="502278"/>
                  </a:lnTo>
                  <a:cubicBezTo>
                    <a:pt x="703674" y="528361"/>
                    <a:pt x="673018" y="543720"/>
                    <a:pt x="640454" y="543720"/>
                  </a:cubicBezTo>
                  <a:lnTo>
                    <a:pt x="25923" y="543720"/>
                  </a:lnTo>
                  <a:cubicBezTo>
                    <a:pt x="16112" y="543720"/>
                    <a:pt x="7141" y="538181"/>
                    <a:pt x="2746" y="529409"/>
                  </a:cubicBezTo>
                  <a:cubicBezTo>
                    <a:pt x="-1649" y="520638"/>
                    <a:pt x="-715" y="510136"/>
                    <a:pt x="5159" y="502278"/>
                  </a:cubicBezTo>
                  <a:lnTo>
                    <a:pt x="146407" y="313303"/>
                  </a:lnTo>
                  <a:cubicBezTo>
                    <a:pt x="164776" y="288728"/>
                    <a:pt x="164776" y="254993"/>
                    <a:pt x="146407" y="230417"/>
                  </a:cubicBezTo>
                  <a:lnTo>
                    <a:pt x="5159" y="41443"/>
                  </a:lnTo>
                  <a:cubicBezTo>
                    <a:pt x="-715" y="33584"/>
                    <a:pt x="-1649" y="23083"/>
                    <a:pt x="2746" y="14311"/>
                  </a:cubicBezTo>
                  <a:cubicBezTo>
                    <a:pt x="7141" y="5539"/>
                    <a:pt x="16112" y="0"/>
                    <a:pt x="25923" y="0"/>
                  </a:cubicBezTo>
                  <a:close/>
                </a:path>
              </a:pathLst>
            </a:custGeom>
            <a:solidFill>
              <a:srgbClr val="663399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177800" y="-38100"/>
              <a:ext cx="667211" cy="5818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7753978" y="8350601"/>
            <a:ext cx="13281830" cy="1326579"/>
            <a:chOff x="0" y="28575"/>
            <a:chExt cx="17709107" cy="1768772"/>
          </a:xfrm>
        </p:grpSpPr>
        <p:sp>
          <p:nvSpPr>
            <p:cNvPr id="45" name="Freeform 45"/>
            <p:cNvSpPr/>
            <p:nvPr/>
          </p:nvSpPr>
          <p:spPr>
            <a:xfrm>
              <a:off x="390587" y="28575"/>
              <a:ext cx="17318520" cy="1768772"/>
            </a:xfrm>
            <a:custGeom>
              <a:avLst/>
              <a:gdLst/>
              <a:ahLst/>
              <a:cxnLst/>
              <a:rect l="l" t="t" r="r" b="b"/>
              <a:pathLst>
                <a:path w="17318520" h="1768772">
                  <a:moveTo>
                    <a:pt x="0" y="0"/>
                  </a:moveTo>
                  <a:lnTo>
                    <a:pt x="17318520" y="0"/>
                  </a:lnTo>
                  <a:lnTo>
                    <a:pt x="17318520" y="1768772"/>
                  </a:lnTo>
                  <a:lnTo>
                    <a:pt x="0" y="176877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0" y="28575"/>
              <a:ext cx="17318520" cy="1740197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268"/>
                </a:lnSpc>
              </a:pPr>
              <a:r>
                <a:rPr lang="lv-LV" sz="2100" dirty="0">
                  <a:solidFill>
                    <a:srgbClr val="663399"/>
                  </a:solidFill>
                  <a:latin typeface="Verdana"/>
                  <a:ea typeface="Verdana"/>
                  <a:cs typeface="Verdana"/>
                  <a:sym typeface="Verdana"/>
                </a:rPr>
                <a:t>Loma ir saglabāta kā mācību iniciatoriem un finansējuma devējiem.</a:t>
              </a:r>
            </a:p>
            <a:p>
              <a:pPr algn="l">
                <a:lnSpc>
                  <a:spcPts val="2268"/>
                </a:lnSpc>
              </a:pPr>
              <a:r>
                <a:rPr lang="lv-LV" sz="2100" dirty="0">
                  <a:solidFill>
                    <a:srgbClr val="663399"/>
                  </a:solidFill>
                  <a:latin typeface="Verdana"/>
                  <a:ea typeface="Verdana"/>
                  <a:cs typeface="Verdana"/>
                  <a:sym typeface="Verdana"/>
                </a:rPr>
                <a:t>Tie izsludina konkursus, nosaka </a:t>
              </a:r>
              <a:r>
                <a:rPr lang="lv-LV" sz="2100" dirty="0" err="1">
                  <a:solidFill>
                    <a:srgbClr val="663399"/>
                  </a:solidFill>
                  <a:latin typeface="Verdana"/>
                  <a:ea typeface="Verdana"/>
                  <a:cs typeface="Verdana"/>
                  <a:sym typeface="Verdana"/>
                </a:rPr>
                <a:t>mērķgrupas</a:t>
              </a:r>
              <a:r>
                <a:rPr lang="lv-LV" sz="2100" dirty="0">
                  <a:solidFill>
                    <a:srgbClr val="663399"/>
                  </a:solidFill>
                  <a:latin typeface="Verdana"/>
                  <a:ea typeface="Verdana"/>
                  <a:cs typeface="Verdana"/>
                  <a:sym typeface="Verdana"/>
                </a:rPr>
                <a:t> un finansē mācības.</a:t>
              </a:r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1288507" y="6220439"/>
            <a:ext cx="3568192" cy="1653460"/>
            <a:chOff x="0" y="0"/>
            <a:chExt cx="4757590" cy="2204614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4757590" cy="2204614"/>
            </a:xfrm>
            <a:custGeom>
              <a:avLst/>
              <a:gdLst/>
              <a:ahLst/>
              <a:cxnLst/>
              <a:rect l="l" t="t" r="r" b="b"/>
              <a:pathLst>
                <a:path w="4757590" h="2204614">
                  <a:moveTo>
                    <a:pt x="0" y="0"/>
                  </a:moveTo>
                  <a:lnTo>
                    <a:pt x="4757590" y="0"/>
                  </a:lnTo>
                  <a:lnTo>
                    <a:pt x="4757590" y="2204614"/>
                  </a:lnTo>
                  <a:lnTo>
                    <a:pt x="0" y="220461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0" y="28575"/>
              <a:ext cx="4757590" cy="2176039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916"/>
                </a:lnSpc>
              </a:pPr>
              <a:r>
                <a:rPr lang="en-US" sz="2700" b="1">
                  <a:solidFill>
                    <a:srgbClr val="663399"/>
                  </a:solidFill>
                  <a:latin typeface="Verdana Bold"/>
                  <a:ea typeface="Verdana Bold"/>
                  <a:cs typeface="Verdana Bold"/>
                  <a:sym typeface="Verdana Bold"/>
                </a:rPr>
                <a:t>VIAA</a:t>
              </a:r>
            </a:p>
            <a:p>
              <a:pPr algn="l">
                <a:lnSpc>
                  <a:spcPts val="2430"/>
                </a:lnSpc>
              </a:pPr>
              <a:r>
                <a:rPr lang="en-US" sz="2250">
                  <a:solidFill>
                    <a:srgbClr val="663399"/>
                  </a:solidFill>
                  <a:latin typeface="Verdana"/>
                  <a:ea typeface="Verdana"/>
                  <a:cs typeface="Verdana"/>
                  <a:sym typeface="Verdana"/>
                </a:rPr>
                <a:t>kā STARS platformas uzturētāja</a:t>
              </a:r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1157149" y="8235850"/>
            <a:ext cx="4568738" cy="1653460"/>
            <a:chOff x="0" y="0"/>
            <a:chExt cx="6091651" cy="2204614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6091650" cy="2204614"/>
            </a:xfrm>
            <a:custGeom>
              <a:avLst/>
              <a:gdLst/>
              <a:ahLst/>
              <a:cxnLst/>
              <a:rect l="l" t="t" r="r" b="b"/>
              <a:pathLst>
                <a:path w="6091650" h="2204614">
                  <a:moveTo>
                    <a:pt x="0" y="0"/>
                  </a:moveTo>
                  <a:lnTo>
                    <a:pt x="6091650" y="0"/>
                  </a:lnTo>
                  <a:lnTo>
                    <a:pt x="6091650" y="2204614"/>
                  </a:lnTo>
                  <a:lnTo>
                    <a:pt x="0" y="220461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0" y="28575"/>
              <a:ext cx="6091651" cy="2176039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916"/>
                </a:lnSpc>
              </a:pPr>
              <a:r>
                <a:rPr lang="en-US" sz="2700" b="1">
                  <a:solidFill>
                    <a:srgbClr val="663399"/>
                  </a:solidFill>
                  <a:latin typeface="Verdana Bold"/>
                  <a:ea typeface="Verdana Bold"/>
                  <a:cs typeface="Verdana Bold"/>
                  <a:sym typeface="Verdana Bold"/>
                </a:rPr>
                <a:t>Finanšu programmu īstenotāji</a:t>
              </a:r>
            </a:p>
            <a:p>
              <a:pPr algn="l">
                <a:lnSpc>
                  <a:spcPts val="2430"/>
                </a:lnSpc>
              </a:pPr>
              <a:r>
                <a:rPr lang="en-US" sz="2250">
                  <a:solidFill>
                    <a:srgbClr val="663399"/>
                  </a:solidFill>
                  <a:latin typeface="Verdana"/>
                  <a:ea typeface="Verdana"/>
                  <a:cs typeface="Verdana"/>
                  <a:sym typeface="Verdana"/>
                </a:rPr>
                <a:t>(LM, NVA, KM, SIF, pašvaldības) </a:t>
              </a:r>
            </a:p>
          </p:txBody>
        </p:sp>
      </p:grpSp>
      <p:sp>
        <p:nvSpPr>
          <p:cNvPr id="53" name="Freeform 53"/>
          <p:cNvSpPr/>
          <p:nvPr/>
        </p:nvSpPr>
        <p:spPr>
          <a:xfrm>
            <a:off x="15079884" y="477270"/>
            <a:ext cx="2608861" cy="1431612"/>
          </a:xfrm>
          <a:custGeom>
            <a:avLst/>
            <a:gdLst/>
            <a:ahLst/>
            <a:cxnLst/>
            <a:rect l="l" t="t" r="r" b="b"/>
            <a:pathLst>
              <a:path w="2608861" h="1431612">
                <a:moveTo>
                  <a:pt x="0" y="0"/>
                </a:moveTo>
                <a:lnTo>
                  <a:pt x="2608861" y="0"/>
                </a:lnTo>
                <a:lnTo>
                  <a:pt x="2608861" y="1431612"/>
                </a:lnTo>
                <a:lnTo>
                  <a:pt x="0" y="14316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D7EE2A7F-BA66-34CA-AD00-B8B005C6C32C}"/>
              </a:ext>
            </a:extLst>
          </p:cNvPr>
          <p:cNvSpPr/>
          <p:nvPr/>
        </p:nvSpPr>
        <p:spPr>
          <a:xfrm>
            <a:off x="2014939" y="8048930"/>
            <a:ext cx="15799477" cy="949419"/>
          </a:xfrm>
          <a:prstGeom prst="roundRect">
            <a:avLst/>
          </a:prstGeom>
          <a:solidFill>
            <a:srgbClr val="EAE0FF"/>
          </a:solidFill>
          <a:ln>
            <a:solidFill>
              <a:srgbClr val="EAE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9C57A594-17A6-A9BB-8ADB-2666F42DDB56}"/>
              </a:ext>
            </a:extLst>
          </p:cNvPr>
          <p:cNvSpPr/>
          <p:nvPr/>
        </p:nvSpPr>
        <p:spPr>
          <a:xfrm>
            <a:off x="2014939" y="6818942"/>
            <a:ext cx="15799477" cy="949419"/>
          </a:xfrm>
          <a:prstGeom prst="roundRect">
            <a:avLst/>
          </a:prstGeom>
          <a:solidFill>
            <a:srgbClr val="EAE0FF"/>
          </a:solidFill>
          <a:ln>
            <a:solidFill>
              <a:srgbClr val="EAE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02EA03BE-73AF-C772-A82D-02A4DC429FD8}"/>
              </a:ext>
            </a:extLst>
          </p:cNvPr>
          <p:cNvSpPr/>
          <p:nvPr/>
        </p:nvSpPr>
        <p:spPr>
          <a:xfrm>
            <a:off x="2014940" y="5556254"/>
            <a:ext cx="15799477" cy="949419"/>
          </a:xfrm>
          <a:prstGeom prst="roundRect">
            <a:avLst/>
          </a:prstGeom>
          <a:solidFill>
            <a:srgbClr val="EAE0FF"/>
          </a:solidFill>
          <a:ln>
            <a:solidFill>
              <a:srgbClr val="EAE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41461C1B-7DA3-81AB-631B-07A233B30EF3}"/>
              </a:ext>
            </a:extLst>
          </p:cNvPr>
          <p:cNvSpPr/>
          <p:nvPr/>
        </p:nvSpPr>
        <p:spPr>
          <a:xfrm>
            <a:off x="787497" y="8048932"/>
            <a:ext cx="949419" cy="949419"/>
          </a:xfrm>
          <a:prstGeom prst="roundRect">
            <a:avLst/>
          </a:prstGeom>
          <a:solidFill>
            <a:srgbClr val="663399"/>
          </a:solidFill>
          <a:ln>
            <a:solidFill>
              <a:srgbClr val="66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D85F6BE1-AA8B-DE30-AB51-D80C872BC635}"/>
              </a:ext>
            </a:extLst>
          </p:cNvPr>
          <p:cNvSpPr/>
          <p:nvPr/>
        </p:nvSpPr>
        <p:spPr>
          <a:xfrm>
            <a:off x="797874" y="6813946"/>
            <a:ext cx="949419" cy="949419"/>
          </a:xfrm>
          <a:prstGeom prst="roundRect">
            <a:avLst/>
          </a:prstGeom>
          <a:solidFill>
            <a:srgbClr val="663399"/>
          </a:solidFill>
          <a:ln>
            <a:solidFill>
              <a:srgbClr val="66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F5256F5F-8827-687E-605C-56274442C82E}"/>
              </a:ext>
            </a:extLst>
          </p:cNvPr>
          <p:cNvSpPr/>
          <p:nvPr/>
        </p:nvSpPr>
        <p:spPr>
          <a:xfrm>
            <a:off x="790821" y="5546112"/>
            <a:ext cx="949419" cy="949419"/>
          </a:xfrm>
          <a:prstGeom prst="roundRect">
            <a:avLst/>
          </a:prstGeom>
          <a:solidFill>
            <a:srgbClr val="663399"/>
          </a:solidFill>
          <a:ln>
            <a:solidFill>
              <a:srgbClr val="66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A297F4D4-030D-DD4F-7635-05E41A03D547}"/>
              </a:ext>
            </a:extLst>
          </p:cNvPr>
          <p:cNvSpPr/>
          <p:nvPr/>
        </p:nvSpPr>
        <p:spPr>
          <a:xfrm>
            <a:off x="797875" y="4311126"/>
            <a:ext cx="949419" cy="949419"/>
          </a:xfrm>
          <a:prstGeom prst="roundRect">
            <a:avLst/>
          </a:prstGeom>
          <a:solidFill>
            <a:srgbClr val="663399"/>
          </a:solidFill>
          <a:ln>
            <a:solidFill>
              <a:srgbClr val="66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927E7A05-5C7C-5975-D864-8D220FA1DB25}"/>
              </a:ext>
            </a:extLst>
          </p:cNvPr>
          <p:cNvSpPr/>
          <p:nvPr/>
        </p:nvSpPr>
        <p:spPr>
          <a:xfrm>
            <a:off x="2014941" y="4287931"/>
            <a:ext cx="15799477" cy="949419"/>
          </a:xfrm>
          <a:prstGeom prst="roundRect">
            <a:avLst/>
          </a:prstGeom>
          <a:solidFill>
            <a:srgbClr val="EAE0FF"/>
          </a:solidFill>
          <a:ln>
            <a:solidFill>
              <a:srgbClr val="EAE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8F876775-80FE-3018-A158-E35B5E3D2E19}"/>
              </a:ext>
            </a:extLst>
          </p:cNvPr>
          <p:cNvSpPr/>
          <p:nvPr/>
        </p:nvSpPr>
        <p:spPr>
          <a:xfrm>
            <a:off x="2014941" y="3022990"/>
            <a:ext cx="15799477" cy="949419"/>
          </a:xfrm>
          <a:prstGeom prst="roundRect">
            <a:avLst/>
          </a:prstGeom>
          <a:solidFill>
            <a:srgbClr val="EAE0FF"/>
          </a:solidFill>
          <a:ln>
            <a:solidFill>
              <a:srgbClr val="EAE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E123149A-5700-C09A-480D-B35446EDA3C5}"/>
              </a:ext>
            </a:extLst>
          </p:cNvPr>
          <p:cNvSpPr/>
          <p:nvPr/>
        </p:nvSpPr>
        <p:spPr>
          <a:xfrm>
            <a:off x="797875" y="3017143"/>
            <a:ext cx="949419" cy="949419"/>
          </a:xfrm>
          <a:prstGeom prst="roundRect">
            <a:avLst/>
          </a:prstGeom>
          <a:solidFill>
            <a:srgbClr val="663399"/>
          </a:solidFill>
          <a:ln>
            <a:solidFill>
              <a:srgbClr val="66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ln>
                <a:solidFill>
                  <a:srgbClr val="7030A0"/>
                </a:solidFill>
              </a:ln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807861" y="295373"/>
            <a:ext cx="16733522" cy="1988344"/>
            <a:chOff x="0" y="0"/>
            <a:chExt cx="22311362" cy="265112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2311362" cy="2651126"/>
            </a:xfrm>
            <a:custGeom>
              <a:avLst/>
              <a:gdLst/>
              <a:ahLst/>
              <a:cxnLst/>
              <a:rect l="l" t="t" r="r" b="b"/>
              <a:pathLst>
                <a:path w="22311362" h="2651126">
                  <a:moveTo>
                    <a:pt x="0" y="0"/>
                  </a:moveTo>
                  <a:lnTo>
                    <a:pt x="22311362" y="0"/>
                  </a:lnTo>
                  <a:lnTo>
                    <a:pt x="22311362" y="2651126"/>
                  </a:lnTo>
                  <a:lnTo>
                    <a:pt x="0" y="26511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47625"/>
              <a:ext cx="22311362" cy="2603501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4536"/>
                </a:lnSpc>
              </a:pPr>
              <a:r>
                <a:rPr lang="en-US" sz="4200" b="1">
                  <a:solidFill>
                    <a:srgbClr val="7030A0"/>
                  </a:solidFill>
                  <a:latin typeface="Verdana Bold"/>
                  <a:ea typeface="Verdana Bold"/>
                  <a:cs typeface="Verdana Bold"/>
                  <a:sym typeface="Verdana Bold"/>
                </a:rPr>
                <a:t>Pārejas posms</a:t>
              </a:r>
            </a:p>
            <a:p>
              <a:pPr algn="l">
                <a:lnSpc>
                  <a:spcPts val="4536"/>
                </a:lnSpc>
              </a:pPr>
              <a:r>
                <a:rPr lang="en-US" sz="4200" b="1">
                  <a:solidFill>
                    <a:srgbClr val="B181D5"/>
                  </a:solidFill>
                  <a:latin typeface="Verdana Bold"/>
                  <a:ea typeface="Verdana Bold"/>
                  <a:cs typeface="Verdana Bold"/>
                  <a:sym typeface="Verdana Bold"/>
                </a:rPr>
                <a:t>Laika grafiks 2025.–2027. gadam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2191828" y="3223969"/>
            <a:ext cx="13965588" cy="549871"/>
            <a:chOff x="0" y="0"/>
            <a:chExt cx="18620784" cy="73316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8620784" cy="733161"/>
            </a:xfrm>
            <a:custGeom>
              <a:avLst/>
              <a:gdLst/>
              <a:ahLst/>
              <a:cxnLst/>
              <a:rect l="l" t="t" r="r" b="b"/>
              <a:pathLst>
                <a:path w="18620784" h="733161">
                  <a:moveTo>
                    <a:pt x="0" y="0"/>
                  </a:moveTo>
                  <a:lnTo>
                    <a:pt x="18620784" y="0"/>
                  </a:lnTo>
                  <a:lnTo>
                    <a:pt x="18620784" y="733161"/>
                  </a:lnTo>
                  <a:lnTo>
                    <a:pt x="0" y="73316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28575"/>
              <a:ext cx="18620784" cy="70458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916"/>
                </a:lnSpc>
              </a:pPr>
              <a:r>
                <a:rPr lang="en-US" sz="2700">
                  <a:solidFill>
                    <a:srgbClr val="7030A0"/>
                  </a:solidFill>
                  <a:latin typeface="Verdana"/>
                  <a:ea typeface="Verdana"/>
                  <a:cs typeface="Verdana"/>
                  <a:sym typeface="Verdana"/>
                </a:rPr>
                <a:t>Normatīvā regulējuma izstrāde līdz </a:t>
              </a:r>
              <a:r>
                <a:rPr lang="en-US" sz="2700" b="1">
                  <a:solidFill>
                    <a:srgbClr val="7030A0"/>
                  </a:solidFill>
                  <a:latin typeface="Verdana Bold"/>
                  <a:ea typeface="Verdana Bold"/>
                  <a:cs typeface="Verdana Bold"/>
                  <a:sym typeface="Verdana Bold"/>
                </a:rPr>
                <a:t>2026. gada martam </a:t>
              </a:r>
              <a:r>
                <a:rPr lang="en-US" sz="2700">
                  <a:solidFill>
                    <a:srgbClr val="7030A0"/>
                  </a:solidFill>
                  <a:latin typeface="Verdana"/>
                  <a:ea typeface="Verdana"/>
                  <a:cs typeface="Verdana"/>
                  <a:sym typeface="Verdana"/>
                </a:rPr>
                <a:t>(IZM – grozījumi IL)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2191828" y="4510901"/>
            <a:ext cx="13965588" cy="549871"/>
            <a:chOff x="0" y="0"/>
            <a:chExt cx="18620784" cy="73316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8620784" cy="733161"/>
            </a:xfrm>
            <a:custGeom>
              <a:avLst/>
              <a:gdLst/>
              <a:ahLst/>
              <a:cxnLst/>
              <a:rect l="l" t="t" r="r" b="b"/>
              <a:pathLst>
                <a:path w="18620784" h="733161">
                  <a:moveTo>
                    <a:pt x="0" y="0"/>
                  </a:moveTo>
                  <a:lnTo>
                    <a:pt x="18620784" y="0"/>
                  </a:lnTo>
                  <a:lnTo>
                    <a:pt x="18620784" y="733161"/>
                  </a:lnTo>
                  <a:lnTo>
                    <a:pt x="0" y="73316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28575"/>
              <a:ext cx="18620784" cy="70458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916"/>
                </a:lnSpc>
              </a:pPr>
              <a:r>
                <a:rPr lang="en-US" sz="2700" dirty="0" err="1">
                  <a:solidFill>
                    <a:srgbClr val="7030A0"/>
                  </a:solidFill>
                  <a:latin typeface="Verdana"/>
                  <a:ea typeface="Verdana"/>
                  <a:cs typeface="Verdana"/>
                  <a:sym typeface="Verdana"/>
                </a:rPr>
                <a:t>Diagnostikas</a:t>
              </a:r>
              <a:r>
                <a:rPr lang="en-US" sz="2700" dirty="0">
                  <a:solidFill>
                    <a:srgbClr val="7030A0"/>
                  </a:solidFill>
                  <a:latin typeface="Verdana"/>
                  <a:ea typeface="Verdana"/>
                  <a:cs typeface="Verdana"/>
                  <a:sym typeface="Verdana"/>
                </a:rPr>
                <a:t> </a:t>
              </a:r>
              <a:r>
                <a:rPr lang="en-US" sz="2700" dirty="0" err="1">
                  <a:solidFill>
                    <a:srgbClr val="7030A0"/>
                  </a:solidFill>
                  <a:latin typeface="Verdana"/>
                  <a:ea typeface="Verdana"/>
                  <a:cs typeface="Verdana"/>
                  <a:sym typeface="Verdana"/>
                </a:rPr>
                <a:t>testu</a:t>
              </a:r>
              <a:r>
                <a:rPr lang="en-US" sz="2700" dirty="0">
                  <a:solidFill>
                    <a:srgbClr val="7030A0"/>
                  </a:solidFill>
                  <a:latin typeface="Verdana"/>
                  <a:ea typeface="Verdana"/>
                  <a:cs typeface="Verdana"/>
                  <a:sym typeface="Verdana"/>
                </a:rPr>
                <a:t> </a:t>
              </a:r>
              <a:r>
                <a:rPr lang="en-US" sz="2700" dirty="0" err="1">
                  <a:solidFill>
                    <a:srgbClr val="7030A0"/>
                  </a:solidFill>
                  <a:latin typeface="Verdana"/>
                  <a:ea typeface="Verdana"/>
                  <a:cs typeface="Verdana"/>
                  <a:sym typeface="Verdana"/>
                </a:rPr>
                <a:t>izstrāde</a:t>
              </a:r>
              <a:r>
                <a:rPr lang="en-US" sz="2700" dirty="0">
                  <a:solidFill>
                    <a:srgbClr val="7030A0"/>
                  </a:solidFill>
                  <a:latin typeface="Verdana"/>
                  <a:ea typeface="Verdana"/>
                  <a:cs typeface="Verdana"/>
                  <a:sym typeface="Verdana"/>
                </a:rPr>
                <a:t> (VIAA) </a:t>
              </a:r>
              <a:r>
                <a:rPr lang="en-US" sz="2700" dirty="0" err="1">
                  <a:solidFill>
                    <a:srgbClr val="7030A0"/>
                  </a:solidFill>
                  <a:latin typeface="Verdana"/>
                  <a:ea typeface="Verdana"/>
                  <a:cs typeface="Verdana"/>
                  <a:sym typeface="Verdana"/>
                </a:rPr>
                <a:t>līdz</a:t>
              </a:r>
              <a:r>
                <a:rPr lang="en-US" sz="2700" dirty="0">
                  <a:solidFill>
                    <a:srgbClr val="7030A0"/>
                  </a:solidFill>
                  <a:latin typeface="Verdana"/>
                  <a:ea typeface="Verdana"/>
                  <a:cs typeface="Verdana"/>
                  <a:sym typeface="Verdana"/>
                </a:rPr>
                <a:t> </a:t>
              </a:r>
              <a:r>
                <a:rPr lang="en-US" sz="2700" b="1" dirty="0">
                  <a:solidFill>
                    <a:srgbClr val="7030A0"/>
                  </a:solidFill>
                  <a:latin typeface="Verdana Bold"/>
                  <a:ea typeface="Verdana Bold"/>
                  <a:cs typeface="Verdana Bold"/>
                  <a:sym typeface="Verdana Bold"/>
                </a:rPr>
                <a:t>2026. gada </a:t>
              </a:r>
              <a:r>
                <a:rPr lang="en-US" sz="2700" b="1" dirty="0" err="1">
                  <a:solidFill>
                    <a:srgbClr val="7030A0"/>
                  </a:solidFill>
                  <a:latin typeface="Verdana Bold"/>
                  <a:ea typeface="Verdana Bold"/>
                  <a:cs typeface="Verdana Bold"/>
                  <a:sym typeface="Verdana Bold"/>
                </a:rPr>
                <a:t>vidum</a:t>
              </a:r>
              <a:endParaRPr lang="en-US" sz="2700" b="1" dirty="0">
                <a:solidFill>
                  <a:srgbClr val="7030A0"/>
                </a:solidFill>
                <a:latin typeface="Verdana Bold"/>
                <a:ea typeface="Verdana Bold"/>
                <a:cs typeface="Verdana Bold"/>
                <a:sym typeface="Verdana Bold"/>
              </a:endParaRP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2191828" y="5760617"/>
            <a:ext cx="13965588" cy="549871"/>
            <a:chOff x="0" y="0"/>
            <a:chExt cx="18620784" cy="733161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8620784" cy="733161"/>
            </a:xfrm>
            <a:custGeom>
              <a:avLst/>
              <a:gdLst/>
              <a:ahLst/>
              <a:cxnLst/>
              <a:rect l="l" t="t" r="r" b="b"/>
              <a:pathLst>
                <a:path w="18620784" h="733161">
                  <a:moveTo>
                    <a:pt x="0" y="0"/>
                  </a:moveTo>
                  <a:lnTo>
                    <a:pt x="18620784" y="0"/>
                  </a:lnTo>
                  <a:lnTo>
                    <a:pt x="18620784" y="733161"/>
                  </a:lnTo>
                  <a:lnTo>
                    <a:pt x="0" y="73316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28575"/>
              <a:ext cx="18620784" cy="70458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916"/>
                </a:lnSpc>
              </a:pPr>
              <a:r>
                <a:rPr lang="en-US" sz="2700">
                  <a:solidFill>
                    <a:srgbClr val="7030A0"/>
                  </a:solidFill>
                  <a:latin typeface="Verdana"/>
                  <a:ea typeface="Verdana"/>
                  <a:cs typeface="Verdana"/>
                  <a:sym typeface="Verdana"/>
                </a:rPr>
                <a:t>Valodas moduļa izveide STARS platformā līdz </a:t>
              </a:r>
              <a:r>
                <a:rPr lang="en-US" sz="2700" b="1">
                  <a:solidFill>
                    <a:srgbClr val="7030A0"/>
                  </a:solidFill>
                  <a:latin typeface="Verdana Bold"/>
                  <a:ea typeface="Verdana Bold"/>
                  <a:cs typeface="Verdana Bold"/>
                  <a:sym typeface="Verdana Bold"/>
                </a:rPr>
                <a:t>2026. gada 31. maijam</a:t>
              </a:r>
              <a:r>
                <a:rPr lang="en-US" sz="2700">
                  <a:solidFill>
                    <a:srgbClr val="7030A0"/>
                  </a:solidFill>
                  <a:latin typeface="Verdana"/>
                  <a:ea typeface="Verdana"/>
                  <a:cs typeface="Verdana"/>
                  <a:sym typeface="Verdana"/>
                </a:rPr>
                <a:t> (VIAA)</a:t>
              </a: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2180941" y="7028940"/>
            <a:ext cx="15572441" cy="549871"/>
            <a:chOff x="-14516" y="0"/>
            <a:chExt cx="20763254" cy="733161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20748738" cy="733161"/>
            </a:xfrm>
            <a:custGeom>
              <a:avLst/>
              <a:gdLst/>
              <a:ahLst/>
              <a:cxnLst/>
              <a:rect l="l" t="t" r="r" b="b"/>
              <a:pathLst>
                <a:path w="20748738" h="733161">
                  <a:moveTo>
                    <a:pt x="0" y="0"/>
                  </a:moveTo>
                  <a:lnTo>
                    <a:pt x="20748738" y="0"/>
                  </a:lnTo>
                  <a:lnTo>
                    <a:pt x="20748738" y="733161"/>
                  </a:lnTo>
                  <a:lnTo>
                    <a:pt x="0" y="73316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-14516" y="14285"/>
              <a:ext cx="20748737" cy="70458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916"/>
                </a:lnSpc>
              </a:pPr>
              <a:r>
                <a:rPr lang="lv-LV" sz="2700" dirty="0">
                  <a:solidFill>
                    <a:srgbClr val="7030A0"/>
                  </a:solidFill>
                  <a:latin typeface="Verdana"/>
                  <a:ea typeface="Verdana"/>
                  <a:cs typeface="Verdana"/>
                  <a:sym typeface="Verdana"/>
                </a:rPr>
                <a:t>Līgumu slēgšana (NVA, SIF ar VIAA) par datu apmaiņu līdz </a:t>
              </a:r>
              <a:r>
                <a:rPr lang="lv-LV" sz="2700" b="1" dirty="0">
                  <a:solidFill>
                    <a:srgbClr val="7030A0"/>
                  </a:solidFill>
                  <a:latin typeface="Verdana Bold"/>
                  <a:ea typeface="Verdana Bold"/>
                  <a:cs typeface="Verdana Bold"/>
                  <a:sym typeface="Verdana Bold"/>
                </a:rPr>
                <a:t>2026. gada 31. decembrim</a:t>
              </a:r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2188717" y="8234951"/>
            <a:ext cx="15561554" cy="552908"/>
            <a:chOff x="-4148" y="-83084"/>
            <a:chExt cx="20748738" cy="737210"/>
          </a:xfrm>
        </p:grpSpPr>
        <p:sp>
          <p:nvSpPr>
            <p:cNvPr id="48" name="Freeform 48"/>
            <p:cNvSpPr/>
            <p:nvPr/>
          </p:nvSpPr>
          <p:spPr>
            <a:xfrm>
              <a:off x="-4148" y="-83084"/>
              <a:ext cx="20748738" cy="733161"/>
            </a:xfrm>
            <a:custGeom>
              <a:avLst/>
              <a:gdLst/>
              <a:ahLst/>
              <a:cxnLst/>
              <a:rect l="l" t="t" r="r" b="b"/>
              <a:pathLst>
                <a:path w="20748738" h="733161">
                  <a:moveTo>
                    <a:pt x="0" y="0"/>
                  </a:moveTo>
                  <a:lnTo>
                    <a:pt x="20748738" y="0"/>
                  </a:lnTo>
                  <a:lnTo>
                    <a:pt x="20748738" y="733161"/>
                  </a:lnTo>
                  <a:lnTo>
                    <a:pt x="0" y="73316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-4148" y="-50460"/>
              <a:ext cx="20748737" cy="70458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916"/>
                </a:lnSpc>
              </a:pPr>
              <a:r>
                <a:rPr lang="lv-LV" sz="2700" dirty="0">
                  <a:solidFill>
                    <a:srgbClr val="7030A0"/>
                  </a:solidFill>
                  <a:latin typeface="Verdana"/>
                  <a:ea typeface="Verdana"/>
                  <a:cs typeface="Verdana"/>
                  <a:sym typeface="Verdana"/>
                </a:rPr>
                <a:t>Vienotas sistēmas darbības uzsākšanu no </a:t>
              </a:r>
              <a:r>
                <a:rPr lang="lv-LV" sz="2700" b="1" dirty="0">
                  <a:solidFill>
                    <a:srgbClr val="7030A0"/>
                  </a:solidFill>
                  <a:latin typeface="Verdana Bold"/>
                  <a:ea typeface="Verdana Bold"/>
                  <a:cs typeface="Verdana Bold"/>
                  <a:sym typeface="Verdana Bold"/>
                </a:rPr>
                <a:t>2027. gada sākuma</a:t>
              </a:r>
              <a:r>
                <a:rPr lang="lv-LV" sz="2700" dirty="0">
                  <a:solidFill>
                    <a:srgbClr val="7030A0"/>
                  </a:solidFill>
                  <a:latin typeface="Verdana"/>
                  <a:ea typeface="Verdana"/>
                  <a:cs typeface="Verdana"/>
                  <a:sym typeface="Verdana"/>
                </a:rPr>
                <a:t> (IZM; LVA; VIAA)</a:t>
              </a:r>
            </a:p>
          </p:txBody>
        </p:sp>
      </p:grpSp>
      <p:sp>
        <p:nvSpPr>
          <p:cNvPr id="50" name="Freeform 50"/>
          <p:cNvSpPr/>
          <p:nvPr/>
        </p:nvSpPr>
        <p:spPr>
          <a:xfrm>
            <a:off x="11020355" y="295373"/>
            <a:ext cx="7267645" cy="2238569"/>
          </a:xfrm>
          <a:custGeom>
            <a:avLst/>
            <a:gdLst/>
            <a:ahLst/>
            <a:cxnLst/>
            <a:rect l="l" t="t" r="r" b="b"/>
            <a:pathLst>
              <a:path w="7267645" h="2238569">
                <a:moveTo>
                  <a:pt x="0" y="0"/>
                </a:moveTo>
                <a:lnTo>
                  <a:pt x="7267645" y="0"/>
                </a:lnTo>
                <a:lnTo>
                  <a:pt x="7267645" y="2238569"/>
                </a:lnTo>
                <a:lnTo>
                  <a:pt x="0" y="22385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29692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1" name="TextBox 51"/>
          <p:cNvSpPr txBox="1"/>
          <p:nvPr/>
        </p:nvSpPr>
        <p:spPr>
          <a:xfrm>
            <a:off x="910307" y="3159868"/>
            <a:ext cx="724554" cy="6780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5599"/>
              </a:lnSpc>
              <a:spcBef>
                <a:spcPct val="0"/>
              </a:spcBef>
            </a:pPr>
            <a:r>
              <a:rPr lang="en-US" sz="4400" b="1" u="none" strike="noStrike" spc="167" dirty="0">
                <a:solidFill>
                  <a:srgbClr val="FFFFFF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1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903254" y="4417569"/>
            <a:ext cx="724554" cy="6698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5599"/>
              </a:lnSpc>
              <a:spcBef>
                <a:spcPct val="0"/>
              </a:spcBef>
            </a:pPr>
            <a:r>
              <a:rPr lang="en-US" sz="3999" b="1" u="none" strike="noStrike" spc="167" dirty="0">
                <a:solidFill>
                  <a:srgbClr val="FFFFFF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2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903254" y="5685893"/>
            <a:ext cx="724554" cy="6698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5599"/>
              </a:lnSpc>
              <a:spcBef>
                <a:spcPct val="0"/>
              </a:spcBef>
            </a:pPr>
            <a:r>
              <a:rPr lang="en-US" sz="3999" b="1" u="none" strike="noStrike" spc="167" dirty="0">
                <a:solidFill>
                  <a:srgbClr val="FFFFFF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3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840186" y="6937302"/>
            <a:ext cx="844039" cy="6698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5599"/>
              </a:lnSpc>
              <a:spcBef>
                <a:spcPct val="0"/>
              </a:spcBef>
            </a:pPr>
            <a:r>
              <a:rPr lang="en-US" sz="3999" b="1" u="none" strike="noStrike" spc="167" dirty="0">
                <a:solidFill>
                  <a:srgbClr val="FFFFFF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4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840186" y="8188711"/>
            <a:ext cx="844039" cy="6698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5599"/>
              </a:lnSpc>
              <a:spcBef>
                <a:spcPct val="0"/>
              </a:spcBef>
            </a:pPr>
            <a:r>
              <a:rPr lang="en-US" sz="3999" b="1" u="none" strike="noStrike" spc="167" dirty="0">
                <a:solidFill>
                  <a:srgbClr val="FFFFFF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83770" y="2226283"/>
            <a:ext cx="5439277" cy="1614426"/>
            <a:chOff x="0" y="0"/>
            <a:chExt cx="1432567" cy="4251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32567" cy="425199"/>
            </a:xfrm>
            <a:custGeom>
              <a:avLst/>
              <a:gdLst/>
              <a:ahLst/>
              <a:cxnLst/>
              <a:rect l="l" t="t" r="r" b="b"/>
              <a:pathLst>
                <a:path w="1432567" h="425199">
                  <a:moveTo>
                    <a:pt x="81130" y="0"/>
                  </a:moveTo>
                  <a:lnTo>
                    <a:pt x="1351437" y="0"/>
                  </a:lnTo>
                  <a:cubicBezTo>
                    <a:pt x="1396244" y="0"/>
                    <a:pt x="1432567" y="36323"/>
                    <a:pt x="1432567" y="81130"/>
                  </a:cubicBezTo>
                  <a:lnTo>
                    <a:pt x="1432567" y="344068"/>
                  </a:lnTo>
                  <a:cubicBezTo>
                    <a:pt x="1432567" y="365586"/>
                    <a:pt x="1424019" y="386221"/>
                    <a:pt x="1408804" y="401436"/>
                  </a:cubicBezTo>
                  <a:cubicBezTo>
                    <a:pt x="1393589" y="416651"/>
                    <a:pt x="1372954" y="425199"/>
                    <a:pt x="1351437" y="425199"/>
                  </a:cubicBezTo>
                  <a:lnTo>
                    <a:pt x="81130" y="425199"/>
                  </a:lnTo>
                  <a:cubicBezTo>
                    <a:pt x="36323" y="425199"/>
                    <a:pt x="0" y="388875"/>
                    <a:pt x="0" y="344068"/>
                  </a:cubicBezTo>
                  <a:lnTo>
                    <a:pt x="0" y="81130"/>
                  </a:lnTo>
                  <a:cubicBezTo>
                    <a:pt x="0" y="36323"/>
                    <a:pt x="36323" y="0"/>
                    <a:pt x="81130" y="0"/>
                  </a:cubicBezTo>
                  <a:close/>
                </a:path>
              </a:pathLst>
            </a:custGeom>
            <a:solidFill>
              <a:srgbClr val="EAE0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432567" cy="4728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325261" y="2503602"/>
            <a:ext cx="1795570" cy="1059788"/>
            <a:chOff x="0" y="0"/>
            <a:chExt cx="921211" cy="543720"/>
          </a:xfrm>
        </p:grpSpPr>
        <p:sp>
          <p:nvSpPr>
            <p:cNvPr id="6" name="Freeform 6"/>
            <p:cNvSpPr/>
            <p:nvPr/>
          </p:nvSpPr>
          <p:spPr>
            <a:xfrm>
              <a:off x="25817" y="0"/>
              <a:ext cx="878194" cy="543720"/>
            </a:xfrm>
            <a:custGeom>
              <a:avLst/>
              <a:gdLst/>
              <a:ahLst/>
              <a:cxnLst/>
              <a:rect l="l" t="t" r="r" b="b"/>
              <a:pathLst>
                <a:path w="878194" h="543720">
                  <a:moveTo>
                    <a:pt x="25923" y="0"/>
                  </a:moveTo>
                  <a:lnTo>
                    <a:pt x="640454" y="0"/>
                  </a:lnTo>
                  <a:cubicBezTo>
                    <a:pt x="673018" y="0"/>
                    <a:pt x="703674" y="15360"/>
                    <a:pt x="723170" y="41443"/>
                  </a:cubicBezTo>
                  <a:lnTo>
                    <a:pt x="864418" y="230417"/>
                  </a:lnTo>
                  <a:cubicBezTo>
                    <a:pt x="882786" y="254993"/>
                    <a:pt x="882786" y="288728"/>
                    <a:pt x="864418" y="313303"/>
                  </a:cubicBezTo>
                  <a:lnTo>
                    <a:pt x="723170" y="502278"/>
                  </a:lnTo>
                  <a:cubicBezTo>
                    <a:pt x="703674" y="528361"/>
                    <a:pt x="673018" y="543720"/>
                    <a:pt x="640454" y="543720"/>
                  </a:cubicBezTo>
                  <a:lnTo>
                    <a:pt x="25923" y="543720"/>
                  </a:lnTo>
                  <a:cubicBezTo>
                    <a:pt x="16112" y="543720"/>
                    <a:pt x="7141" y="538181"/>
                    <a:pt x="2746" y="529409"/>
                  </a:cubicBezTo>
                  <a:cubicBezTo>
                    <a:pt x="-1649" y="520638"/>
                    <a:pt x="-715" y="510136"/>
                    <a:pt x="5159" y="502278"/>
                  </a:cubicBezTo>
                  <a:lnTo>
                    <a:pt x="146407" y="313303"/>
                  </a:lnTo>
                  <a:cubicBezTo>
                    <a:pt x="164776" y="288728"/>
                    <a:pt x="164776" y="254993"/>
                    <a:pt x="146407" y="230417"/>
                  </a:cubicBezTo>
                  <a:lnTo>
                    <a:pt x="5159" y="41443"/>
                  </a:lnTo>
                  <a:cubicBezTo>
                    <a:pt x="-715" y="33584"/>
                    <a:pt x="-1649" y="23083"/>
                    <a:pt x="2746" y="14311"/>
                  </a:cubicBezTo>
                  <a:cubicBezTo>
                    <a:pt x="7141" y="5539"/>
                    <a:pt x="16112" y="0"/>
                    <a:pt x="25923" y="0"/>
                  </a:cubicBezTo>
                  <a:close/>
                </a:path>
              </a:pathLst>
            </a:custGeom>
            <a:solidFill>
              <a:srgbClr val="663399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77800" y="-38100"/>
              <a:ext cx="667211" cy="5818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88507" y="2187248"/>
            <a:ext cx="3568192" cy="1653460"/>
            <a:chOff x="0" y="0"/>
            <a:chExt cx="4757590" cy="220461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757590" cy="2204614"/>
            </a:xfrm>
            <a:custGeom>
              <a:avLst/>
              <a:gdLst/>
              <a:ahLst/>
              <a:cxnLst/>
              <a:rect l="l" t="t" r="r" b="b"/>
              <a:pathLst>
                <a:path w="4757590" h="2204614">
                  <a:moveTo>
                    <a:pt x="0" y="0"/>
                  </a:moveTo>
                  <a:lnTo>
                    <a:pt x="4757590" y="0"/>
                  </a:lnTo>
                  <a:lnTo>
                    <a:pt x="4757590" y="2204614"/>
                  </a:lnTo>
                  <a:lnTo>
                    <a:pt x="0" y="220461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28575"/>
              <a:ext cx="4757590" cy="2176039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916"/>
                </a:lnSpc>
              </a:pPr>
              <a:r>
                <a:rPr lang="en-US" sz="2700" b="1" dirty="0">
                  <a:solidFill>
                    <a:srgbClr val="663399"/>
                  </a:solidFill>
                  <a:latin typeface="Verdana Bold"/>
                  <a:ea typeface="Verdana Bold"/>
                  <a:cs typeface="Verdana Bold"/>
                  <a:sym typeface="Verdana Bold"/>
                </a:rPr>
                <a:t>IZM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7523003" y="2370467"/>
            <a:ext cx="10165743" cy="2000584"/>
            <a:chOff x="-43543" y="41606"/>
            <a:chExt cx="13554322" cy="2667446"/>
          </a:xfrm>
        </p:grpSpPr>
        <p:sp>
          <p:nvSpPr>
            <p:cNvPr id="12" name="Freeform 12"/>
            <p:cNvSpPr/>
            <p:nvPr/>
          </p:nvSpPr>
          <p:spPr>
            <a:xfrm>
              <a:off x="-43543" y="940280"/>
              <a:ext cx="13510779" cy="1768772"/>
            </a:xfrm>
            <a:custGeom>
              <a:avLst/>
              <a:gdLst/>
              <a:ahLst/>
              <a:cxnLst/>
              <a:rect l="l" t="t" r="r" b="b"/>
              <a:pathLst>
                <a:path w="13510780" h="1768772">
                  <a:moveTo>
                    <a:pt x="0" y="0"/>
                  </a:moveTo>
                  <a:lnTo>
                    <a:pt x="13510780" y="0"/>
                  </a:lnTo>
                  <a:lnTo>
                    <a:pt x="13510780" y="1768772"/>
                  </a:lnTo>
                  <a:lnTo>
                    <a:pt x="0" y="176877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41606"/>
              <a:ext cx="13510779" cy="174019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268"/>
                </a:lnSpc>
              </a:pPr>
              <a:r>
                <a:rPr lang="lv-LV" sz="2100" b="1" dirty="0">
                  <a:solidFill>
                    <a:srgbClr val="663399"/>
                  </a:solidFill>
                  <a:latin typeface="Verdana Bold"/>
                  <a:ea typeface="Verdana Bold"/>
                  <a:cs typeface="Verdana Bold"/>
                  <a:sym typeface="Verdana Bold"/>
                </a:rPr>
                <a:t>IZM paliek kā valodas politikas veidotāja un turpina uzturēt un pilnveidot vienoto sistēmu.</a:t>
              </a:r>
              <a:r>
                <a:rPr lang="lv-LV" sz="2100" dirty="0">
                  <a:solidFill>
                    <a:srgbClr val="663399"/>
                  </a:solidFill>
                  <a:latin typeface="Verdana"/>
                  <a:ea typeface="Verdana"/>
                  <a:cs typeface="Verdana"/>
                  <a:sym typeface="Verdana"/>
                </a:rPr>
                <a:t> IZM uzdevums būtu arī piesaistīt un administrēt Eiropas Savienības fondu finansējumu, kā arī plānot valsts budžeta līdzekļus valodas mācībām.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783770" y="4355804"/>
            <a:ext cx="5439277" cy="1614426"/>
            <a:chOff x="0" y="0"/>
            <a:chExt cx="1432567" cy="425199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432567" cy="425199"/>
            </a:xfrm>
            <a:custGeom>
              <a:avLst/>
              <a:gdLst/>
              <a:ahLst/>
              <a:cxnLst/>
              <a:rect l="l" t="t" r="r" b="b"/>
              <a:pathLst>
                <a:path w="1432567" h="425199">
                  <a:moveTo>
                    <a:pt x="81130" y="0"/>
                  </a:moveTo>
                  <a:lnTo>
                    <a:pt x="1351437" y="0"/>
                  </a:lnTo>
                  <a:cubicBezTo>
                    <a:pt x="1396244" y="0"/>
                    <a:pt x="1432567" y="36323"/>
                    <a:pt x="1432567" y="81130"/>
                  </a:cubicBezTo>
                  <a:lnTo>
                    <a:pt x="1432567" y="344068"/>
                  </a:lnTo>
                  <a:cubicBezTo>
                    <a:pt x="1432567" y="365586"/>
                    <a:pt x="1424019" y="386221"/>
                    <a:pt x="1408804" y="401436"/>
                  </a:cubicBezTo>
                  <a:cubicBezTo>
                    <a:pt x="1393589" y="416651"/>
                    <a:pt x="1372954" y="425199"/>
                    <a:pt x="1351437" y="425199"/>
                  </a:cubicBezTo>
                  <a:lnTo>
                    <a:pt x="81130" y="425199"/>
                  </a:lnTo>
                  <a:cubicBezTo>
                    <a:pt x="36323" y="425199"/>
                    <a:pt x="0" y="388875"/>
                    <a:pt x="0" y="344068"/>
                  </a:cubicBezTo>
                  <a:lnTo>
                    <a:pt x="0" y="81130"/>
                  </a:lnTo>
                  <a:cubicBezTo>
                    <a:pt x="0" y="36323"/>
                    <a:pt x="36323" y="0"/>
                    <a:pt x="81130" y="0"/>
                  </a:cubicBezTo>
                  <a:close/>
                </a:path>
              </a:pathLst>
            </a:custGeom>
            <a:solidFill>
              <a:srgbClr val="EAE0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1432567" cy="4728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5325261" y="4603952"/>
            <a:ext cx="1795570" cy="1059788"/>
            <a:chOff x="0" y="0"/>
            <a:chExt cx="921211" cy="543720"/>
          </a:xfrm>
        </p:grpSpPr>
        <p:sp>
          <p:nvSpPr>
            <p:cNvPr id="18" name="Freeform 18"/>
            <p:cNvSpPr/>
            <p:nvPr/>
          </p:nvSpPr>
          <p:spPr>
            <a:xfrm>
              <a:off x="25817" y="0"/>
              <a:ext cx="878194" cy="543720"/>
            </a:xfrm>
            <a:custGeom>
              <a:avLst/>
              <a:gdLst/>
              <a:ahLst/>
              <a:cxnLst/>
              <a:rect l="l" t="t" r="r" b="b"/>
              <a:pathLst>
                <a:path w="878194" h="543720">
                  <a:moveTo>
                    <a:pt x="25923" y="0"/>
                  </a:moveTo>
                  <a:lnTo>
                    <a:pt x="640454" y="0"/>
                  </a:lnTo>
                  <a:cubicBezTo>
                    <a:pt x="673018" y="0"/>
                    <a:pt x="703674" y="15360"/>
                    <a:pt x="723170" y="41443"/>
                  </a:cubicBezTo>
                  <a:lnTo>
                    <a:pt x="864418" y="230417"/>
                  </a:lnTo>
                  <a:cubicBezTo>
                    <a:pt x="882786" y="254993"/>
                    <a:pt x="882786" y="288728"/>
                    <a:pt x="864418" y="313303"/>
                  </a:cubicBezTo>
                  <a:lnTo>
                    <a:pt x="723170" y="502278"/>
                  </a:lnTo>
                  <a:cubicBezTo>
                    <a:pt x="703674" y="528361"/>
                    <a:pt x="673018" y="543720"/>
                    <a:pt x="640454" y="543720"/>
                  </a:cubicBezTo>
                  <a:lnTo>
                    <a:pt x="25923" y="543720"/>
                  </a:lnTo>
                  <a:cubicBezTo>
                    <a:pt x="16112" y="543720"/>
                    <a:pt x="7141" y="538181"/>
                    <a:pt x="2746" y="529409"/>
                  </a:cubicBezTo>
                  <a:cubicBezTo>
                    <a:pt x="-1649" y="520638"/>
                    <a:pt x="-715" y="510136"/>
                    <a:pt x="5159" y="502278"/>
                  </a:cubicBezTo>
                  <a:lnTo>
                    <a:pt x="146407" y="313303"/>
                  </a:lnTo>
                  <a:cubicBezTo>
                    <a:pt x="164776" y="288728"/>
                    <a:pt x="164776" y="254993"/>
                    <a:pt x="146407" y="230417"/>
                  </a:cubicBezTo>
                  <a:lnTo>
                    <a:pt x="5159" y="41443"/>
                  </a:lnTo>
                  <a:cubicBezTo>
                    <a:pt x="-715" y="33584"/>
                    <a:pt x="-1649" y="23083"/>
                    <a:pt x="2746" y="14311"/>
                  </a:cubicBezTo>
                  <a:cubicBezTo>
                    <a:pt x="7141" y="5539"/>
                    <a:pt x="16112" y="0"/>
                    <a:pt x="25923" y="0"/>
                  </a:cubicBezTo>
                  <a:close/>
                </a:path>
              </a:pathLst>
            </a:custGeom>
            <a:solidFill>
              <a:srgbClr val="663399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77800" y="-38100"/>
              <a:ext cx="667211" cy="5818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7523003" y="4470556"/>
            <a:ext cx="9881562" cy="1326579"/>
            <a:chOff x="-43543" y="0"/>
            <a:chExt cx="13175417" cy="1768772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3131874" cy="1768772"/>
            </a:xfrm>
            <a:custGeom>
              <a:avLst/>
              <a:gdLst/>
              <a:ahLst/>
              <a:cxnLst/>
              <a:rect l="l" t="t" r="r" b="b"/>
              <a:pathLst>
                <a:path w="13131874" h="1768772">
                  <a:moveTo>
                    <a:pt x="0" y="0"/>
                  </a:moveTo>
                  <a:lnTo>
                    <a:pt x="13131874" y="0"/>
                  </a:lnTo>
                  <a:lnTo>
                    <a:pt x="13131874" y="1768772"/>
                  </a:lnTo>
                  <a:lnTo>
                    <a:pt x="0" y="176877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-43543" y="0"/>
              <a:ext cx="13131875" cy="1740197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268"/>
                </a:lnSpc>
              </a:pPr>
              <a:r>
                <a:rPr lang="lv-LV" sz="2100" b="1" dirty="0">
                  <a:solidFill>
                    <a:srgbClr val="663399"/>
                  </a:solidFill>
                  <a:latin typeface="Verdana Bold"/>
                  <a:ea typeface="Verdana Bold"/>
                  <a:cs typeface="Verdana Bold"/>
                  <a:sym typeface="Verdana Bold"/>
                </a:rPr>
                <a:t>VIAA turpina uzturēt un pilnveidot platformu STARS</a:t>
              </a:r>
              <a:r>
                <a:rPr lang="lv-LV" sz="2100" dirty="0">
                  <a:solidFill>
                    <a:srgbClr val="663399"/>
                  </a:solidFill>
                  <a:latin typeface="Verdana"/>
                  <a:ea typeface="Verdana"/>
                  <a:cs typeface="Verdana"/>
                  <a:sym typeface="Verdana"/>
                </a:rPr>
                <a:t>, nodrošina pašdiagnostikas testu un diagnostikas testu regulāru atjaunošanu, turpina īstenot valsts valodas prasmes pārbaudi.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783770" y="6358259"/>
            <a:ext cx="5439277" cy="1614426"/>
            <a:chOff x="0" y="0"/>
            <a:chExt cx="1432567" cy="425199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432567" cy="425199"/>
            </a:xfrm>
            <a:custGeom>
              <a:avLst/>
              <a:gdLst/>
              <a:ahLst/>
              <a:cxnLst/>
              <a:rect l="l" t="t" r="r" b="b"/>
              <a:pathLst>
                <a:path w="1432567" h="425199">
                  <a:moveTo>
                    <a:pt x="81130" y="0"/>
                  </a:moveTo>
                  <a:lnTo>
                    <a:pt x="1351437" y="0"/>
                  </a:lnTo>
                  <a:cubicBezTo>
                    <a:pt x="1396244" y="0"/>
                    <a:pt x="1432567" y="36323"/>
                    <a:pt x="1432567" y="81130"/>
                  </a:cubicBezTo>
                  <a:lnTo>
                    <a:pt x="1432567" y="344068"/>
                  </a:lnTo>
                  <a:cubicBezTo>
                    <a:pt x="1432567" y="365586"/>
                    <a:pt x="1424019" y="386221"/>
                    <a:pt x="1408804" y="401436"/>
                  </a:cubicBezTo>
                  <a:cubicBezTo>
                    <a:pt x="1393589" y="416651"/>
                    <a:pt x="1372954" y="425199"/>
                    <a:pt x="1351437" y="425199"/>
                  </a:cubicBezTo>
                  <a:lnTo>
                    <a:pt x="81130" y="425199"/>
                  </a:lnTo>
                  <a:cubicBezTo>
                    <a:pt x="36323" y="425199"/>
                    <a:pt x="0" y="388875"/>
                    <a:pt x="0" y="344068"/>
                  </a:cubicBezTo>
                  <a:lnTo>
                    <a:pt x="0" y="81130"/>
                  </a:lnTo>
                  <a:cubicBezTo>
                    <a:pt x="0" y="36323"/>
                    <a:pt x="36323" y="0"/>
                    <a:pt x="81130" y="0"/>
                  </a:cubicBezTo>
                  <a:close/>
                </a:path>
              </a:pathLst>
            </a:custGeom>
            <a:solidFill>
              <a:srgbClr val="EAE0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47625"/>
              <a:ext cx="1432567" cy="4728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5325261" y="6606406"/>
            <a:ext cx="1795570" cy="1059788"/>
            <a:chOff x="0" y="0"/>
            <a:chExt cx="921211" cy="543720"/>
          </a:xfrm>
        </p:grpSpPr>
        <p:sp>
          <p:nvSpPr>
            <p:cNvPr id="27" name="Freeform 27"/>
            <p:cNvSpPr/>
            <p:nvPr/>
          </p:nvSpPr>
          <p:spPr>
            <a:xfrm>
              <a:off x="25817" y="0"/>
              <a:ext cx="878194" cy="543720"/>
            </a:xfrm>
            <a:custGeom>
              <a:avLst/>
              <a:gdLst/>
              <a:ahLst/>
              <a:cxnLst/>
              <a:rect l="l" t="t" r="r" b="b"/>
              <a:pathLst>
                <a:path w="878194" h="543720">
                  <a:moveTo>
                    <a:pt x="25923" y="0"/>
                  </a:moveTo>
                  <a:lnTo>
                    <a:pt x="640454" y="0"/>
                  </a:lnTo>
                  <a:cubicBezTo>
                    <a:pt x="673018" y="0"/>
                    <a:pt x="703674" y="15360"/>
                    <a:pt x="723170" y="41443"/>
                  </a:cubicBezTo>
                  <a:lnTo>
                    <a:pt x="864418" y="230417"/>
                  </a:lnTo>
                  <a:cubicBezTo>
                    <a:pt x="882786" y="254993"/>
                    <a:pt x="882786" y="288728"/>
                    <a:pt x="864418" y="313303"/>
                  </a:cubicBezTo>
                  <a:lnTo>
                    <a:pt x="723170" y="502278"/>
                  </a:lnTo>
                  <a:cubicBezTo>
                    <a:pt x="703674" y="528361"/>
                    <a:pt x="673018" y="543720"/>
                    <a:pt x="640454" y="543720"/>
                  </a:cubicBezTo>
                  <a:lnTo>
                    <a:pt x="25923" y="543720"/>
                  </a:lnTo>
                  <a:cubicBezTo>
                    <a:pt x="16112" y="543720"/>
                    <a:pt x="7141" y="538181"/>
                    <a:pt x="2746" y="529409"/>
                  </a:cubicBezTo>
                  <a:cubicBezTo>
                    <a:pt x="-1649" y="520638"/>
                    <a:pt x="-715" y="510136"/>
                    <a:pt x="5159" y="502278"/>
                  </a:cubicBezTo>
                  <a:lnTo>
                    <a:pt x="146407" y="313303"/>
                  </a:lnTo>
                  <a:cubicBezTo>
                    <a:pt x="164776" y="288728"/>
                    <a:pt x="164776" y="254993"/>
                    <a:pt x="146407" y="230417"/>
                  </a:cubicBezTo>
                  <a:lnTo>
                    <a:pt x="5159" y="41443"/>
                  </a:lnTo>
                  <a:cubicBezTo>
                    <a:pt x="-715" y="33584"/>
                    <a:pt x="-1649" y="23083"/>
                    <a:pt x="2746" y="14311"/>
                  </a:cubicBezTo>
                  <a:cubicBezTo>
                    <a:pt x="7141" y="5539"/>
                    <a:pt x="16112" y="0"/>
                    <a:pt x="25923" y="0"/>
                  </a:cubicBezTo>
                  <a:close/>
                </a:path>
              </a:pathLst>
            </a:custGeom>
            <a:solidFill>
              <a:srgbClr val="663399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177800" y="-38100"/>
              <a:ext cx="667211" cy="5818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7542599" y="6294390"/>
            <a:ext cx="9974692" cy="2767636"/>
            <a:chOff x="-17415" y="-85159"/>
            <a:chExt cx="13299589" cy="3690181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3282174" cy="3605022"/>
            </a:xfrm>
            <a:custGeom>
              <a:avLst/>
              <a:gdLst/>
              <a:ahLst/>
              <a:cxnLst/>
              <a:rect l="l" t="t" r="r" b="b"/>
              <a:pathLst>
                <a:path w="13282174" h="3605022">
                  <a:moveTo>
                    <a:pt x="0" y="0"/>
                  </a:moveTo>
                  <a:lnTo>
                    <a:pt x="13282174" y="0"/>
                  </a:lnTo>
                  <a:lnTo>
                    <a:pt x="13282174" y="3605022"/>
                  </a:lnTo>
                  <a:lnTo>
                    <a:pt x="0" y="360502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-17415" y="-85159"/>
              <a:ext cx="13282174" cy="3576447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268"/>
                </a:lnSpc>
              </a:pPr>
              <a:r>
                <a:rPr lang="lv-LV" sz="2100" b="1" dirty="0">
                  <a:solidFill>
                    <a:srgbClr val="663399"/>
                  </a:solidFill>
                  <a:latin typeface="Verdana Bold"/>
                  <a:ea typeface="Verdana Bold"/>
                  <a:cs typeface="Verdana Bold"/>
                  <a:sym typeface="Verdana Bold"/>
                </a:rPr>
                <a:t>LVA turpina īstenot funkcijas, kas noteiktas 1. risinājumā:</a:t>
              </a:r>
              <a:r>
                <a:rPr lang="lv-LV" sz="2100" dirty="0">
                  <a:solidFill>
                    <a:srgbClr val="663399"/>
                  </a:solidFill>
                  <a:latin typeface="Verdana"/>
                  <a:ea typeface="Verdana"/>
                  <a:cs typeface="Verdana"/>
                  <a:sym typeface="Verdana"/>
                </a:rPr>
                <a:t> kvalitātes uzraudzība, atbalsts pedagogiem un mācību īstenotājiem, mācību materiālu izstrāde. 2. risinājumā LVA papildus uzņemas mācību nodrošināšanu visām </a:t>
              </a:r>
              <a:r>
                <a:rPr lang="lv-LV" sz="2100" dirty="0" err="1">
                  <a:solidFill>
                    <a:srgbClr val="663399"/>
                  </a:solidFill>
                  <a:latin typeface="Verdana"/>
                  <a:ea typeface="Verdana"/>
                  <a:cs typeface="Verdana"/>
                  <a:sym typeface="Verdana"/>
                </a:rPr>
                <a:t>mērķgrupām</a:t>
              </a:r>
              <a:r>
                <a:rPr lang="lv-LV" sz="2100" dirty="0">
                  <a:solidFill>
                    <a:srgbClr val="663399"/>
                  </a:solidFill>
                  <a:latin typeface="Verdana"/>
                  <a:ea typeface="Verdana"/>
                  <a:cs typeface="Verdana"/>
                  <a:sym typeface="Verdana"/>
                </a:rPr>
                <a:t> – kļūst par vienīgo mācību iniciatoru un finansētāju. LVA pārziņā būtu arī vienotas informācijas sagatavošana par valodas apguves iespējām, saziņa ar </a:t>
              </a:r>
              <a:r>
                <a:rPr lang="lv-LV" sz="2100" dirty="0" err="1">
                  <a:solidFill>
                    <a:srgbClr val="663399"/>
                  </a:solidFill>
                  <a:latin typeface="Verdana"/>
                  <a:ea typeface="Verdana"/>
                  <a:cs typeface="Verdana"/>
                  <a:sym typeface="Verdana"/>
                </a:rPr>
                <a:t>mērķgrupām</a:t>
              </a:r>
              <a:r>
                <a:rPr lang="lv-LV" sz="2100" dirty="0">
                  <a:solidFill>
                    <a:srgbClr val="663399"/>
                  </a:solidFill>
                  <a:latin typeface="Verdana"/>
                  <a:ea typeface="Verdana"/>
                  <a:cs typeface="Verdana"/>
                  <a:sym typeface="Verdana"/>
                </a:rPr>
                <a:t>, informatīvo un publicitātes pasākumu īstenošana, valodas </a:t>
              </a:r>
              <a:r>
                <a:rPr lang="lv-LV" sz="2100" dirty="0" err="1">
                  <a:solidFill>
                    <a:srgbClr val="663399"/>
                  </a:solidFill>
                  <a:latin typeface="Verdana"/>
                  <a:ea typeface="Verdana"/>
                  <a:cs typeface="Verdana"/>
                  <a:sym typeface="Verdana"/>
                </a:rPr>
                <a:t>apguvēju</a:t>
              </a:r>
              <a:r>
                <a:rPr lang="lv-LV" sz="2100" dirty="0">
                  <a:solidFill>
                    <a:srgbClr val="663399"/>
                  </a:solidFill>
                  <a:latin typeface="Verdana"/>
                  <a:ea typeface="Verdana"/>
                  <a:cs typeface="Verdana"/>
                  <a:sym typeface="Verdana"/>
                </a:rPr>
                <a:t> konsultēšana, sadarbība ar mācību īstenotājiem, finansējuma pārvaldība, datu analīze, pārskatu veidošana un pētniecība. </a:t>
              </a: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288507" y="4316770"/>
            <a:ext cx="3568192" cy="1653460"/>
            <a:chOff x="0" y="0"/>
            <a:chExt cx="4757590" cy="2204614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4757590" cy="2204614"/>
            </a:xfrm>
            <a:custGeom>
              <a:avLst/>
              <a:gdLst/>
              <a:ahLst/>
              <a:cxnLst/>
              <a:rect l="l" t="t" r="r" b="b"/>
              <a:pathLst>
                <a:path w="4757590" h="2204614">
                  <a:moveTo>
                    <a:pt x="0" y="0"/>
                  </a:moveTo>
                  <a:lnTo>
                    <a:pt x="4757590" y="0"/>
                  </a:lnTo>
                  <a:lnTo>
                    <a:pt x="4757590" y="2204614"/>
                  </a:lnTo>
                  <a:lnTo>
                    <a:pt x="0" y="220461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28575"/>
              <a:ext cx="4757590" cy="2176039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916"/>
                </a:lnSpc>
              </a:pPr>
              <a:r>
                <a:rPr lang="en-US" sz="2700" b="1">
                  <a:solidFill>
                    <a:srgbClr val="663399"/>
                  </a:solidFill>
                  <a:latin typeface="Verdana Bold"/>
                  <a:ea typeface="Verdana Bold"/>
                  <a:cs typeface="Verdana Bold"/>
                  <a:sym typeface="Verdana Bold"/>
                </a:rPr>
                <a:t>VIAA</a:t>
              </a: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157149" y="6358259"/>
            <a:ext cx="4568738" cy="1653460"/>
            <a:chOff x="0" y="0"/>
            <a:chExt cx="6091651" cy="2204614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6091650" cy="2204614"/>
            </a:xfrm>
            <a:custGeom>
              <a:avLst/>
              <a:gdLst/>
              <a:ahLst/>
              <a:cxnLst/>
              <a:rect l="l" t="t" r="r" b="b"/>
              <a:pathLst>
                <a:path w="6091650" h="2204614">
                  <a:moveTo>
                    <a:pt x="0" y="0"/>
                  </a:moveTo>
                  <a:lnTo>
                    <a:pt x="6091650" y="0"/>
                  </a:lnTo>
                  <a:lnTo>
                    <a:pt x="6091650" y="2204614"/>
                  </a:lnTo>
                  <a:lnTo>
                    <a:pt x="0" y="220461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28575"/>
              <a:ext cx="6091651" cy="2176039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916"/>
                </a:lnSpc>
              </a:pPr>
              <a:r>
                <a:rPr lang="en-US" sz="2700" b="1">
                  <a:solidFill>
                    <a:srgbClr val="663399"/>
                  </a:solidFill>
                  <a:latin typeface="Verdana Bold"/>
                  <a:ea typeface="Verdana Bold"/>
                  <a:cs typeface="Verdana Bold"/>
                  <a:sym typeface="Verdana Bold"/>
                </a:rPr>
                <a:t>LVA</a:t>
              </a: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783770" y="264223"/>
            <a:ext cx="16733522" cy="1988344"/>
            <a:chOff x="0" y="0"/>
            <a:chExt cx="22311362" cy="2651126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22311362" cy="2651126"/>
            </a:xfrm>
            <a:custGeom>
              <a:avLst/>
              <a:gdLst/>
              <a:ahLst/>
              <a:cxnLst/>
              <a:rect l="l" t="t" r="r" b="b"/>
              <a:pathLst>
                <a:path w="22311362" h="2651126">
                  <a:moveTo>
                    <a:pt x="0" y="0"/>
                  </a:moveTo>
                  <a:lnTo>
                    <a:pt x="22311362" y="0"/>
                  </a:lnTo>
                  <a:lnTo>
                    <a:pt x="22311362" y="2651126"/>
                  </a:lnTo>
                  <a:lnTo>
                    <a:pt x="0" y="26511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0" y="47625"/>
              <a:ext cx="22311362" cy="2603501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4536"/>
                </a:lnSpc>
              </a:pPr>
              <a:r>
                <a:rPr lang="en-US" sz="4200" b="1" dirty="0" err="1">
                  <a:solidFill>
                    <a:srgbClr val="7030A0"/>
                  </a:solidFill>
                  <a:latin typeface="Verdana Bold"/>
                  <a:ea typeface="Verdana Bold"/>
                  <a:cs typeface="Verdana Bold"/>
                  <a:sym typeface="Verdana Bold"/>
                </a:rPr>
                <a:t>Vienotas</a:t>
              </a:r>
              <a:r>
                <a:rPr lang="en-US" sz="4200" b="1" dirty="0">
                  <a:solidFill>
                    <a:srgbClr val="7030A0"/>
                  </a:solidFill>
                  <a:latin typeface="Verdana Bold"/>
                  <a:ea typeface="Verdana Bold"/>
                  <a:cs typeface="Verdana Bold"/>
                  <a:sym typeface="Verdana Bold"/>
                </a:rPr>
                <a:t> latviešu </a:t>
              </a:r>
              <a:r>
                <a:rPr lang="en-US" sz="4200" b="1" dirty="0" err="1">
                  <a:solidFill>
                    <a:srgbClr val="7030A0"/>
                  </a:solidFill>
                  <a:latin typeface="Verdana Bold"/>
                  <a:ea typeface="Verdana Bold"/>
                  <a:cs typeface="Verdana Bold"/>
                  <a:sym typeface="Verdana Bold"/>
                </a:rPr>
                <a:t>valodas</a:t>
              </a:r>
              <a:r>
                <a:rPr lang="en-US" sz="4200" b="1" dirty="0">
                  <a:solidFill>
                    <a:srgbClr val="7030A0"/>
                  </a:solidFill>
                  <a:latin typeface="Verdana Bold"/>
                  <a:ea typeface="Verdana Bold"/>
                  <a:cs typeface="Verdana Bold"/>
                  <a:sym typeface="Verdana Bold"/>
                </a:rPr>
                <a:t> </a:t>
              </a:r>
              <a:r>
                <a:rPr lang="en-US" sz="4200" b="1" dirty="0" err="1">
                  <a:solidFill>
                    <a:srgbClr val="7030A0"/>
                  </a:solidFill>
                  <a:latin typeface="Verdana Bold"/>
                  <a:ea typeface="Verdana Bold"/>
                  <a:cs typeface="Verdana Bold"/>
                  <a:sym typeface="Verdana Bold"/>
                </a:rPr>
                <a:t>apguves</a:t>
              </a:r>
              <a:r>
                <a:rPr lang="en-US" sz="4200" b="1" dirty="0">
                  <a:solidFill>
                    <a:srgbClr val="7030A0"/>
                  </a:solidFill>
                  <a:latin typeface="Verdana Bold"/>
                  <a:ea typeface="Verdana Bold"/>
                  <a:cs typeface="Verdana Bold"/>
                  <a:sym typeface="Verdana Bold"/>
                </a:rPr>
                <a:t> </a:t>
              </a:r>
              <a:r>
                <a:rPr lang="en-US" sz="4200" b="1" dirty="0" err="1">
                  <a:solidFill>
                    <a:srgbClr val="7030A0"/>
                  </a:solidFill>
                  <a:latin typeface="Verdana Bold"/>
                  <a:ea typeface="Verdana Bold"/>
                  <a:cs typeface="Verdana Bold"/>
                  <a:sym typeface="Verdana Bold"/>
                </a:rPr>
                <a:t>ekosistēma</a:t>
              </a:r>
              <a:endParaRPr lang="en-US" sz="4200" b="1" dirty="0">
                <a:solidFill>
                  <a:srgbClr val="7030A0"/>
                </a:solidFill>
                <a:latin typeface="Verdana Bold"/>
                <a:ea typeface="Verdana Bold"/>
                <a:cs typeface="Verdana Bold"/>
                <a:sym typeface="Verdana Bold"/>
              </a:endParaRPr>
            </a:p>
            <a:p>
              <a:pPr algn="l">
                <a:lnSpc>
                  <a:spcPts val="4536"/>
                </a:lnSpc>
              </a:pPr>
              <a:r>
                <a:rPr lang="en-US" sz="4200" b="1" dirty="0">
                  <a:solidFill>
                    <a:srgbClr val="CFAFE7"/>
                  </a:solidFill>
                  <a:latin typeface="Verdana Bold"/>
                  <a:ea typeface="Verdana Bold"/>
                  <a:cs typeface="Verdana Bold"/>
                  <a:sym typeface="Verdana Bold"/>
                </a:rPr>
                <a:t>2. </a:t>
              </a:r>
              <a:r>
                <a:rPr lang="en-US" sz="4200" b="1" dirty="0" err="1">
                  <a:solidFill>
                    <a:srgbClr val="CFAFE7"/>
                  </a:solidFill>
                  <a:latin typeface="Verdana Bold"/>
                  <a:ea typeface="Verdana Bold"/>
                  <a:cs typeface="Verdana Bold"/>
                  <a:sym typeface="Verdana Bold"/>
                </a:rPr>
                <a:t>risinājums</a:t>
              </a:r>
              <a:endParaRPr lang="en-US" sz="4200" b="1" dirty="0">
                <a:solidFill>
                  <a:srgbClr val="CFAFE7"/>
                </a:solidFill>
                <a:latin typeface="Verdana Bold"/>
                <a:ea typeface="Verdana Bold"/>
                <a:cs typeface="Verdana Bold"/>
                <a:sym typeface="Verdana Bold"/>
              </a:endParaRPr>
            </a:p>
          </p:txBody>
        </p:sp>
      </p:grpSp>
      <p:grpSp>
        <p:nvGrpSpPr>
          <p:cNvPr id="41" name="Group 41"/>
          <p:cNvGrpSpPr/>
          <p:nvPr/>
        </p:nvGrpSpPr>
        <p:grpSpPr>
          <a:xfrm rot="5400000">
            <a:off x="8463430" y="891168"/>
            <a:ext cx="1563566" cy="18686331"/>
            <a:chOff x="0" y="0"/>
            <a:chExt cx="2084755" cy="24915108"/>
          </a:xfrm>
          <a:solidFill>
            <a:srgbClr val="663399"/>
          </a:solidFill>
        </p:grpSpPr>
        <p:sp>
          <p:nvSpPr>
            <p:cNvPr id="42" name="Freeform 42"/>
            <p:cNvSpPr/>
            <p:nvPr/>
          </p:nvSpPr>
          <p:spPr>
            <a:xfrm>
              <a:off x="0" y="0"/>
              <a:ext cx="2084756" cy="24915109"/>
            </a:xfrm>
            <a:custGeom>
              <a:avLst/>
              <a:gdLst/>
              <a:ahLst/>
              <a:cxnLst/>
              <a:rect l="l" t="t" r="r" b="b"/>
              <a:pathLst>
                <a:path w="2084756" h="24915109">
                  <a:moveTo>
                    <a:pt x="0" y="0"/>
                  </a:moveTo>
                  <a:lnTo>
                    <a:pt x="2084756" y="0"/>
                  </a:lnTo>
                  <a:lnTo>
                    <a:pt x="2084756" y="24915109"/>
                  </a:lnTo>
                  <a:lnTo>
                    <a:pt x="0" y="24915109"/>
                  </a:lnTo>
                  <a:close/>
                </a:path>
              </a:pathLst>
            </a:custGeom>
            <a:grpFill/>
            <a:ln w="12700">
              <a:solidFill>
                <a:srgbClr val="663399"/>
              </a:solidFill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3" name="Freeform 43"/>
          <p:cNvSpPr/>
          <p:nvPr/>
        </p:nvSpPr>
        <p:spPr>
          <a:xfrm>
            <a:off x="15079884" y="477270"/>
            <a:ext cx="2608861" cy="1431612"/>
          </a:xfrm>
          <a:custGeom>
            <a:avLst/>
            <a:gdLst/>
            <a:ahLst/>
            <a:cxnLst/>
            <a:rect l="l" t="t" r="r" b="b"/>
            <a:pathLst>
              <a:path w="2608861" h="1431612">
                <a:moveTo>
                  <a:pt x="0" y="0"/>
                </a:moveTo>
                <a:lnTo>
                  <a:pt x="2608861" y="0"/>
                </a:lnTo>
                <a:lnTo>
                  <a:pt x="2608861" y="1431612"/>
                </a:lnTo>
                <a:lnTo>
                  <a:pt x="0" y="14316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8C3549D-DDA5-E95E-6F2A-2F077A74EDDA}"/>
              </a:ext>
            </a:extLst>
          </p:cNvPr>
          <p:cNvSpPr/>
          <p:nvPr/>
        </p:nvSpPr>
        <p:spPr>
          <a:xfrm>
            <a:off x="783768" y="5687987"/>
            <a:ext cx="949419" cy="949419"/>
          </a:xfrm>
          <a:prstGeom prst="roundRect">
            <a:avLst/>
          </a:prstGeom>
          <a:solidFill>
            <a:srgbClr val="663399"/>
          </a:solidFill>
          <a:ln>
            <a:solidFill>
              <a:srgbClr val="66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67BEE71-1FBE-3C34-FBA5-BAF481C4251E}"/>
              </a:ext>
            </a:extLst>
          </p:cNvPr>
          <p:cNvSpPr/>
          <p:nvPr/>
        </p:nvSpPr>
        <p:spPr>
          <a:xfrm>
            <a:off x="783769" y="2538318"/>
            <a:ext cx="949419" cy="949419"/>
          </a:xfrm>
          <a:prstGeom prst="roundRect">
            <a:avLst/>
          </a:prstGeom>
          <a:solidFill>
            <a:srgbClr val="663399"/>
          </a:solidFill>
          <a:ln>
            <a:solidFill>
              <a:srgbClr val="66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ln>
                <a:solidFill>
                  <a:srgbClr val="7030A0"/>
                </a:solidFill>
              </a:ln>
            </a:endParaRPr>
          </a:p>
        </p:txBody>
      </p:sp>
      <p:grpSp>
        <p:nvGrpSpPr>
          <p:cNvPr id="2" name="Group 2"/>
          <p:cNvGrpSpPr/>
          <p:nvPr/>
        </p:nvGrpSpPr>
        <p:grpSpPr>
          <a:xfrm>
            <a:off x="783770" y="264224"/>
            <a:ext cx="16733522" cy="1988344"/>
            <a:chOff x="0" y="0"/>
            <a:chExt cx="22311362" cy="265112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311362" cy="2651126"/>
            </a:xfrm>
            <a:custGeom>
              <a:avLst/>
              <a:gdLst/>
              <a:ahLst/>
              <a:cxnLst/>
              <a:rect l="l" t="t" r="r" b="b"/>
              <a:pathLst>
                <a:path w="22311362" h="2651126">
                  <a:moveTo>
                    <a:pt x="0" y="0"/>
                  </a:moveTo>
                  <a:lnTo>
                    <a:pt x="22311362" y="0"/>
                  </a:lnTo>
                  <a:lnTo>
                    <a:pt x="22311362" y="2651126"/>
                  </a:lnTo>
                  <a:lnTo>
                    <a:pt x="0" y="26511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47625"/>
              <a:ext cx="22311362" cy="2603501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4536"/>
                </a:lnSpc>
              </a:pPr>
              <a:r>
                <a:rPr lang="en-US" sz="4200" b="1">
                  <a:solidFill>
                    <a:srgbClr val="7030A0"/>
                  </a:solidFill>
                  <a:latin typeface="Verdana Bold"/>
                  <a:ea typeface="Verdana Bold"/>
                  <a:cs typeface="Verdana Bold"/>
                  <a:sym typeface="Verdana Bold"/>
                </a:rPr>
                <a:t>LVA paveiktais vienotas latviešu valodas</a:t>
              </a:r>
            </a:p>
            <a:p>
              <a:pPr algn="l">
                <a:lnSpc>
                  <a:spcPts val="4536"/>
                </a:lnSpc>
              </a:pPr>
              <a:r>
                <a:rPr lang="en-US" sz="4200" b="1">
                  <a:solidFill>
                    <a:srgbClr val="7030A0"/>
                  </a:solidFill>
                  <a:latin typeface="Verdana Bold"/>
                  <a:ea typeface="Verdana Bold"/>
                  <a:cs typeface="Verdana Bold"/>
                  <a:sym typeface="Verdana Bold"/>
                </a:rPr>
                <a:t>apguves sistēmas pilnveidei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7090857" y="0"/>
            <a:ext cx="1563566" cy="10287000"/>
            <a:chOff x="0" y="0"/>
            <a:chExt cx="2084755" cy="13716000"/>
          </a:xfrm>
          <a:solidFill>
            <a:srgbClr val="663399"/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2084756" cy="13716000"/>
            </a:xfrm>
            <a:custGeom>
              <a:avLst/>
              <a:gdLst/>
              <a:ahLst/>
              <a:cxnLst/>
              <a:rect l="l" t="t" r="r" b="b"/>
              <a:pathLst>
                <a:path w="2084756" h="13716000">
                  <a:moveTo>
                    <a:pt x="0" y="0"/>
                  </a:moveTo>
                  <a:lnTo>
                    <a:pt x="2084756" y="0"/>
                  </a:lnTo>
                  <a:lnTo>
                    <a:pt x="2084756" y="13716000"/>
                  </a:lnTo>
                  <a:lnTo>
                    <a:pt x="0" y="13716000"/>
                  </a:lnTo>
                  <a:close/>
                </a:path>
              </a:pathLst>
            </a:custGeom>
            <a:grpFill/>
            <a:ln w="12700">
              <a:solidFill>
                <a:srgbClr val="663399"/>
              </a:solidFill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783769" y="6567787"/>
            <a:ext cx="16208831" cy="26032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16"/>
              </a:lnSpc>
            </a:pPr>
            <a:endParaRPr lang="lv-LV" dirty="0"/>
          </a:p>
          <a:p>
            <a:pPr algn="l">
              <a:lnSpc>
                <a:spcPts val="2916"/>
              </a:lnSpc>
            </a:pPr>
            <a:r>
              <a:rPr lang="lv-LV" sz="2700" dirty="0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2025. gadā Latviešu valodas aģentūra sadarbībā ar nozares ekspertiem ir izstrādājusi jaunus latviešu valodas kā svešvalodas mācību programmu paraugus A0 (80 h), A1 (160 h), </a:t>
            </a:r>
            <a:br>
              <a:rPr lang="lv-LV" sz="2700" dirty="0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lv-LV" sz="2700" dirty="0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A2 (160 h), B1 (160 h), B2 (160 h), C1 (160 h), C2 (160 h) latviešu valodas apguves līmeņiem pieaugušajiem.</a:t>
            </a:r>
          </a:p>
          <a:p>
            <a:pPr algn="l">
              <a:lnSpc>
                <a:spcPts val="2916"/>
              </a:lnSpc>
            </a:pPr>
            <a:endParaRPr lang="lv-LV" sz="2700" dirty="0">
              <a:solidFill>
                <a:srgbClr val="7030A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l">
              <a:lnSpc>
                <a:spcPts val="2916"/>
              </a:lnSpc>
            </a:pPr>
            <a:r>
              <a:rPr lang="lv-LV" sz="2700" dirty="0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Novembrī notikuši 4 semināri, kuros pedagogi ir iepazīstināti ar programmu saturu un pieeju.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83770" y="3773488"/>
            <a:ext cx="15492580" cy="1487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16"/>
              </a:lnSpc>
            </a:pPr>
            <a:r>
              <a:rPr lang="lv-LV" sz="2700" dirty="0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LVA izstrādāts </a:t>
            </a:r>
            <a:r>
              <a:rPr lang="lv-LV" sz="2700" dirty="0" err="1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sociolingvistisks</a:t>
            </a:r>
            <a:r>
              <a:rPr lang="lv-LV" sz="2700" dirty="0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 pētījums „Latviešu valodas apguve </a:t>
            </a:r>
            <a:r>
              <a:rPr lang="lv-LV" sz="2700" dirty="0" err="1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jauniebraucēju</a:t>
            </a:r>
            <a:r>
              <a:rPr lang="lv-LV" sz="2700" dirty="0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 vidū. Pieredze un vajadzības”.</a:t>
            </a:r>
          </a:p>
          <a:p>
            <a:pPr algn="l">
              <a:lnSpc>
                <a:spcPts val="2916"/>
              </a:lnSpc>
            </a:pPr>
            <a:endParaRPr lang="lv-LV" sz="2700" dirty="0">
              <a:solidFill>
                <a:srgbClr val="7030A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l">
              <a:lnSpc>
                <a:spcPts val="2916"/>
              </a:lnSpc>
            </a:pPr>
            <a:r>
              <a:rPr lang="lv-LV" sz="2700" dirty="0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Pētījums tiks publicēts LVA tīmekļa vietnē </a:t>
            </a:r>
            <a:r>
              <a:rPr lang="lv-LV" sz="2700" u="sng" dirty="0">
                <a:solidFill>
                  <a:srgbClr val="47236B"/>
                </a:solidFill>
                <a:latin typeface="Verdana"/>
                <a:ea typeface="Verdana"/>
                <a:cs typeface="Verdana"/>
                <a:sym typeface="Verdana"/>
                <a:hlinkClick r:id="rId3" tooltip="https://valoda.lv/petijumi/sociolingvistika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šeit</a:t>
            </a:r>
            <a:r>
              <a:rPr lang="lv-LV" sz="2700" dirty="0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03254" y="2646792"/>
            <a:ext cx="724554" cy="669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5599"/>
              </a:lnSpc>
              <a:spcBef>
                <a:spcPct val="0"/>
              </a:spcBef>
            </a:pPr>
            <a:r>
              <a:rPr lang="en-US" sz="3999" b="1" u="none" strike="noStrike" spc="167">
                <a:solidFill>
                  <a:srgbClr val="FFFFFF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1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989396" y="2682126"/>
            <a:ext cx="2020372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00"/>
              </a:lnSpc>
              <a:spcBef>
                <a:spcPct val="0"/>
              </a:spcBef>
            </a:pPr>
            <a:r>
              <a:rPr lang="en-US" sz="3000" b="1">
                <a:solidFill>
                  <a:srgbClr val="663399"/>
                </a:solidFill>
                <a:latin typeface="Verdana Bold"/>
                <a:ea typeface="Verdana Bold"/>
                <a:cs typeface="Verdana Bold"/>
                <a:sym typeface="Verdana Bold"/>
              </a:rPr>
              <a:t>Pētījums</a:t>
            </a:r>
            <a:r>
              <a:rPr lang="en-US" sz="3000" b="1">
                <a:solidFill>
                  <a:srgbClr val="000000"/>
                </a:solidFill>
                <a:latin typeface="Verdana Bold"/>
                <a:ea typeface="Verdana Bold"/>
                <a:cs typeface="Verdana Bold"/>
                <a:sym typeface="Verdana Bold"/>
              </a:rPr>
              <a:t>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03254" y="5827735"/>
            <a:ext cx="724554" cy="669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5599"/>
              </a:lnSpc>
              <a:spcBef>
                <a:spcPct val="0"/>
              </a:spcBef>
            </a:pPr>
            <a:r>
              <a:rPr lang="en-US" sz="3999" b="1" spc="167">
                <a:solidFill>
                  <a:srgbClr val="FFFFFF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2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989396" y="5863069"/>
            <a:ext cx="4281249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00"/>
              </a:lnSpc>
              <a:spcBef>
                <a:spcPct val="0"/>
              </a:spcBef>
            </a:pPr>
            <a:r>
              <a:rPr lang="en-US" sz="3000" b="1">
                <a:solidFill>
                  <a:srgbClr val="663399"/>
                </a:solidFill>
                <a:latin typeface="Verdana Bold"/>
                <a:ea typeface="Verdana Bold"/>
                <a:cs typeface="Verdana Bold"/>
                <a:sym typeface="Verdana Bold"/>
              </a:rPr>
              <a:t>Programmu paraugi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BBEA8A4-049C-7959-28EE-AFF5B9527EA9}"/>
              </a:ext>
            </a:extLst>
          </p:cNvPr>
          <p:cNvSpPr/>
          <p:nvPr/>
        </p:nvSpPr>
        <p:spPr>
          <a:xfrm>
            <a:off x="783770" y="3385804"/>
            <a:ext cx="949419" cy="949419"/>
          </a:xfrm>
          <a:prstGeom prst="roundRect">
            <a:avLst/>
          </a:prstGeom>
          <a:solidFill>
            <a:srgbClr val="663399"/>
          </a:solidFill>
          <a:ln>
            <a:solidFill>
              <a:srgbClr val="66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ln>
                <a:solidFill>
                  <a:srgbClr val="7030A0"/>
                </a:solidFill>
              </a:ln>
            </a:endParaRPr>
          </a:p>
        </p:txBody>
      </p:sp>
      <p:grpSp>
        <p:nvGrpSpPr>
          <p:cNvPr id="2" name="Group 2"/>
          <p:cNvGrpSpPr/>
          <p:nvPr/>
        </p:nvGrpSpPr>
        <p:grpSpPr>
          <a:xfrm>
            <a:off x="783770" y="264224"/>
            <a:ext cx="16733522" cy="1988344"/>
            <a:chOff x="0" y="0"/>
            <a:chExt cx="22311362" cy="265112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311362" cy="2651126"/>
            </a:xfrm>
            <a:custGeom>
              <a:avLst/>
              <a:gdLst/>
              <a:ahLst/>
              <a:cxnLst/>
              <a:rect l="l" t="t" r="r" b="b"/>
              <a:pathLst>
                <a:path w="22311362" h="2651126">
                  <a:moveTo>
                    <a:pt x="0" y="0"/>
                  </a:moveTo>
                  <a:lnTo>
                    <a:pt x="22311362" y="0"/>
                  </a:lnTo>
                  <a:lnTo>
                    <a:pt x="22311362" y="2651126"/>
                  </a:lnTo>
                  <a:lnTo>
                    <a:pt x="0" y="26511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47625"/>
              <a:ext cx="22311362" cy="2603501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4536"/>
                </a:lnSpc>
              </a:pPr>
              <a:r>
                <a:rPr lang="en-US" sz="4200" b="1">
                  <a:solidFill>
                    <a:srgbClr val="7030A0"/>
                  </a:solidFill>
                  <a:latin typeface="Verdana Bold"/>
                  <a:ea typeface="Verdana Bold"/>
                  <a:cs typeface="Verdana Bold"/>
                  <a:sym typeface="Verdana Bold"/>
                </a:rPr>
                <a:t>LVA paveiktais vienotas latviešu valodas</a:t>
              </a:r>
            </a:p>
            <a:p>
              <a:pPr algn="l">
                <a:lnSpc>
                  <a:spcPts val="4536"/>
                </a:lnSpc>
              </a:pPr>
              <a:r>
                <a:rPr lang="en-US" sz="4200" b="1">
                  <a:solidFill>
                    <a:srgbClr val="7030A0"/>
                  </a:solidFill>
                  <a:latin typeface="Verdana Bold"/>
                  <a:ea typeface="Verdana Bold"/>
                  <a:cs typeface="Verdana Bold"/>
                  <a:sym typeface="Verdana Bold"/>
                </a:rPr>
                <a:t>apguves sistēmas pilnveidei</a:t>
              </a: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524000" y="5110065"/>
            <a:ext cx="12968459" cy="33470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88634" lvl="1" indent="-244317" algn="l">
              <a:lnSpc>
                <a:spcPts val="2916"/>
              </a:lnSpc>
              <a:buFont typeface="Arial"/>
              <a:buChar char="•"/>
            </a:pPr>
            <a:r>
              <a:rPr lang="lv-LV" sz="2700" dirty="0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latviešu valodas kā svešvalodas pieaugušajiem mācību mērķa grupas un finansējuma avotu;</a:t>
            </a:r>
          </a:p>
          <a:p>
            <a:pPr marL="488634" lvl="1" indent="-244317" algn="l">
              <a:lnSpc>
                <a:spcPts val="2916"/>
              </a:lnSpc>
              <a:buFont typeface="Arial"/>
              <a:buChar char="•"/>
            </a:pPr>
            <a:r>
              <a:rPr lang="lv-LV" sz="2700" dirty="0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izglītības programmu paraugus, to izmantojumu un mērķi;</a:t>
            </a:r>
          </a:p>
          <a:p>
            <a:pPr marL="488634" lvl="1" indent="-244317" algn="l">
              <a:lnSpc>
                <a:spcPts val="2916"/>
              </a:lnSpc>
              <a:buFont typeface="Arial"/>
              <a:buChar char="•"/>
            </a:pPr>
            <a:r>
              <a:rPr lang="lv-LV" sz="2700" dirty="0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mācību procesa organizēšanas un mācību satura īstenošanas kārtību;</a:t>
            </a:r>
          </a:p>
          <a:p>
            <a:pPr marL="488634" lvl="1" indent="-244317" algn="l">
              <a:lnSpc>
                <a:spcPts val="2916"/>
              </a:lnSpc>
              <a:buFont typeface="Arial"/>
              <a:buChar char="•"/>
            </a:pPr>
            <a:r>
              <a:rPr lang="lv-LV" sz="2700" dirty="0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pedagogu profesionālās kvalifikācijas prasības;</a:t>
            </a:r>
          </a:p>
          <a:p>
            <a:pPr marL="488634" lvl="1" indent="-244317" algn="l">
              <a:lnSpc>
                <a:spcPts val="2916"/>
              </a:lnSpc>
              <a:buFont typeface="Arial"/>
              <a:buChar char="•"/>
            </a:pPr>
            <a:r>
              <a:rPr lang="lv-LV" sz="2700" dirty="0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mācību kvalitātes uzraudzības īstenošanu;</a:t>
            </a:r>
          </a:p>
          <a:p>
            <a:pPr marL="488634" lvl="1" indent="-244317" algn="l">
              <a:lnSpc>
                <a:spcPts val="2916"/>
              </a:lnSpc>
              <a:buFont typeface="Arial"/>
              <a:buChar char="•"/>
            </a:pPr>
            <a:r>
              <a:rPr lang="lv-LV" sz="2700" dirty="0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iesaistīto institūciju kompetenci;</a:t>
            </a:r>
          </a:p>
          <a:p>
            <a:pPr marL="488634" lvl="1" indent="-244317" algn="l">
              <a:lnSpc>
                <a:spcPts val="2916"/>
              </a:lnSpc>
              <a:buFont typeface="Arial"/>
              <a:buChar char="•"/>
            </a:pPr>
            <a:r>
              <a:rPr lang="lv-LV" sz="2700" dirty="0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mācību izmaksu noteikšanas principus.</a:t>
            </a:r>
          </a:p>
          <a:p>
            <a:pPr marL="488634" lvl="1" indent="-244317" algn="l">
              <a:lnSpc>
                <a:spcPts val="2916"/>
              </a:lnSpc>
            </a:pPr>
            <a:endParaRPr lang="lv-LV" sz="2700" dirty="0">
              <a:solidFill>
                <a:srgbClr val="7030A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17090857" y="0"/>
            <a:ext cx="1907350" cy="10287000"/>
            <a:chOff x="0" y="0"/>
            <a:chExt cx="2543134" cy="13716000"/>
          </a:xfrm>
          <a:solidFill>
            <a:srgbClr val="663399"/>
          </a:solidFill>
        </p:grpSpPr>
        <p:sp>
          <p:nvSpPr>
            <p:cNvPr id="7" name="Freeform 7"/>
            <p:cNvSpPr/>
            <p:nvPr/>
          </p:nvSpPr>
          <p:spPr>
            <a:xfrm>
              <a:off x="0" y="0"/>
              <a:ext cx="2543135" cy="13716000"/>
            </a:xfrm>
            <a:custGeom>
              <a:avLst/>
              <a:gdLst/>
              <a:ahLst/>
              <a:cxnLst/>
              <a:rect l="l" t="t" r="r" b="b"/>
              <a:pathLst>
                <a:path w="2543135" h="13716000">
                  <a:moveTo>
                    <a:pt x="0" y="0"/>
                  </a:moveTo>
                  <a:lnTo>
                    <a:pt x="2543135" y="0"/>
                  </a:lnTo>
                  <a:lnTo>
                    <a:pt x="2543135" y="13716000"/>
                  </a:lnTo>
                  <a:lnTo>
                    <a:pt x="0" y="13716000"/>
                  </a:lnTo>
                  <a:close/>
                </a:path>
              </a:pathLst>
            </a:custGeom>
            <a:grpFill/>
            <a:ln w="12700">
              <a:solidFill>
                <a:srgbClr val="663399"/>
              </a:solidFill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929787" y="3525550"/>
            <a:ext cx="724554" cy="669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5599"/>
              </a:lnSpc>
              <a:spcBef>
                <a:spcPct val="0"/>
              </a:spcBef>
            </a:pPr>
            <a:r>
              <a:rPr lang="en-US" sz="3999" b="1" spc="167" dirty="0">
                <a:solidFill>
                  <a:srgbClr val="FFFFFF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3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002946" y="3385804"/>
            <a:ext cx="14038427" cy="1236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3000" b="1">
                <a:solidFill>
                  <a:srgbClr val="663399"/>
                </a:solidFill>
                <a:latin typeface="Verdana Bold"/>
                <a:ea typeface="Verdana Bold"/>
                <a:cs typeface="Verdana Bold"/>
                <a:sym typeface="Verdana Bold"/>
              </a:rPr>
              <a:t>Izstrādātas vadlīnijas par publiski finansētu latviešu valodas kā svešvalodas mācību organizēšanu un īstenošanu pieaugušajiem neformālajā izglītībā, kas nosaka: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E9F7931-9BE2-F23E-242A-C07DD3C849E2}"/>
              </a:ext>
            </a:extLst>
          </p:cNvPr>
          <p:cNvSpPr/>
          <p:nvPr/>
        </p:nvSpPr>
        <p:spPr>
          <a:xfrm>
            <a:off x="790821" y="7034911"/>
            <a:ext cx="949419" cy="949419"/>
          </a:xfrm>
          <a:prstGeom prst="roundRect">
            <a:avLst/>
          </a:prstGeom>
          <a:solidFill>
            <a:srgbClr val="663399"/>
          </a:solidFill>
          <a:ln>
            <a:solidFill>
              <a:srgbClr val="66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E0D1AB9-FD8F-A76C-46D9-16050CED3120}"/>
              </a:ext>
            </a:extLst>
          </p:cNvPr>
          <p:cNvSpPr/>
          <p:nvPr/>
        </p:nvSpPr>
        <p:spPr>
          <a:xfrm>
            <a:off x="797874" y="2312041"/>
            <a:ext cx="949419" cy="949419"/>
          </a:xfrm>
          <a:prstGeom prst="roundRect">
            <a:avLst/>
          </a:prstGeom>
          <a:solidFill>
            <a:srgbClr val="663399"/>
          </a:solidFill>
          <a:ln>
            <a:solidFill>
              <a:srgbClr val="66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ln>
                <a:solidFill>
                  <a:srgbClr val="7030A0"/>
                </a:solidFill>
              </a:ln>
            </a:endParaRPr>
          </a:p>
        </p:txBody>
      </p:sp>
      <p:grpSp>
        <p:nvGrpSpPr>
          <p:cNvPr id="2" name="Group 2"/>
          <p:cNvGrpSpPr/>
          <p:nvPr/>
        </p:nvGrpSpPr>
        <p:grpSpPr>
          <a:xfrm>
            <a:off x="783770" y="264224"/>
            <a:ext cx="16733522" cy="1988344"/>
            <a:chOff x="0" y="0"/>
            <a:chExt cx="22311362" cy="265112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311362" cy="2651126"/>
            </a:xfrm>
            <a:custGeom>
              <a:avLst/>
              <a:gdLst/>
              <a:ahLst/>
              <a:cxnLst/>
              <a:rect l="l" t="t" r="r" b="b"/>
              <a:pathLst>
                <a:path w="22311362" h="2651126">
                  <a:moveTo>
                    <a:pt x="0" y="0"/>
                  </a:moveTo>
                  <a:lnTo>
                    <a:pt x="22311362" y="0"/>
                  </a:lnTo>
                  <a:lnTo>
                    <a:pt x="22311362" y="2651126"/>
                  </a:lnTo>
                  <a:lnTo>
                    <a:pt x="0" y="26511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47625"/>
              <a:ext cx="22311362" cy="2603501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4536"/>
                </a:lnSpc>
              </a:pPr>
              <a:r>
                <a:rPr lang="en-US" sz="4200" b="1">
                  <a:solidFill>
                    <a:srgbClr val="7030A0"/>
                  </a:solidFill>
                  <a:latin typeface="Verdana Bold"/>
                  <a:ea typeface="Verdana Bold"/>
                  <a:cs typeface="Verdana Bold"/>
                  <a:sym typeface="Verdana Bold"/>
                </a:rPr>
                <a:t>LVA paveiktais vienotas latviešu valodas</a:t>
              </a:r>
            </a:p>
            <a:p>
              <a:pPr algn="l">
                <a:lnSpc>
                  <a:spcPts val="4536"/>
                </a:lnSpc>
              </a:pPr>
              <a:r>
                <a:rPr lang="en-US" sz="4200" b="1">
                  <a:solidFill>
                    <a:srgbClr val="7030A0"/>
                  </a:solidFill>
                  <a:latin typeface="Verdana Bold"/>
                  <a:ea typeface="Verdana Bold"/>
                  <a:cs typeface="Verdana Bold"/>
                  <a:sym typeface="Verdana Bold"/>
                </a:rPr>
                <a:t>apguves sistēmas pilnveidei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7090857" y="0"/>
            <a:ext cx="1486413" cy="10287000"/>
            <a:chOff x="0" y="0"/>
            <a:chExt cx="1981884" cy="13716000"/>
          </a:xfrm>
          <a:solidFill>
            <a:srgbClr val="663399"/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1981885" cy="13716000"/>
            </a:xfrm>
            <a:custGeom>
              <a:avLst/>
              <a:gdLst/>
              <a:ahLst/>
              <a:cxnLst/>
              <a:rect l="l" t="t" r="r" b="b"/>
              <a:pathLst>
                <a:path w="1981885" h="13716000">
                  <a:moveTo>
                    <a:pt x="0" y="0"/>
                  </a:moveTo>
                  <a:lnTo>
                    <a:pt x="1981885" y="0"/>
                  </a:lnTo>
                  <a:lnTo>
                    <a:pt x="1981885" y="13716000"/>
                  </a:lnTo>
                  <a:lnTo>
                    <a:pt x="0" y="13716000"/>
                  </a:lnTo>
                  <a:close/>
                </a:path>
              </a:pathLst>
            </a:custGeom>
            <a:grpFill/>
            <a:ln w="12700">
              <a:solidFill>
                <a:srgbClr val="663399"/>
              </a:solidFill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903254" y="2420005"/>
            <a:ext cx="724554" cy="669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5599"/>
              </a:lnSpc>
              <a:spcBef>
                <a:spcPct val="0"/>
              </a:spcBef>
            </a:pPr>
            <a:r>
              <a:rPr lang="en-US" sz="3999" b="1" spc="167" dirty="0">
                <a:solidFill>
                  <a:srgbClr val="FFFFFF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4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820016" y="2485056"/>
            <a:ext cx="4481201" cy="5125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00"/>
              </a:lnSpc>
              <a:spcBef>
                <a:spcPct val="0"/>
              </a:spcBef>
            </a:pPr>
            <a:r>
              <a:rPr lang="lv-LV" sz="3000" b="1" dirty="0">
                <a:solidFill>
                  <a:srgbClr val="663399"/>
                </a:solidFill>
                <a:latin typeface="Verdana Bold"/>
                <a:ea typeface="Verdana Bold"/>
                <a:cs typeface="Verdana Bold"/>
                <a:sym typeface="Verdana Bold"/>
              </a:rPr>
              <a:t>Studiju programma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83770" y="3501842"/>
            <a:ext cx="16056430" cy="33470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16"/>
              </a:lnSpc>
            </a:pPr>
            <a:r>
              <a:rPr lang="lv-LV" sz="2700" dirty="0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LU sadarbībā ar LVA 2025. gadā ir izstrādājusi jaunu pirmā cikla profesionālās augstākās izglītības studiju programmu „Latviešu valodas kā svešvalodas skolotājs”</a:t>
            </a:r>
          </a:p>
          <a:p>
            <a:pPr algn="l">
              <a:lnSpc>
                <a:spcPts val="2916"/>
              </a:lnSpc>
            </a:pPr>
            <a:endParaRPr lang="lv-LV" sz="2700" dirty="0">
              <a:solidFill>
                <a:srgbClr val="7030A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l">
              <a:lnSpc>
                <a:spcPts val="2916"/>
              </a:lnSpc>
            </a:pPr>
            <a:r>
              <a:rPr lang="lv-LV" sz="2700" dirty="0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Programma piedāvā divas studiju formas – viengadīgu (60 kredītpunkti) un pusotru gadu ilgu (90 kredītpunkti) apguvi. </a:t>
            </a:r>
          </a:p>
          <a:p>
            <a:pPr algn="l">
              <a:lnSpc>
                <a:spcPts val="2916"/>
              </a:lnSpc>
            </a:pPr>
            <a:endParaRPr lang="lv-LV" sz="2700" dirty="0">
              <a:solidFill>
                <a:srgbClr val="7030A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l">
              <a:lnSpc>
                <a:spcPts val="2916"/>
              </a:lnSpc>
            </a:pPr>
            <a:r>
              <a:rPr lang="lv-LV" sz="2700" dirty="0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Pieteikšanās studijām Latvijas Universitātē plānota n</a:t>
            </a:r>
            <a:r>
              <a:rPr lang="pt-BR" sz="2700" dirty="0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o 2026. gada 5. janvāra līdz </a:t>
            </a:r>
            <a:endParaRPr lang="lv-LV" sz="2700" dirty="0">
              <a:solidFill>
                <a:srgbClr val="7030A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l">
              <a:lnSpc>
                <a:spcPts val="2916"/>
              </a:lnSpc>
            </a:pPr>
            <a:r>
              <a:rPr lang="pt-BR" sz="2700" dirty="0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19. janvārim</a:t>
            </a:r>
            <a:r>
              <a:rPr lang="lv-LV" sz="2700" dirty="0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. Studijas </a:t>
            </a:r>
            <a:r>
              <a:rPr lang="lv-LV" sz="2700" dirty="0" err="1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jaunveidotajā</a:t>
            </a:r>
            <a:r>
              <a:rPr lang="lv-LV" sz="2700" dirty="0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 programmā ir bez maksas. Janvāra uzņemšanā ir paredzētas 30 budžeta vietas.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03254" y="7174657"/>
            <a:ext cx="724554" cy="669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5599"/>
              </a:lnSpc>
              <a:spcBef>
                <a:spcPct val="0"/>
              </a:spcBef>
            </a:pPr>
            <a:r>
              <a:rPr lang="en-US" sz="3999" b="1" spc="167" dirty="0">
                <a:solidFill>
                  <a:srgbClr val="FFFFFF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5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938884" y="7238156"/>
            <a:ext cx="13986916" cy="5125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500"/>
              </a:lnSpc>
              <a:spcBef>
                <a:spcPct val="0"/>
              </a:spcBef>
            </a:pPr>
            <a:r>
              <a:rPr lang="en-US" sz="3000" b="1" dirty="0" err="1">
                <a:solidFill>
                  <a:srgbClr val="663399"/>
                </a:solidFill>
                <a:latin typeface="Verdana Bold"/>
                <a:ea typeface="Verdana Bold"/>
                <a:cs typeface="Verdana Bold"/>
                <a:sym typeface="Verdana Bold"/>
              </a:rPr>
              <a:t>Profesijas</a:t>
            </a:r>
            <a:r>
              <a:rPr lang="en-US" sz="3000" b="1" dirty="0">
                <a:solidFill>
                  <a:srgbClr val="663399"/>
                </a:solidFill>
                <a:latin typeface="Verdana Bold"/>
                <a:ea typeface="Verdana Bold"/>
                <a:cs typeface="Verdana Bold"/>
                <a:sym typeface="Verdana Bold"/>
              </a:rPr>
              <a:t> </a:t>
            </a:r>
            <a:r>
              <a:rPr lang="en-US" sz="3000" b="1" dirty="0" err="1">
                <a:solidFill>
                  <a:srgbClr val="663399"/>
                </a:solidFill>
                <a:latin typeface="Verdana Bold"/>
                <a:ea typeface="Verdana Bold"/>
                <a:cs typeface="Verdana Bold"/>
                <a:sym typeface="Verdana Bold"/>
              </a:rPr>
              <a:t>standarts</a:t>
            </a:r>
            <a:r>
              <a:rPr lang="en-US" sz="3000" b="1" dirty="0">
                <a:solidFill>
                  <a:srgbClr val="000000"/>
                </a:solidFill>
                <a:latin typeface="Verdana Bold"/>
                <a:ea typeface="Verdana Bold"/>
                <a:cs typeface="Verdana Bold"/>
                <a:sym typeface="Verdana Bold"/>
              </a:rPr>
              <a:t>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83770" y="8317230"/>
            <a:ext cx="15675430" cy="18594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16"/>
              </a:lnSpc>
            </a:pPr>
            <a:r>
              <a:rPr lang="lv-LV" sz="2700" dirty="0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Izstrādāts un 2025. gada 6. augustā Profesionālās izglītības un nodarbinātības trīspusējās sadarbības </a:t>
            </a:r>
            <a:r>
              <a:rPr lang="lv-LV" sz="2700" dirty="0" err="1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apakšpadomē</a:t>
            </a:r>
            <a:r>
              <a:rPr lang="lv-LV" sz="2700" dirty="0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 (PINTSA) sēdē apstiprināts jauns profesijas standarts, nosakot  profesionālās kvalifikācijas prasības latviešu valodas kā svešvalodas pedagogiem. Profesiju standarti pieejami </a:t>
            </a:r>
            <a:r>
              <a:rPr lang="lv-LV" sz="2700" u="sng" dirty="0">
                <a:solidFill>
                  <a:srgbClr val="663399"/>
                </a:solidFill>
                <a:latin typeface="Verdana"/>
                <a:ea typeface="Verdana"/>
                <a:cs typeface="Verdana"/>
                <a:sym typeface="Verdana"/>
                <a:hlinkClick r:id="rId3" tooltip="https://registri.visc.gov.lv/profizglitiba/stand_registrs_2017.s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šeit</a:t>
            </a:r>
            <a:r>
              <a:rPr lang="lv-LV" sz="2700" dirty="0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</a:p>
          <a:p>
            <a:pPr algn="l">
              <a:lnSpc>
                <a:spcPts val="2916"/>
              </a:lnSpc>
            </a:pPr>
            <a:endParaRPr lang="lv-LV" sz="2700" dirty="0">
              <a:solidFill>
                <a:srgbClr val="7030A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67764" y="-110329"/>
            <a:ext cx="9511764" cy="10507658"/>
            <a:chOff x="0" y="0"/>
            <a:chExt cx="2505156" cy="2767449"/>
          </a:xfrm>
          <a:solidFill>
            <a:srgbClr val="663399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2505156" cy="2767449"/>
            </a:xfrm>
            <a:custGeom>
              <a:avLst/>
              <a:gdLst/>
              <a:ahLst/>
              <a:cxnLst/>
              <a:rect l="l" t="t" r="r" b="b"/>
              <a:pathLst>
                <a:path w="2505156" h="2767449">
                  <a:moveTo>
                    <a:pt x="0" y="0"/>
                  </a:moveTo>
                  <a:lnTo>
                    <a:pt x="2505156" y="0"/>
                  </a:lnTo>
                  <a:lnTo>
                    <a:pt x="2505156" y="2767449"/>
                  </a:lnTo>
                  <a:lnTo>
                    <a:pt x="0" y="2767449"/>
                  </a:lnTo>
                  <a:close/>
                </a:path>
              </a:pathLst>
            </a:custGeom>
            <a:grpFill/>
            <a:ln>
              <a:solidFill>
                <a:srgbClr val="663399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505156" cy="2805549"/>
            </a:xfrm>
            <a:prstGeom prst="rect">
              <a:avLst/>
            </a:prstGeom>
            <a:grpFill/>
            <a:ln>
              <a:solidFill>
                <a:srgbClr val="663399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548730" y="3438514"/>
            <a:ext cx="3678776" cy="3409972"/>
          </a:xfrm>
          <a:custGeom>
            <a:avLst/>
            <a:gdLst/>
            <a:ahLst/>
            <a:cxnLst/>
            <a:rect l="l" t="t" r="r" b="b"/>
            <a:pathLst>
              <a:path w="3678776" h="3409972">
                <a:moveTo>
                  <a:pt x="0" y="0"/>
                </a:moveTo>
                <a:lnTo>
                  <a:pt x="3678776" y="0"/>
                </a:lnTo>
                <a:lnTo>
                  <a:pt x="3678776" y="3409972"/>
                </a:lnTo>
                <a:lnTo>
                  <a:pt x="0" y="34099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Box 6"/>
          <p:cNvSpPr txBox="1"/>
          <p:nvPr/>
        </p:nvSpPr>
        <p:spPr>
          <a:xfrm>
            <a:off x="9967091" y="4479925"/>
            <a:ext cx="7947263" cy="1422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999"/>
              </a:lnSpc>
            </a:pPr>
            <a:r>
              <a:rPr lang="en-US" sz="9999" b="1">
                <a:solidFill>
                  <a:srgbClr val="663399"/>
                </a:solidFill>
                <a:latin typeface="Verdana Bold"/>
                <a:ea typeface="Verdana Bold"/>
                <a:cs typeface="Verdana Bold"/>
                <a:sym typeface="Verdana Bold"/>
              </a:rPr>
              <a:t>PALDIES!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1006</Words>
  <Application>Microsoft Office PowerPoint</Application>
  <PresentationFormat>Pielāgots</PresentationFormat>
  <Paragraphs>108</Paragraphs>
  <Slides>9</Slides>
  <Notes>3</Notes>
  <HiddenSlides>0</HiddenSlides>
  <MMClips>0</MMClips>
  <ScaleCrop>false</ScaleCrop>
  <HeadingPairs>
    <vt:vector size="6" baseType="variant">
      <vt:variant>
        <vt:lpstr>Lietotie fonti</vt:lpstr>
      </vt:variant>
      <vt:variant>
        <vt:i4>7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9</vt:i4>
      </vt:variant>
    </vt:vector>
  </HeadingPairs>
  <TitlesOfParts>
    <vt:vector size="17" baseType="lpstr">
      <vt:lpstr>Arial</vt:lpstr>
      <vt:lpstr>Times New Roman</vt:lpstr>
      <vt:lpstr>Verdana</vt:lpstr>
      <vt:lpstr>Calibri</vt:lpstr>
      <vt:lpstr>Verdana Pro Light</vt:lpstr>
      <vt:lpstr>Montserrat Ultra-Bold</vt:lpstr>
      <vt:lpstr>Verdana Bold</vt:lpstr>
      <vt:lpstr>Office Theme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Colourful Modern Infographic Mind Map Presentation</dc:title>
  <dc:creator>Iveta Grīnberga</dc:creator>
  <cp:lastModifiedBy>Dace Paegle</cp:lastModifiedBy>
  <cp:revision>9</cp:revision>
  <dcterms:created xsi:type="dcterms:W3CDTF">2006-08-16T00:00:00Z</dcterms:created>
  <dcterms:modified xsi:type="dcterms:W3CDTF">2025-12-02T14:30:50Z</dcterms:modified>
  <dc:identifier>DAG6RDqABTw</dc:identifier>
</cp:coreProperties>
</file>