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eo.stat.gov.lv/stage2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387BAFA-1D65-70FD-9D7A-E753884A12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Par publisko apspriešanu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9B9CE7F9-2FD0-BCDB-D45D-BB2C66651E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CA Juridiskās pārvaldes vadītāja</a:t>
            </a:r>
          </a:p>
          <a:p>
            <a:r>
              <a:rPr lang="lv-LV" dirty="0" err="1">
                <a:solidFill>
                  <a:schemeClr val="accent1">
                    <a:lumMod val="50000"/>
                  </a:schemeClr>
                </a:solidFill>
              </a:rPr>
              <a:t>N.Bulgakova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377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2DA7936-9485-7C7F-038C-320954D03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Priekšlikums Nr.1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2756EFB-18C4-D107-047E-532BB613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49961"/>
            <a:ext cx="8596668" cy="4791402"/>
          </a:xfrm>
        </p:spPr>
        <p:txBody>
          <a:bodyPr/>
          <a:lstStyle/>
          <a:p>
            <a:pPr algn="just"/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Darba grupai iesniegts Rīgas </a:t>
            </a:r>
            <a:r>
              <a:rPr lang="lv-LV" dirty="0" err="1">
                <a:solidFill>
                  <a:schemeClr val="accent1">
                    <a:lumMod val="50000"/>
                  </a:schemeClr>
                </a:solidFill>
              </a:rPr>
              <a:t>valstspilsētas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 pašvaldības un nevalstisko organizāciju sadarbības memoranda īstenošanas padomē nevalstisko organizāciju sektoru (turpmāk - NVO) pārstāvošo padomes locekļu (</a:t>
            </a:r>
            <a:r>
              <a:rPr lang="lv-LV" dirty="0" err="1">
                <a:solidFill>
                  <a:schemeClr val="accent1">
                    <a:lumMod val="50000"/>
                  </a:schemeClr>
                </a:solidFill>
              </a:rPr>
              <a:t>M.Kotello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lv-LV" dirty="0" err="1">
                <a:solidFill>
                  <a:schemeClr val="accent1">
                    <a:lumMod val="50000"/>
                  </a:schemeClr>
                </a:solidFill>
              </a:rPr>
              <a:t>E.Muktupāvels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lv-LV" dirty="0" err="1">
                <a:solidFill>
                  <a:schemeClr val="accent1">
                    <a:lumMod val="50000"/>
                  </a:schemeClr>
                </a:solidFill>
              </a:rPr>
              <a:t>I.Brūvere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lv-LV" dirty="0" err="1">
                <a:solidFill>
                  <a:schemeClr val="accent1">
                    <a:lumMod val="50000"/>
                  </a:schemeClr>
                </a:solidFill>
              </a:rPr>
              <a:t>I.Kenne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lv-LV" dirty="0" err="1">
                <a:solidFill>
                  <a:schemeClr val="accent1">
                    <a:lumMod val="50000"/>
                  </a:schemeClr>
                </a:solidFill>
              </a:rPr>
              <a:t>M.Simvulidi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) 24.01.2024. priekšlikums, noteikt publiskās apspriešanas ierosināšanai nepieciešamajam iedzīvotāju skaitam vienu skaitli un tas ir – 2000 iedzīvotāju. </a:t>
            </a:r>
          </a:p>
          <a:p>
            <a:pPr algn="just"/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Par šo priekšlikumu darba grupā saņemts arī </a:t>
            </a:r>
            <a:r>
              <a:rPr lang="lv-LV" dirty="0" err="1">
                <a:solidFill>
                  <a:schemeClr val="accent1">
                    <a:lumMod val="50000"/>
                  </a:schemeClr>
                </a:solidFill>
              </a:rPr>
              <a:t>I.Stalidzānes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 priekšlikums palielināt iedzīvotāju skaitu līdz 3000 iedzīvotāju, kas būtu apmēram 0,5% no Rīgas </a:t>
            </a:r>
            <a:r>
              <a:rPr lang="lv-LV" dirty="0" err="1">
                <a:solidFill>
                  <a:schemeClr val="accent1">
                    <a:lumMod val="50000"/>
                  </a:schemeClr>
                </a:solidFill>
              </a:rPr>
              <a:t>valstspilsētas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 pašvaldības iedzīvotāju skaita.</a:t>
            </a:r>
          </a:p>
          <a:p>
            <a:pPr algn="just"/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Iespējamā 88.p. redakcija pašvaldības nolikumā:</a:t>
            </a:r>
          </a:p>
          <a:p>
            <a:pPr marL="0" indent="0" algn="just">
              <a:buNone/>
            </a:pP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“88. Lai publisko apspriešanu ierosinātu Pašvaldības iedzīvotāji, iesniegums par publiskās apspriešanas ierosināšanu jāparaksta vismaz 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</a:rPr>
              <a:t>0 000 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Pašvaldības iedzīvotāju, kuri sasnieguši vismaz 18 gadu vecumu un kuru dzīvesvieta ir deklarēta Pašvaldības administratīvajā teritorijā.”</a:t>
            </a:r>
          </a:p>
          <a:p>
            <a:pPr algn="just"/>
            <a:endParaRPr lang="lv-LV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836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27024FA-949E-2E87-8C79-BF7C0AFED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Priekšlikums Nr.2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D07F776-6F8F-62A6-1F05-51C7CC915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41571"/>
            <a:ext cx="8596668" cy="4799791"/>
          </a:xfrm>
        </p:spPr>
        <p:txBody>
          <a:bodyPr>
            <a:normAutofit/>
          </a:bodyPr>
          <a:lstStyle/>
          <a:p>
            <a:pPr algn="just"/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Darba grupā, ņemot vērā politiķu viedokļus un memoranda padomē NVO pārstāvošo padomes locekļu sākotnējo priekšlikumu - ja iedzīvotāju priekšlikuma realizācijas ietekme </a:t>
            </a:r>
            <a:r>
              <a:rPr lang="lv-LV" u="sng" dirty="0">
                <a:solidFill>
                  <a:schemeClr val="accent2">
                    <a:lumMod val="75000"/>
                  </a:schemeClr>
                </a:solidFill>
              </a:rPr>
              <a:t>attiecināma uz visu pašvaldības teritoriju</a:t>
            </a:r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, iedzīvotāju skaits publiskās apspriešanas ierosināšanai aprēķināms no pēdējās pašvaldības vēlēšanās nobalsojušo iedzīvotāju skaita un tie varētu būt 5% no minētā skaita, tika saņemts un apspriests arī priekšlikums, kurā iedzīvotāju skaita noteikšanā ievērota gradācija un šajā gadījumā jāvērtē kādas procentu likmes piemērot, lai sasniegtu pēc iespējas optimālu iedzīvotāju skaitu.  </a:t>
            </a:r>
          </a:p>
          <a:p>
            <a:pPr algn="just"/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Kā liecina Centrālās vēlēšanu komisijas tīmekļvietnē 2020. gada 29. augusta Rīgas domes vēlēšanas (cvk.lv) pieejamie dati  29.08.2020. Rīgas domes vēlēšanās nobalsojuši 171507 iedzīvotāji, </a:t>
            </a:r>
            <a:r>
              <a:rPr lang="lv-LV" u="sng" dirty="0">
                <a:solidFill>
                  <a:schemeClr val="accent2">
                    <a:lumMod val="75000"/>
                  </a:schemeClr>
                </a:solidFill>
              </a:rPr>
              <a:t>5% no tiem ir 8575 iedzīvotāji</a:t>
            </a:r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.  </a:t>
            </a:r>
          </a:p>
        </p:txBody>
      </p:sp>
    </p:spTree>
    <p:extLst>
      <p:ext uri="{BB962C8B-B14F-4D97-AF65-F5344CB8AC3E}">
        <p14:creationId xmlns:p14="http://schemas.microsoft.com/office/powerpoint/2010/main" val="1963973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F3C10F9-AC04-EA8D-5E20-0C5810237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06136"/>
          </a:xfrm>
        </p:spPr>
        <p:txBody>
          <a:bodyPr>
            <a:normAutofit fontScale="90000"/>
          </a:bodyPr>
          <a:lstStyle/>
          <a:p>
            <a:pPr algn="ctr"/>
            <a:r>
              <a:rPr lang="lv-LV" dirty="0"/>
              <a:t>Priekšlikuma Nr.2 turpinājums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D627489-CC3F-25F2-2907-BD32A488A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83517"/>
            <a:ext cx="8596668" cy="4757846"/>
          </a:xfrm>
        </p:spPr>
        <p:txBody>
          <a:bodyPr>
            <a:normAutofit fontScale="77500" lnSpcReduction="20000"/>
          </a:bodyPr>
          <a:lstStyle/>
          <a:p>
            <a:pPr algn="just" rtl="0" fontAlgn="base"/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Pārējos gadījumos skaits nosakāms no vienas vai vairāku pašvaldības teritoriju (apkaimju) iedzīvotāju skaita.  </a:t>
            </a:r>
            <a:endParaRPr lang="lv-LV" b="0" i="0" dirty="0">
              <a:solidFill>
                <a:schemeClr val="accent2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algn="just" rtl="0" fontAlgn="base"/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Iedzīvotāju skaits apkaimēs pieejams portālā </a:t>
            </a:r>
            <a:r>
              <a:rPr lang="lv-LV" sz="1800" b="0" i="0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ĢeoRīga</a:t>
            </a:r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lv-LV" sz="1800" b="0" i="0" u="sng" strike="noStrike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geo.stat.gov.lv/stage2/#</a:t>
            </a:r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  </a:t>
            </a:r>
            <a:endParaRPr lang="lv-LV" b="0" i="0" dirty="0">
              <a:solidFill>
                <a:schemeClr val="accent2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algn="just" rtl="0" fontAlgn="base"/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lv-LV" sz="1800" b="0" i="0" u="sng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Iespējamā 88.p. redakcija pašvaldības nolikumā:</a:t>
            </a:r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endParaRPr lang="lv-LV" b="0" i="0" dirty="0">
              <a:solidFill>
                <a:schemeClr val="accent2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algn="just" rtl="0" fontAlgn="base"/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“88. Ja publisko apspriešanu ierosina Pašvaldības iedzīvotāji, iesniegums par publiskās apspriešanas ierosināšanu jāparaksta iedzīvotājiem, kuru dzīvesvieta deklarēta pašvaldības administratīvajā teritorijā un, kuri ir sasnieguši vismaz 18 gadu vecumu:  </a:t>
            </a:r>
            <a:endParaRPr lang="lv-LV" b="0" i="0" dirty="0">
              <a:solidFill>
                <a:schemeClr val="accent2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algn="just" rtl="0" fontAlgn="base"/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88.1. par pašvaldības autonomās kompetences jautājumiem, kas attiecas uz visu pašvaldības teritoriju - vismaz 5% no pēdējās pašvaldības vēlēšanās nobalsojušo iedzīvotāju skaita;  </a:t>
            </a:r>
            <a:endParaRPr lang="lv-LV" b="0" i="0" dirty="0">
              <a:solidFill>
                <a:schemeClr val="accent2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algn="just" rtl="0" fontAlgn="base"/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88.2. par pašvaldības autonomās kompetences jautājumiem, kas skar pašvaldības teritorijas daļu (apkaimi) - atkarībā no iedzīvotāju skaita teritorijā (apkaimē), vismaz:  </a:t>
            </a:r>
            <a:endParaRPr lang="lv-LV" b="0" i="0" dirty="0">
              <a:solidFill>
                <a:schemeClr val="accent2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algn="just" rtl="0" fontAlgn="base"/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88.2.1. 25 % no iedzīvotāju skaita teritorijā, ja iedzīvotāju skaits tajā ir 0 – 1000;  </a:t>
            </a:r>
            <a:endParaRPr lang="lv-LV" b="0" i="0" dirty="0">
              <a:solidFill>
                <a:schemeClr val="accent2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algn="just" rtl="0" fontAlgn="base"/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88.2.2. 20 % no iedzīvotāju skaita teritorijā, ja iedzīvotāju skaits tajā ir 1001 – 3000;  </a:t>
            </a:r>
            <a:endParaRPr lang="lv-LV" b="0" i="0" dirty="0">
              <a:solidFill>
                <a:schemeClr val="accent2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algn="just" rtl="0" fontAlgn="base"/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88.2.3. 15 % no iedzīvotāju skaita teritorijā, ja iedzīvotāju skaits tajā ir 3001 – 10000;  </a:t>
            </a:r>
            <a:endParaRPr lang="lv-LV" b="0" i="0" dirty="0">
              <a:solidFill>
                <a:schemeClr val="accent2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algn="just" rtl="0" fontAlgn="base"/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88.2.4. 10 % no iedzīvotāju skaita teritorijā, ja iedzīvotāju skaits tajā ir 10001 – 20000;  </a:t>
            </a:r>
            <a:endParaRPr lang="lv-LV" b="0" i="0" dirty="0">
              <a:solidFill>
                <a:schemeClr val="accent2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algn="just" rtl="0" fontAlgn="base"/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88.2.5. 5% no iedzīvotāju skaita teritorijā, ja iedzīvotāju skaits tajā ir 20001 60000 vai vairāk;  </a:t>
            </a:r>
            <a:endParaRPr lang="lv-LV" b="0" i="0" dirty="0">
              <a:solidFill>
                <a:schemeClr val="accent2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algn="just" rtl="0" fontAlgn="base"/>
            <a:r>
              <a:rPr lang="lv-LV" sz="1800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</a:rPr>
              <a:t>88.3. ja publiskā apspriešana attiecas uz vairākām pašvaldības teritorijas daļām (apkaimēm) publiskās apspriešanas ierosināšanai nepieciešamo parakstītāju skaitu nosaka summējot publiskās apspriešanas ierosināšanai 88.2. apakšpunktā noteikto iesnieguma parakstītāju skaitu iesaistītajās teritorijās (apkaimēs).”  </a:t>
            </a:r>
            <a:endParaRPr lang="lv-LV" b="0" i="0" dirty="0">
              <a:solidFill>
                <a:schemeClr val="accent2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algn="just" rtl="0" fontAlgn="base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00738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22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Rectangle 1">
            <a:extLst>
              <a:ext uri="{FF2B5EF4-FFF2-40B4-BE49-F238E27FC236}">
                <a16:creationId xmlns:a16="http://schemas.microsoft.com/office/drawing/2014/main" id="{312B82C3-E442-E33A-44F6-AC8B2E845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9" y="4553712"/>
            <a:ext cx="8288032" cy="109631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kumimoji="0" lang="en-US" altLang="lv-LV" sz="30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endParaRPr lang="en-US" altLang="lv-LV" sz="30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lvl="0" algn="ctr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altLang="lv-LV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Piemērs</a:t>
            </a:r>
            <a:r>
              <a:rPr lang="en-US" altLang="lv-LV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altLang="lv-LV" sz="30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atšķirīga</a:t>
            </a:r>
            <a:r>
              <a:rPr lang="en-US" altLang="lv-LV" sz="30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lv-LV" sz="30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procentu</a:t>
            </a:r>
            <a:r>
              <a:rPr lang="en-US" altLang="lv-LV" sz="30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lv-LV" sz="30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likme</a:t>
            </a:r>
            <a:r>
              <a:rPr lang="en-US" altLang="lv-LV" sz="30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  </a:t>
            </a:r>
            <a:endParaRPr kumimoji="0" lang="en-US" altLang="lv-LV" sz="30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  <a:defRPr/>
            </a:pPr>
            <a:endParaRPr kumimoji="0" lang="en-US" altLang="lv-LV" sz="30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CC283C6E-DD20-16DD-7226-6CFAFC10DF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28770"/>
              </p:ext>
            </p:extLst>
          </p:nvPr>
        </p:nvGraphicFramePr>
        <p:xfrm>
          <a:off x="1755050" y="934222"/>
          <a:ext cx="6749871" cy="3299452"/>
        </p:xfrm>
        <a:graphic>
          <a:graphicData uri="http://schemas.openxmlformats.org/drawingml/2006/table">
            <a:tbl>
              <a:tblPr firstRow="1" bandRow="1"/>
              <a:tblGrid>
                <a:gridCol w="1512300">
                  <a:extLst>
                    <a:ext uri="{9D8B030D-6E8A-4147-A177-3AD203B41FA5}">
                      <a16:colId xmlns:a16="http://schemas.microsoft.com/office/drawing/2014/main" val="3788977888"/>
                    </a:ext>
                  </a:extLst>
                </a:gridCol>
                <a:gridCol w="734603">
                  <a:extLst>
                    <a:ext uri="{9D8B030D-6E8A-4147-A177-3AD203B41FA5}">
                      <a16:colId xmlns:a16="http://schemas.microsoft.com/office/drawing/2014/main" val="3976437882"/>
                    </a:ext>
                  </a:extLst>
                </a:gridCol>
                <a:gridCol w="1136777">
                  <a:extLst>
                    <a:ext uri="{9D8B030D-6E8A-4147-A177-3AD203B41FA5}">
                      <a16:colId xmlns:a16="http://schemas.microsoft.com/office/drawing/2014/main" val="3691878385"/>
                    </a:ext>
                  </a:extLst>
                </a:gridCol>
                <a:gridCol w="1135789">
                  <a:extLst>
                    <a:ext uri="{9D8B030D-6E8A-4147-A177-3AD203B41FA5}">
                      <a16:colId xmlns:a16="http://schemas.microsoft.com/office/drawing/2014/main" val="1049475166"/>
                    </a:ext>
                  </a:extLst>
                </a:gridCol>
                <a:gridCol w="1094613">
                  <a:extLst>
                    <a:ext uri="{9D8B030D-6E8A-4147-A177-3AD203B41FA5}">
                      <a16:colId xmlns:a16="http://schemas.microsoft.com/office/drawing/2014/main" val="3692319219"/>
                    </a:ext>
                  </a:extLst>
                </a:gridCol>
                <a:gridCol w="1135789">
                  <a:extLst>
                    <a:ext uri="{9D8B030D-6E8A-4147-A177-3AD203B41FA5}">
                      <a16:colId xmlns:a16="http://schemas.microsoft.com/office/drawing/2014/main" val="4274010536"/>
                    </a:ext>
                  </a:extLst>
                </a:gridCol>
              </a:tblGrid>
              <a:tr h="676502">
                <a:tc>
                  <a:txBody>
                    <a:bodyPr/>
                    <a:lstStyle/>
                    <a:p>
                      <a:pPr fontAlgn="b"/>
                      <a:endParaRPr lang="lv-LV" sz="1200">
                        <a:effectLst/>
                      </a:endParaRPr>
                    </a:p>
                    <a:p>
                      <a:pPr algn="l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iedzīvotāju skaits apkaimē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200">
                        <a:effectLst/>
                      </a:endParaRPr>
                    </a:p>
                    <a:p>
                      <a:pPr algn="l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79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079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79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200">
                        <a:effectLst/>
                      </a:endParaRPr>
                    </a:p>
                    <a:p>
                      <a:pPr algn="l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iedzīvotāju skaits min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B079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7D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7D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7D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200">
                        <a:effectLst/>
                      </a:endParaRPr>
                    </a:p>
                    <a:p>
                      <a:pPr algn="l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ierosinātāju skaits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707D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846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846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846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200">
                        <a:effectLst/>
                      </a:endParaRPr>
                    </a:p>
                    <a:p>
                      <a:pPr algn="l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iedzīvotāju skaits max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7846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68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68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68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200">
                        <a:effectLst/>
                      </a:endParaRPr>
                    </a:p>
                    <a:p>
                      <a:pPr algn="l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ierosinātāju skaits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C868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890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890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890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4595487"/>
                  </a:ext>
                </a:extLst>
              </a:tr>
              <a:tr h="486612"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l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0-1000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78F6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8F6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8F6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78F6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879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079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879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9879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E1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7D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E1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C0E1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CA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846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CA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B0CA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8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68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8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208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F6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8901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F6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969020"/>
                  </a:ext>
                </a:extLst>
              </a:tr>
              <a:tr h="486612"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l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1001-3000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508C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08C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8F6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08C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508C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F6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879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F6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1001 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48F6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847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E1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847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200.2 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A847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860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0CA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860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7860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89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8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89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F89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0E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F6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0E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550"/>
                  </a:ext>
                </a:extLst>
              </a:tr>
              <a:tr h="486612"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l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3001-10000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5082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082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08C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082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5082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06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F6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06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3001 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D806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86A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847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86A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450.15 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686A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58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860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58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7058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8B3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89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8B3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98B3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8B5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0E7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8B5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000891"/>
                  </a:ext>
                </a:extLst>
              </a:tr>
              <a:tr h="486612"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l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10001-20000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C0B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B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082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B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C0B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BE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06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BE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10001 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48BE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E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86A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E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1000.1 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20E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1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58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1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101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8B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8B3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8B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C08B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7A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8B5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7A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519415"/>
                  </a:ext>
                </a:extLst>
              </a:tr>
              <a:tr h="676502"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l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20001-60000 vai vairāk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8881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1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BB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1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8881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82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BE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82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lv-LV" sz="1200" b="0" i="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20001 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F082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86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E6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86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200">
                        <a:effectLst/>
                      </a:endParaRPr>
                    </a:p>
                    <a:p>
                      <a:pPr algn="ct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1000.05 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E086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46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1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46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lv-LV" sz="1200" b="0" i="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60000 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ctr">
                    <a:lnL w="9525" cap="flat" cmpd="sng" algn="ctr">
                      <a:solidFill>
                        <a:srgbClr val="2046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1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8B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1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200">
                        <a:effectLst/>
                      </a:endParaRPr>
                    </a:p>
                    <a:p>
                      <a:pPr algn="r" rtl="0" fontAlgn="base"/>
                      <a:r>
                        <a:rPr lang="lv-LV" sz="1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3000 </a:t>
                      </a:r>
                      <a:endParaRPr lang="lv-LV" sz="1200" b="0" i="0">
                        <a:effectLst/>
                      </a:endParaRPr>
                    </a:p>
                  </a:txBody>
                  <a:tcPr marL="74278" marR="74278" marT="37139" marB="37139" anchor="b">
                    <a:lnL w="9525" cap="flat" cmpd="sng" algn="ctr">
                      <a:solidFill>
                        <a:srgbClr val="101F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817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7A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817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20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263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1851883-1ACC-50BF-CFC2-4890A6113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Priekšlikums Nr.3 (RAIC absolūtie skaitļi)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1EE01A2-D30C-B317-26BD-47EA42B90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3851"/>
            <a:ext cx="8596668" cy="4707512"/>
          </a:xfrm>
        </p:spPr>
        <p:txBody>
          <a:bodyPr>
            <a:normAutofit/>
          </a:bodyPr>
          <a:lstStyle/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lv-LV" sz="1400" b="0" i="0" u="none" strike="noStrike" kern="1200" cap="none" spc="0" normalizeH="0" baseline="0" noProof="0" dirty="0">
                <a:ln>
                  <a:noFill/>
                </a:ln>
                <a:solidFill>
                  <a:srgbClr val="2E83C3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 </a:t>
            </a:r>
            <a:endParaRPr lang="lv-LV" dirty="0"/>
          </a:p>
        </p:txBody>
      </p:sp>
      <p:graphicFrame>
        <p:nvGraphicFramePr>
          <p:cNvPr id="7" name="Tabula 6">
            <a:extLst>
              <a:ext uri="{FF2B5EF4-FFF2-40B4-BE49-F238E27FC236}">
                <a16:creationId xmlns:a16="http://schemas.microsoft.com/office/drawing/2014/main" id="{10DF125E-5FBE-4BB1-4DC9-2F013F329B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143532"/>
              </p:ext>
            </p:extLst>
          </p:nvPr>
        </p:nvGraphicFramePr>
        <p:xfrm>
          <a:off x="1577131" y="1577130"/>
          <a:ext cx="7122254" cy="4588775"/>
        </p:xfrm>
        <a:graphic>
          <a:graphicData uri="http://schemas.openxmlformats.org/drawingml/2006/table">
            <a:tbl>
              <a:tblPr/>
              <a:tblGrid>
                <a:gridCol w="1548891">
                  <a:extLst>
                    <a:ext uri="{9D8B030D-6E8A-4147-A177-3AD203B41FA5}">
                      <a16:colId xmlns:a16="http://schemas.microsoft.com/office/drawing/2014/main" val="1768265522"/>
                    </a:ext>
                  </a:extLst>
                </a:gridCol>
                <a:gridCol w="1773945">
                  <a:extLst>
                    <a:ext uri="{9D8B030D-6E8A-4147-A177-3AD203B41FA5}">
                      <a16:colId xmlns:a16="http://schemas.microsoft.com/office/drawing/2014/main" val="3415456064"/>
                    </a:ext>
                  </a:extLst>
                </a:gridCol>
                <a:gridCol w="2025473">
                  <a:extLst>
                    <a:ext uri="{9D8B030D-6E8A-4147-A177-3AD203B41FA5}">
                      <a16:colId xmlns:a16="http://schemas.microsoft.com/office/drawing/2014/main" val="2870904047"/>
                    </a:ext>
                  </a:extLst>
                </a:gridCol>
                <a:gridCol w="1773945">
                  <a:extLst>
                    <a:ext uri="{9D8B030D-6E8A-4147-A177-3AD203B41FA5}">
                      <a16:colId xmlns:a16="http://schemas.microsoft.com/office/drawing/2014/main" val="2139925314"/>
                    </a:ext>
                  </a:extLst>
                </a:gridCol>
              </a:tblGrid>
              <a:tr h="782028"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Iedz. skaits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400" dirty="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Apkaimju skaits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1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1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1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lv-LV" sz="1400">
                        <a:effectLst/>
                      </a:endParaRPr>
                    </a:p>
                    <a:p>
                      <a:pPr algn="ctr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Iedzīvotāju skaits kategorijā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ctr">
                    <a:lnL w="9525" cap="flat" cmpd="sng" algn="ctr">
                      <a:solidFill>
                        <a:srgbClr val="801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81D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81D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81D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40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Parakstu skaits (aptuveni)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A81D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1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1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1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3379285"/>
                  </a:ext>
                </a:extLst>
              </a:tr>
              <a:tr h="543821"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0-1000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681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81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81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ctr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13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681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21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1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21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r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5215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B021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81D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r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200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C0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1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0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627313"/>
                  </a:ext>
                </a:extLst>
              </a:tr>
              <a:tr h="543821"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1001-3000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78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8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81E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8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ctr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12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78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1F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021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1F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r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22103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B81F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r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500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F0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23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0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23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018507"/>
                  </a:ext>
                </a:extLst>
              </a:tr>
              <a:tr h="543821"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3001-10000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6023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23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8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23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ctr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12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6023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23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1F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023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r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69299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3023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824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02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824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r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1000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F824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8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23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8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224729"/>
                  </a:ext>
                </a:extLst>
              </a:tr>
              <a:tr h="543821"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10001-20000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2828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828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23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828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ctr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10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2828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27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023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27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r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147409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2027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26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824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26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r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2000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6026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827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8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827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7853527"/>
                  </a:ext>
                </a:extLst>
              </a:tr>
              <a:tr h="543821"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20001-60000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7826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826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828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826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ctr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11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7826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829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27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829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r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357285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A829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82A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26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82A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r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4000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982A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82A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827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82A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415080"/>
                  </a:ext>
                </a:extLst>
              </a:tr>
              <a:tr h="543821"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 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382A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82A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826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82A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 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382A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2B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829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02B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 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402B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8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82A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8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 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A8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8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82A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8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714061"/>
                  </a:ext>
                </a:extLst>
              </a:tr>
              <a:tr h="543821"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Visa pilsēta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C0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82A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>
                          <a:effectLst/>
                          <a:latin typeface="Times New Roman" panose="02020603050405020304" pitchFamily="18" charset="0"/>
                        </a:rPr>
                        <a:t>   </a:t>
                      </a:r>
                      <a:endParaRPr lang="lv-LV" sz="1400" b="0" i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C0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02B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l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 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C0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82F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8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82F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sz="1400" dirty="0">
                        <a:effectLst/>
                      </a:endParaRPr>
                    </a:p>
                    <a:p>
                      <a:pPr algn="r" rtl="0" fontAlgn="base"/>
                      <a:r>
                        <a:rPr lang="lv-LV" sz="1400" b="0" i="0" dirty="0">
                          <a:effectLst/>
                          <a:latin typeface="Times New Roman" panose="02020603050405020304" pitchFamily="18" charset="0"/>
                        </a:rPr>
                        <a:t>6000  </a:t>
                      </a:r>
                      <a:endParaRPr lang="lv-LV" sz="1400" b="0" i="0" dirty="0">
                        <a:effectLst/>
                      </a:endParaRPr>
                    </a:p>
                  </a:txBody>
                  <a:tcPr marL="77629" marR="77629" marT="38814" marB="38814" anchor="b">
                    <a:lnL w="9525" cap="flat" cmpd="sng" algn="ctr">
                      <a:solidFill>
                        <a:srgbClr val="182F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2F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82C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2F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5724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8905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D9220C1-B5BB-F2AA-011B-8F8FB1267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Priekšlikums Nr.4 (vienāda procentu likme) </a:t>
            </a:r>
          </a:p>
        </p:txBody>
      </p:sp>
      <p:graphicFrame>
        <p:nvGraphicFramePr>
          <p:cNvPr id="5" name="Satura vietturis 4">
            <a:extLst>
              <a:ext uri="{FF2B5EF4-FFF2-40B4-BE49-F238E27FC236}">
                <a16:creationId xmlns:a16="http://schemas.microsoft.com/office/drawing/2014/main" id="{673F163F-B90D-35EC-B487-96D021D485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9696598"/>
              </p:ext>
            </p:extLst>
          </p:nvPr>
        </p:nvGraphicFramePr>
        <p:xfrm>
          <a:off x="1576873" y="2417285"/>
          <a:ext cx="7837715" cy="3507653"/>
        </p:xfrm>
        <a:graphic>
          <a:graphicData uri="http://schemas.openxmlformats.org/drawingml/2006/table">
            <a:tbl>
              <a:tblPr/>
              <a:tblGrid>
                <a:gridCol w="2806343">
                  <a:extLst>
                    <a:ext uri="{9D8B030D-6E8A-4147-A177-3AD203B41FA5}">
                      <a16:colId xmlns:a16="http://schemas.microsoft.com/office/drawing/2014/main" val="16697682"/>
                    </a:ext>
                  </a:extLst>
                </a:gridCol>
                <a:gridCol w="1262854">
                  <a:extLst>
                    <a:ext uri="{9D8B030D-6E8A-4147-A177-3AD203B41FA5}">
                      <a16:colId xmlns:a16="http://schemas.microsoft.com/office/drawing/2014/main" val="2305248226"/>
                    </a:ext>
                  </a:extLst>
                </a:gridCol>
                <a:gridCol w="2024576">
                  <a:extLst>
                    <a:ext uri="{9D8B030D-6E8A-4147-A177-3AD203B41FA5}">
                      <a16:colId xmlns:a16="http://schemas.microsoft.com/office/drawing/2014/main" val="465171694"/>
                    </a:ext>
                  </a:extLst>
                </a:gridCol>
                <a:gridCol w="1743942">
                  <a:extLst>
                    <a:ext uri="{9D8B030D-6E8A-4147-A177-3AD203B41FA5}">
                      <a16:colId xmlns:a16="http://schemas.microsoft.com/office/drawing/2014/main" val="1808924924"/>
                    </a:ext>
                  </a:extLst>
                </a:gridCol>
              </a:tblGrid>
              <a:tr h="618998">
                <a:tc>
                  <a:txBody>
                    <a:bodyPr/>
                    <a:lstStyle/>
                    <a:p>
                      <a:pPr fontAlgn="b"/>
                      <a:endParaRPr lang="lv-LV">
                        <a:effectLst/>
                      </a:endParaRPr>
                    </a:p>
                    <a:p>
                      <a:pPr algn="l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iedzīvotāju skaits apkaimē </a:t>
                      </a:r>
                      <a:endParaRPr lang="lv-LV" b="0" i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>
                        <a:effectLst/>
                      </a:endParaRPr>
                    </a:p>
                    <a:p>
                      <a:pPr algn="l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 </a:t>
                      </a:r>
                      <a:endParaRPr lang="lv-LV" b="0" i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9F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9F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9F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>
                        <a:effectLst/>
                      </a:endParaRPr>
                    </a:p>
                    <a:p>
                      <a:pPr algn="l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Iedzīvotāju skaits max </a:t>
                      </a:r>
                      <a:endParaRPr lang="lv-LV" b="0" i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D09F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8A1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8A1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8A1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>
                        <a:effectLst/>
                      </a:endParaRPr>
                    </a:p>
                    <a:p>
                      <a:pPr algn="l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ierosinātāju skaits </a:t>
                      </a:r>
                      <a:endParaRPr lang="lv-LV" b="0" i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F8A1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AA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AA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AA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9189965"/>
                  </a:ext>
                </a:extLst>
              </a:tr>
              <a:tr h="577731">
                <a:tc>
                  <a:txBody>
                    <a:bodyPr/>
                    <a:lstStyle/>
                    <a:p>
                      <a:pPr fontAlgn="ctr"/>
                      <a:endParaRPr lang="lv-LV">
                        <a:effectLst/>
                      </a:endParaRPr>
                    </a:p>
                    <a:p>
                      <a:pPr algn="l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0-1000 </a:t>
                      </a:r>
                      <a:endParaRPr lang="lv-LV" b="0" i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8A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8A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8A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>
                        <a:effectLst/>
                      </a:endParaRPr>
                    </a:p>
                    <a:p>
                      <a:pPr algn="ctr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5 </a:t>
                      </a:r>
                      <a:endParaRPr lang="lv-LV" b="0" i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8A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AA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9F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AA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>
                        <a:effectLst/>
                      </a:endParaRPr>
                    </a:p>
                    <a:p>
                      <a:pPr algn="r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1000 </a:t>
                      </a:r>
                      <a:endParaRPr lang="lv-LV" b="0" i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80AA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A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8A1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A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>
                        <a:effectLst/>
                      </a:endParaRPr>
                    </a:p>
                    <a:p>
                      <a:pPr algn="r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50 </a:t>
                      </a:r>
                      <a:endParaRPr lang="lv-LV" b="0" i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60A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B0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AA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B0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480392"/>
                  </a:ext>
                </a:extLst>
              </a:tr>
              <a:tr h="577731">
                <a:tc>
                  <a:txBody>
                    <a:bodyPr/>
                    <a:lstStyle/>
                    <a:p>
                      <a:pPr fontAlgn="ctr"/>
                      <a:endParaRPr lang="lv-LV">
                        <a:effectLst/>
                      </a:endParaRPr>
                    </a:p>
                    <a:p>
                      <a:pPr algn="l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1001-3000 </a:t>
                      </a:r>
                      <a:endParaRPr lang="lv-LV" b="0" i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8B0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8B0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8A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8B0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>
                        <a:effectLst/>
                      </a:endParaRPr>
                    </a:p>
                    <a:p>
                      <a:pPr algn="ctr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5 </a:t>
                      </a:r>
                      <a:endParaRPr lang="lv-LV" b="0" i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38B0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B3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AA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B3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dirty="0">
                        <a:effectLst/>
                      </a:endParaRPr>
                    </a:p>
                    <a:p>
                      <a:pPr algn="r" rtl="0" fontAlgn="base"/>
                      <a:r>
                        <a:rPr lang="lv-LV" sz="11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3000 </a:t>
                      </a:r>
                      <a:endParaRPr lang="lv-LV" b="0" i="0" dirty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C8B3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B7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AC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0B7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>
                        <a:effectLst/>
                      </a:endParaRPr>
                    </a:p>
                    <a:p>
                      <a:pPr algn="r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150 </a:t>
                      </a:r>
                      <a:endParaRPr lang="lv-LV" b="0" i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40B7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B7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B0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0B7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763952"/>
                  </a:ext>
                </a:extLst>
              </a:tr>
              <a:tr h="577731">
                <a:tc>
                  <a:txBody>
                    <a:bodyPr/>
                    <a:lstStyle/>
                    <a:p>
                      <a:pPr fontAlgn="ctr"/>
                      <a:endParaRPr lang="lv-LV">
                        <a:effectLst/>
                      </a:endParaRPr>
                    </a:p>
                    <a:p>
                      <a:pPr algn="l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3001-10000 </a:t>
                      </a:r>
                      <a:endParaRPr lang="lv-LV" b="0" i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8BA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BA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8B0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BA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>
                        <a:effectLst/>
                      </a:endParaRPr>
                    </a:p>
                    <a:p>
                      <a:pPr algn="ctr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5 </a:t>
                      </a:r>
                      <a:endParaRPr lang="lv-LV" b="0" i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8BA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BB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B3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B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>
                        <a:effectLst/>
                      </a:endParaRPr>
                    </a:p>
                    <a:p>
                      <a:pPr algn="r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10000 </a:t>
                      </a:r>
                      <a:endParaRPr lang="lv-LV" b="0" i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00BB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3D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0B7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3D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>
                        <a:effectLst/>
                      </a:endParaRPr>
                    </a:p>
                    <a:p>
                      <a:pPr algn="r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500 </a:t>
                      </a:r>
                      <a:endParaRPr lang="lv-LV" b="0" i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603D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83F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0B7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83F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199765"/>
                  </a:ext>
                </a:extLst>
              </a:tr>
              <a:tr h="577731">
                <a:tc>
                  <a:txBody>
                    <a:bodyPr/>
                    <a:lstStyle/>
                    <a:p>
                      <a:pPr fontAlgn="ctr"/>
                      <a:endParaRPr lang="lv-LV">
                        <a:effectLst/>
                      </a:endParaRPr>
                    </a:p>
                    <a:p>
                      <a:pPr algn="l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10001-20000 </a:t>
                      </a:r>
                      <a:endParaRPr lang="lv-LV" b="0" i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104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4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BA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4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>
                        <a:effectLst/>
                      </a:endParaRPr>
                    </a:p>
                    <a:p>
                      <a:pPr algn="ctr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5 </a:t>
                      </a:r>
                      <a:endParaRPr lang="lv-LV" b="0" i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104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9F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BB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9F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>
                        <a:effectLst/>
                      </a:endParaRPr>
                    </a:p>
                    <a:p>
                      <a:pPr algn="r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20000 </a:t>
                      </a:r>
                      <a:endParaRPr lang="lv-LV" b="0" i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D09F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88B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3D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88B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>
                        <a:effectLst/>
                      </a:endParaRPr>
                    </a:p>
                    <a:p>
                      <a:pPr algn="r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1000 </a:t>
                      </a:r>
                      <a:endParaRPr lang="lv-LV" b="0" i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A88B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090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83F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090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283064"/>
                  </a:ext>
                </a:extLst>
              </a:tr>
              <a:tr h="577731">
                <a:tc>
                  <a:txBody>
                    <a:bodyPr/>
                    <a:lstStyle/>
                    <a:p>
                      <a:pPr fontAlgn="ctr"/>
                      <a:endParaRPr lang="lv-LV">
                        <a:effectLst/>
                      </a:endParaRPr>
                    </a:p>
                    <a:p>
                      <a:pPr algn="l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20001-60000  </a:t>
                      </a:r>
                      <a:endParaRPr lang="lv-LV" b="0" i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809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09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42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09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endParaRPr lang="lv-LV">
                        <a:effectLst/>
                      </a:endParaRPr>
                    </a:p>
                    <a:p>
                      <a:pPr algn="ctr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5 </a:t>
                      </a:r>
                      <a:endParaRPr lang="lv-LV" b="0" i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D809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08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9F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08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>
                        <a:effectLst/>
                      </a:endParaRPr>
                    </a:p>
                    <a:p>
                      <a:pPr algn="r" rtl="0" fontAlgn="base"/>
                      <a:r>
                        <a:rPr lang="lv-LV" sz="11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60000 </a:t>
                      </a:r>
                      <a:endParaRPr lang="lv-LV" b="0" i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B808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08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88B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08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endParaRPr lang="lv-LV" dirty="0">
                        <a:effectLst/>
                      </a:endParaRPr>
                    </a:p>
                    <a:p>
                      <a:pPr algn="r" rtl="0" fontAlgn="base"/>
                      <a:r>
                        <a:rPr lang="lv-LV" sz="11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3000 </a:t>
                      </a:r>
                      <a:endParaRPr lang="lv-LV" b="0" i="0" dirty="0">
                        <a:effectLst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7008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0B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090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0B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199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325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A603266-96C3-8C3B-193A-4CFB112D4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Darba grupas secinājums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04F458F-18F7-E2C1-B5E3-C26DAB96D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Darba grupa secina, ka šāds risinājums ir komplicēts, iedzīvotāju skaita dati nav </a:t>
            </a:r>
            <a:r>
              <a:rPr lang="lv-LV" dirty="0" err="1">
                <a:solidFill>
                  <a:schemeClr val="accent2">
                    <a:lumMod val="75000"/>
                  </a:schemeClr>
                </a:solidFill>
              </a:rPr>
              <a:t>drošticami</a:t>
            </a:r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 un risinājumā jānosaka vairākas pakāpes, kur skaita </a:t>
            </a:r>
            <a:r>
              <a:rPr lang="lv-LV" dirty="0" err="1">
                <a:solidFill>
                  <a:schemeClr val="accent2">
                    <a:lumMod val="75000"/>
                  </a:schemeClr>
                </a:solidFill>
              </a:rPr>
              <a:t>robežšķirtnē</a:t>
            </a:r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 var veidoties strīdus situācijas, kā arī mazais ierosinātāju skaits var radīt arī </a:t>
            </a:r>
            <a:r>
              <a:rPr lang="lv-LV" dirty="0" err="1">
                <a:solidFill>
                  <a:schemeClr val="accent2">
                    <a:lumMod val="75000"/>
                  </a:schemeClr>
                </a:solidFill>
              </a:rPr>
              <a:t>manipulatīvas</a:t>
            </a:r>
            <a:r>
              <a:rPr lang="lv-LV" dirty="0">
                <a:solidFill>
                  <a:schemeClr val="accent2">
                    <a:lumMod val="75000"/>
                  </a:schemeClr>
                </a:solidFill>
              </a:rPr>
              <a:t> situācijas. Iedzīvotājiem tas var radīt neizpratni un administratīvos šķēršļus. Pašvaldībai šāds modelis veidotu ievērojami lielāku administratīvo slogu.</a:t>
            </a:r>
          </a:p>
        </p:txBody>
      </p:sp>
    </p:spTree>
    <p:extLst>
      <p:ext uri="{BB962C8B-B14F-4D97-AF65-F5344CB8AC3E}">
        <p14:creationId xmlns:p14="http://schemas.microsoft.com/office/powerpoint/2010/main" val="2526073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2649168-56CF-83C4-E64A-CC13B4F37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Paldies par uzmanību!</a:t>
            </a:r>
          </a:p>
        </p:txBody>
      </p:sp>
    </p:spTree>
    <p:extLst>
      <p:ext uri="{BB962C8B-B14F-4D97-AF65-F5344CB8AC3E}">
        <p14:creationId xmlns:p14="http://schemas.microsoft.com/office/powerpoint/2010/main" val="2592463290"/>
      </p:ext>
    </p:extLst>
  </p:cSld>
  <p:clrMapOvr>
    <a:masterClrMapping/>
  </p:clrMapOvr>
</p:sld>
</file>

<file path=ppt/theme/theme1.xml><?xml version="1.0" encoding="utf-8"?>
<a:theme xmlns:a="http://schemas.openxmlformats.org/drawingml/2006/main" name="Šķautn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435</TotalTime>
  <Words>750</Words>
  <Application>Microsoft Office PowerPoint</Application>
  <PresentationFormat>Platekrāna</PresentationFormat>
  <Paragraphs>218</Paragraphs>
  <Slides>9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9</vt:i4>
      </vt:variant>
    </vt:vector>
  </HeadingPairs>
  <TitlesOfParts>
    <vt:vector size="16" baseType="lpstr">
      <vt:lpstr>Arial</vt:lpstr>
      <vt:lpstr>Calibri</vt:lpstr>
      <vt:lpstr>Segoe UI</vt:lpstr>
      <vt:lpstr>Times New Roman</vt:lpstr>
      <vt:lpstr>Trebuchet MS</vt:lpstr>
      <vt:lpstr>Wingdings 3</vt:lpstr>
      <vt:lpstr>Šķautne</vt:lpstr>
      <vt:lpstr>Par publisko apspriešanu</vt:lpstr>
      <vt:lpstr>Priekšlikums Nr.1</vt:lpstr>
      <vt:lpstr>Priekšlikums Nr.2</vt:lpstr>
      <vt:lpstr>Priekšlikuma Nr.2 turpinājums</vt:lpstr>
      <vt:lpstr>PowerPoint prezentācija</vt:lpstr>
      <vt:lpstr>Priekšlikums Nr.3 (RAIC absolūtie skaitļi)</vt:lpstr>
      <vt:lpstr>Priekšlikums Nr.4 (vienāda procentu likme) </vt:lpstr>
      <vt:lpstr>Darba grupas secinājums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 publisko apsrpiešanu</dc:title>
  <dc:creator>Natālija Bulgakova</dc:creator>
  <cp:lastModifiedBy>Natālija Bulgakova</cp:lastModifiedBy>
  <cp:revision>16</cp:revision>
  <dcterms:created xsi:type="dcterms:W3CDTF">2024-02-12T10:58:33Z</dcterms:created>
  <dcterms:modified xsi:type="dcterms:W3CDTF">2024-06-17T10:47:53Z</dcterms:modified>
</cp:coreProperties>
</file>