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2" r:id="rId7"/>
    <p:sldId id="263" r:id="rId8"/>
    <p:sldId id="261"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v-LV"/>
              <a:t>Rediģēt šablona virsraksta stilu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Noklikšķiniet, lai rediģētu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v-LV"/>
              <a:t>Rediģēt šablona virsraksta stilu</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a:t>Rediģēt šablona virsraksta stilu</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v-LV"/>
              <a:t>Rediģēt šablona virsraksta stilu</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42A54C80-263E-416B-A8E0-580EDEADCBDC}" type="datetimeFigureOut">
              <a:rPr lang="en-US" dirty="0"/>
              <a:t>10/5/2023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10/5/2023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v-LV"/>
              <a:t>Rediģēt šablona virsraksta stilu</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8ED83D8-1A49-DD12-0777-3F570642C577}"/>
              </a:ext>
            </a:extLst>
          </p:cNvPr>
          <p:cNvSpPr>
            <a:spLocks noGrp="1"/>
          </p:cNvSpPr>
          <p:nvPr>
            <p:ph type="ctrTitle"/>
          </p:nvPr>
        </p:nvSpPr>
        <p:spPr/>
        <p:txBody>
          <a:bodyPr/>
          <a:lstStyle/>
          <a:p>
            <a:r>
              <a:rPr lang="lv-LV" dirty="0">
                <a:solidFill>
                  <a:schemeClr val="accent2">
                    <a:lumMod val="75000"/>
                  </a:schemeClr>
                </a:solidFill>
              </a:rPr>
              <a:t>Publiskā apspriešana</a:t>
            </a:r>
          </a:p>
        </p:txBody>
      </p:sp>
      <p:sp>
        <p:nvSpPr>
          <p:cNvPr id="3" name="Apakšvirsraksts 2">
            <a:extLst>
              <a:ext uri="{FF2B5EF4-FFF2-40B4-BE49-F238E27FC236}">
                <a16:creationId xmlns:a16="http://schemas.microsoft.com/office/drawing/2014/main" id="{3F675446-7135-CD2C-7DA1-54FF4709660A}"/>
              </a:ext>
            </a:extLst>
          </p:cNvPr>
          <p:cNvSpPr>
            <a:spLocks noGrp="1"/>
          </p:cNvSpPr>
          <p:nvPr>
            <p:ph type="subTitle" idx="1"/>
          </p:nvPr>
        </p:nvSpPr>
        <p:spPr>
          <a:xfrm>
            <a:off x="1507067" y="4655889"/>
            <a:ext cx="7766936" cy="1434517"/>
          </a:xfrm>
        </p:spPr>
        <p:txBody>
          <a:bodyPr>
            <a:normAutofit/>
          </a:bodyPr>
          <a:lstStyle/>
          <a:p>
            <a:r>
              <a:rPr lang="lv-LV" b="1" dirty="0">
                <a:solidFill>
                  <a:schemeClr val="accent2">
                    <a:lumMod val="75000"/>
                  </a:schemeClr>
                </a:solidFill>
              </a:rPr>
              <a:t>Natālija Bulgakova</a:t>
            </a:r>
          </a:p>
          <a:p>
            <a:r>
              <a:rPr lang="lv-LV" dirty="0">
                <a:solidFill>
                  <a:schemeClr val="accent2">
                    <a:lumMod val="75000"/>
                  </a:schemeClr>
                </a:solidFill>
              </a:rPr>
              <a:t>Centrālās administrācijas</a:t>
            </a:r>
          </a:p>
          <a:p>
            <a:r>
              <a:rPr lang="lv-LV" dirty="0">
                <a:solidFill>
                  <a:schemeClr val="accent2">
                    <a:lumMod val="75000"/>
                  </a:schemeClr>
                </a:solidFill>
              </a:rPr>
              <a:t>Juridiskās pārvaldes vadītāja</a:t>
            </a:r>
          </a:p>
        </p:txBody>
      </p:sp>
    </p:spTree>
    <p:extLst>
      <p:ext uri="{BB962C8B-B14F-4D97-AF65-F5344CB8AC3E}">
        <p14:creationId xmlns:p14="http://schemas.microsoft.com/office/powerpoint/2010/main" val="1612697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F9E56B-82CD-A5B7-335C-7442F82C248F}"/>
              </a:ext>
            </a:extLst>
          </p:cNvPr>
          <p:cNvSpPr>
            <a:spLocks noGrp="1"/>
          </p:cNvSpPr>
          <p:nvPr>
            <p:ph type="title"/>
          </p:nvPr>
        </p:nvSpPr>
        <p:spPr/>
        <p:txBody>
          <a:bodyPr/>
          <a:lstStyle/>
          <a:p>
            <a:pPr algn="ctr"/>
            <a:r>
              <a:rPr lang="lv-LV" dirty="0">
                <a:solidFill>
                  <a:schemeClr val="accent2">
                    <a:lumMod val="75000"/>
                  </a:schemeClr>
                </a:solidFill>
              </a:rPr>
              <a:t>Iedzīvotāju iespējas iesaistīties pašvaldības darbā pēc savas iniciatīvas</a:t>
            </a:r>
          </a:p>
        </p:txBody>
      </p:sp>
      <p:sp>
        <p:nvSpPr>
          <p:cNvPr id="3" name="Satura vietturis 2">
            <a:extLst>
              <a:ext uri="{FF2B5EF4-FFF2-40B4-BE49-F238E27FC236}">
                <a16:creationId xmlns:a16="http://schemas.microsoft.com/office/drawing/2014/main" id="{558380BB-3634-75E1-DDC9-CEC2FCD5617D}"/>
              </a:ext>
            </a:extLst>
          </p:cNvPr>
          <p:cNvSpPr>
            <a:spLocks noGrp="1"/>
          </p:cNvSpPr>
          <p:nvPr>
            <p:ph idx="1"/>
          </p:nvPr>
        </p:nvSpPr>
        <p:spPr/>
        <p:txBody>
          <a:bodyPr>
            <a:normAutofit/>
          </a:bodyPr>
          <a:lstStyle/>
          <a:p>
            <a:pPr algn="just"/>
            <a:r>
              <a:rPr lang="lv-LV" sz="2000" dirty="0">
                <a:solidFill>
                  <a:schemeClr val="accent2">
                    <a:lumMod val="75000"/>
                  </a:schemeClr>
                </a:solidFill>
              </a:rPr>
              <a:t>Individuālais iesniegums;</a:t>
            </a:r>
          </a:p>
          <a:p>
            <a:pPr algn="just"/>
            <a:r>
              <a:rPr lang="lv-LV" sz="2000" dirty="0">
                <a:solidFill>
                  <a:schemeClr val="accent2">
                    <a:lumMod val="75000"/>
                  </a:schemeClr>
                </a:solidFill>
              </a:rPr>
              <a:t>Kolektīvais iesniegums (Rīgai ir nepieciešams 2000 iesniedzēji, kas ir Latvijas Republikas pilsoņi, kuri iesnieguma iesniegšanas dienā ir sasnieguši 16 gadu vecumu un kuru dzīvesvieta ir deklarēta Rīgā vai kuriem pieder likumā noteiktajā kārtībā reģistrēts nekustamais īpašums Rīgā);</a:t>
            </a:r>
          </a:p>
          <a:p>
            <a:pPr algn="just"/>
            <a:r>
              <a:rPr lang="lv-LV" sz="2000" dirty="0">
                <a:solidFill>
                  <a:schemeClr val="accent2">
                    <a:lumMod val="75000"/>
                  </a:schemeClr>
                </a:solidFill>
              </a:rPr>
              <a:t>Viedokļu sniegšana par saistošo noteikumu projektiem;</a:t>
            </a:r>
          </a:p>
          <a:p>
            <a:pPr algn="just"/>
            <a:r>
              <a:rPr lang="lv-LV" sz="2000" dirty="0">
                <a:solidFill>
                  <a:schemeClr val="accent2">
                    <a:lumMod val="75000"/>
                  </a:schemeClr>
                </a:solidFill>
              </a:rPr>
              <a:t>Publiskās apspriešanas ierosināšana;</a:t>
            </a:r>
          </a:p>
          <a:p>
            <a:pPr algn="just"/>
            <a:r>
              <a:rPr lang="lv-LV" sz="2000" dirty="0">
                <a:solidFill>
                  <a:schemeClr val="accent2">
                    <a:lumMod val="75000"/>
                  </a:schemeClr>
                </a:solidFill>
              </a:rPr>
              <a:t>Piedalīšanās publiskajā apspriešanā.</a:t>
            </a:r>
          </a:p>
        </p:txBody>
      </p:sp>
    </p:spTree>
    <p:extLst>
      <p:ext uri="{BB962C8B-B14F-4D97-AF65-F5344CB8AC3E}">
        <p14:creationId xmlns:p14="http://schemas.microsoft.com/office/powerpoint/2010/main" val="3968056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55B8722-4083-1866-C130-7496FE555736}"/>
              </a:ext>
            </a:extLst>
          </p:cNvPr>
          <p:cNvSpPr>
            <a:spLocks noGrp="1"/>
          </p:cNvSpPr>
          <p:nvPr>
            <p:ph type="title"/>
          </p:nvPr>
        </p:nvSpPr>
        <p:spPr/>
        <p:txBody>
          <a:bodyPr/>
          <a:lstStyle/>
          <a:p>
            <a:pPr algn="ctr"/>
            <a:r>
              <a:rPr lang="lv-LV" dirty="0">
                <a:solidFill>
                  <a:schemeClr val="accent2">
                    <a:lumMod val="75000"/>
                  </a:schemeClr>
                </a:solidFill>
              </a:rPr>
              <a:t>Pašvaldību likuma 54.pants</a:t>
            </a:r>
          </a:p>
        </p:txBody>
      </p:sp>
      <p:sp>
        <p:nvSpPr>
          <p:cNvPr id="3" name="Satura vietturis 2">
            <a:extLst>
              <a:ext uri="{FF2B5EF4-FFF2-40B4-BE49-F238E27FC236}">
                <a16:creationId xmlns:a16="http://schemas.microsoft.com/office/drawing/2014/main" id="{96E4DC36-B4F7-7CEE-EC9E-23058C2738CE}"/>
              </a:ext>
            </a:extLst>
          </p:cNvPr>
          <p:cNvSpPr>
            <a:spLocks noGrp="1"/>
          </p:cNvSpPr>
          <p:nvPr>
            <p:ph idx="1"/>
          </p:nvPr>
        </p:nvSpPr>
        <p:spPr>
          <a:xfrm>
            <a:off x="677334" y="1518407"/>
            <a:ext cx="8596668" cy="4522955"/>
          </a:xfrm>
        </p:spPr>
        <p:txBody>
          <a:bodyPr>
            <a:normAutofit/>
          </a:bodyPr>
          <a:lstStyle/>
          <a:p>
            <a:pPr algn="just">
              <a:buFont typeface="Wingdings" panose="05000000000000000000" pitchFamily="2" charset="2"/>
              <a:buChar char="q"/>
            </a:pPr>
            <a:r>
              <a:rPr lang="lv-LV" dirty="0">
                <a:solidFill>
                  <a:schemeClr val="accent2">
                    <a:lumMod val="75000"/>
                  </a:schemeClr>
                </a:solidFill>
              </a:rPr>
              <a:t>Publiskā apspriešana tiek rīkota par tādiem </a:t>
            </a:r>
            <a:r>
              <a:rPr lang="lv-LV">
                <a:solidFill>
                  <a:schemeClr val="accent2">
                    <a:lumMod val="75000"/>
                  </a:schemeClr>
                </a:solidFill>
              </a:rPr>
              <a:t>pašvaldības autonomās </a:t>
            </a:r>
            <a:r>
              <a:rPr lang="lv-LV" dirty="0">
                <a:solidFill>
                  <a:schemeClr val="accent2">
                    <a:lumMod val="75000"/>
                  </a:schemeClr>
                </a:solidFill>
              </a:rPr>
              <a:t>kompetences jautājumiem, kuru izvērtēšanā nepieciešams noskaidrot iedzīvotāju viedokli, tādējādi nodrošinot šāda jautājuma izlemšanu pēc iespējas atbilstošāk vairākuma no pašvaldības iedzīvotāju uzskatiem.</a:t>
            </a:r>
          </a:p>
          <a:p>
            <a:pPr algn="just">
              <a:buFont typeface="Wingdings" panose="05000000000000000000" pitchFamily="2" charset="2"/>
              <a:buChar char="q"/>
            </a:pPr>
            <a:r>
              <a:rPr lang="lv-LV" dirty="0">
                <a:solidFill>
                  <a:schemeClr val="accent2">
                    <a:lumMod val="75000"/>
                  </a:schemeClr>
                </a:solidFill>
              </a:rPr>
              <a:t>Publisko apspriešanu rīko pēc:</a:t>
            </a:r>
          </a:p>
          <a:p>
            <a:pPr algn="just">
              <a:buFont typeface="Wingdings" panose="05000000000000000000" pitchFamily="2" charset="2"/>
              <a:buChar char="v"/>
            </a:pPr>
            <a:r>
              <a:rPr lang="lv-LV" dirty="0">
                <a:solidFill>
                  <a:schemeClr val="accent2">
                    <a:lumMod val="75000"/>
                  </a:schemeClr>
                </a:solidFill>
              </a:rPr>
              <a:t> pašvaldības administratīvās teritorijas iedzīvotāju iniciatīvas,</a:t>
            </a:r>
          </a:p>
          <a:p>
            <a:pPr algn="just">
              <a:buFont typeface="Wingdings" panose="05000000000000000000" pitchFamily="2" charset="2"/>
              <a:buChar char="v"/>
            </a:pPr>
            <a:r>
              <a:rPr lang="lv-LV" dirty="0">
                <a:solidFill>
                  <a:schemeClr val="accent2">
                    <a:lumMod val="75000"/>
                  </a:schemeClr>
                </a:solidFill>
              </a:rPr>
              <a:t> iedzīvotāju padomes iniciatīvas, </a:t>
            </a:r>
          </a:p>
          <a:p>
            <a:pPr algn="just">
              <a:buFont typeface="Wingdings" panose="05000000000000000000" pitchFamily="2" charset="2"/>
              <a:buChar char="v"/>
            </a:pPr>
            <a:r>
              <a:rPr lang="lv-LV" dirty="0">
                <a:solidFill>
                  <a:schemeClr val="accent2">
                    <a:lumMod val="75000"/>
                  </a:schemeClr>
                </a:solidFill>
              </a:rPr>
              <a:t>domes iniciatīvas</a:t>
            </a:r>
          </a:p>
          <a:p>
            <a:pPr algn="just">
              <a:buFont typeface="Wingdings" panose="05000000000000000000" pitchFamily="2" charset="2"/>
              <a:buChar char="v"/>
            </a:pPr>
            <a:r>
              <a:rPr lang="lv-LV" dirty="0">
                <a:solidFill>
                  <a:schemeClr val="accent2">
                    <a:lumMod val="75000"/>
                  </a:schemeClr>
                </a:solidFill>
              </a:rPr>
              <a:t>domes priekšsēdētāja iniciatīvas</a:t>
            </a:r>
          </a:p>
          <a:p>
            <a:pPr marL="0" indent="0" algn="just">
              <a:buNone/>
            </a:pPr>
            <a:r>
              <a:rPr lang="lv-LV" dirty="0">
                <a:solidFill>
                  <a:schemeClr val="accent2">
                    <a:lumMod val="75000"/>
                  </a:schemeClr>
                </a:solidFill>
              </a:rPr>
              <a:t>un pamatojoties uz domes lēmumu. </a:t>
            </a:r>
          </a:p>
          <a:p>
            <a:pPr algn="just">
              <a:buFont typeface="Wingdings" panose="05000000000000000000" pitchFamily="2" charset="2"/>
              <a:buChar char="q"/>
            </a:pPr>
            <a:r>
              <a:rPr lang="lv-LV" dirty="0">
                <a:solidFill>
                  <a:schemeClr val="accent2">
                    <a:lumMod val="75000"/>
                  </a:schemeClr>
                </a:solidFill>
              </a:rPr>
              <a:t>Ja publisko apspriešanu ierosina iedzīvotāji, pašvaldība var noteikt minimālo iedzīvotāju skaitu, kāds nepieciešams šādai apspriešanai.</a:t>
            </a:r>
          </a:p>
          <a:p>
            <a:pPr algn="just"/>
            <a:endParaRPr lang="lv-LV" dirty="0">
              <a:solidFill>
                <a:schemeClr val="accent2">
                  <a:lumMod val="75000"/>
                </a:schemeClr>
              </a:solidFill>
            </a:endParaRPr>
          </a:p>
        </p:txBody>
      </p:sp>
    </p:spTree>
    <p:extLst>
      <p:ext uri="{BB962C8B-B14F-4D97-AF65-F5344CB8AC3E}">
        <p14:creationId xmlns:p14="http://schemas.microsoft.com/office/powerpoint/2010/main" val="3000503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6AA1406-7569-7BB1-2985-1B0F28D5EDEB}"/>
              </a:ext>
            </a:extLst>
          </p:cNvPr>
          <p:cNvSpPr>
            <a:spLocks noGrp="1"/>
          </p:cNvSpPr>
          <p:nvPr>
            <p:ph type="title"/>
          </p:nvPr>
        </p:nvSpPr>
        <p:spPr/>
        <p:txBody>
          <a:bodyPr/>
          <a:lstStyle/>
          <a:p>
            <a:pPr algn="ctr"/>
            <a:r>
              <a:rPr lang="lv-LV" dirty="0">
                <a:solidFill>
                  <a:schemeClr val="accent2">
                    <a:lumMod val="75000"/>
                  </a:schemeClr>
                </a:solidFill>
              </a:rPr>
              <a:t>Publiskās apspriešanas ierosināšanai nepieciešamā skaita noteikšana</a:t>
            </a:r>
          </a:p>
        </p:txBody>
      </p:sp>
      <p:sp>
        <p:nvSpPr>
          <p:cNvPr id="3" name="Satura vietturis 2">
            <a:extLst>
              <a:ext uri="{FF2B5EF4-FFF2-40B4-BE49-F238E27FC236}">
                <a16:creationId xmlns:a16="http://schemas.microsoft.com/office/drawing/2014/main" id="{5C7B26A6-C0FE-9524-34C8-4F09B7F688B0}"/>
              </a:ext>
            </a:extLst>
          </p:cNvPr>
          <p:cNvSpPr>
            <a:spLocks noGrp="1"/>
          </p:cNvSpPr>
          <p:nvPr>
            <p:ph idx="1"/>
          </p:nvPr>
        </p:nvSpPr>
        <p:spPr/>
        <p:txBody>
          <a:bodyPr>
            <a:normAutofit lnSpcReduction="10000"/>
          </a:bodyPr>
          <a:lstStyle/>
          <a:p>
            <a:pPr algn="just"/>
            <a:r>
              <a:rPr lang="lv-LV" dirty="0">
                <a:solidFill>
                  <a:schemeClr val="accent2">
                    <a:lumMod val="75000"/>
                  </a:schemeClr>
                </a:solidFill>
              </a:rPr>
              <a:t>Iedzīvotāju skaita noteikšanai publiskās apspriešanas ierosināšanai tika izmantota analoģija ar pašvaldību referendumu ierosināšanu. </a:t>
            </a:r>
          </a:p>
          <a:p>
            <a:pPr algn="just"/>
            <a:r>
              <a:rPr lang="lv-LV" dirty="0">
                <a:solidFill>
                  <a:schemeClr val="accent2">
                    <a:lumMod val="75000"/>
                  </a:schemeClr>
                </a:solidFill>
              </a:rPr>
              <a:t>Vietējo pašvaldību referendumu likuma 8. panta pirmās daļas 1. un 2. punktā noteikts, ka iedzīvotāji pašvaldības referendumu var ierosināt – galvaspilsētā Rīgā ne mazāk kā 10 procentu no to iedzīvotāju skaita, kuri pēdējās domes vēlēšanās vēlēšanu dienā bija iekļauti attiecīgā vēlēšanu apgabala vēlētāju sarakstos. </a:t>
            </a:r>
          </a:p>
          <a:p>
            <a:pPr algn="just"/>
            <a:r>
              <a:rPr lang="lv-LV" dirty="0">
                <a:solidFill>
                  <a:schemeClr val="accent2">
                    <a:lumMod val="75000"/>
                  </a:schemeClr>
                </a:solidFill>
              </a:rPr>
              <a:t>Pašvaldību referendumu var ierosināt par pašvaldības ilgtspējīgas attīstības stratēģiju vai tās grozījumiem; domes lēmumu, ar kuru pašvaldība ierosinājusi jaunbūves – publiskas ēkas vai objekta, kuram saskaņā ar likuma “Par ietekmes uz vidi novērtējumu” piemērojama ietekmes uz vidi novērtējuma procedūra, – būvniecību (piemēram, </a:t>
            </a:r>
            <a:r>
              <a:rPr lang="lv-LV" dirty="0" err="1">
                <a:solidFill>
                  <a:schemeClr val="accent2">
                    <a:lumMod val="75000"/>
                  </a:schemeClr>
                </a:solidFill>
              </a:rPr>
              <a:t>termo</a:t>
            </a:r>
            <a:r>
              <a:rPr lang="lv-LV" dirty="0">
                <a:solidFill>
                  <a:schemeClr val="accent2">
                    <a:lumMod val="75000"/>
                  </a:schemeClr>
                </a:solidFill>
              </a:rPr>
              <a:t> vai atomelektrostacijas būvniecība, ātrgaitas šosejas būvniecība, bīstamo atkritumu apglabāšanas vietas izveide un tml.)</a:t>
            </a:r>
          </a:p>
          <a:p>
            <a:endParaRPr lang="lv-LV" dirty="0"/>
          </a:p>
        </p:txBody>
      </p:sp>
    </p:spTree>
    <p:extLst>
      <p:ext uri="{BB962C8B-B14F-4D97-AF65-F5344CB8AC3E}">
        <p14:creationId xmlns:p14="http://schemas.microsoft.com/office/powerpoint/2010/main" val="2184874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9405A60A-D67A-D4F9-ADA8-7B6AD62601FB}"/>
              </a:ext>
            </a:extLst>
          </p:cNvPr>
          <p:cNvSpPr>
            <a:spLocks noGrp="1"/>
          </p:cNvSpPr>
          <p:nvPr>
            <p:ph idx="1"/>
          </p:nvPr>
        </p:nvSpPr>
        <p:spPr>
          <a:xfrm>
            <a:off x="677334" y="1149293"/>
            <a:ext cx="8596668" cy="4892070"/>
          </a:xfrm>
        </p:spPr>
        <p:txBody>
          <a:bodyPr/>
          <a:lstStyle/>
          <a:p>
            <a:pPr algn="just"/>
            <a:r>
              <a:rPr lang="lv-LV" dirty="0">
                <a:solidFill>
                  <a:schemeClr val="accent2">
                    <a:lumMod val="75000"/>
                  </a:schemeClr>
                </a:solidFill>
              </a:rPr>
              <a:t>Nolikuma projekta izstrādes gaitā iedzīvotāju skaita noteikšanai publiskās apspriešanas ierosināšanai par atbilstošu tika noteikta puse no referenduma ierosināšanai nepieciešamā iedzīvotāju skaita, tas ir 5 procenti no balsstiesīgo iedzīvotāju skaita, kuri pēdējās Rīgas domes vēlēšanās vēlēšanu dienā bija iekļauti attiecīgā vēlēšanu apgabala vēlētāju sarakstos. Pēdējās Rīgas domes vēlēšanās Rīgā bija reģistrēts 422 681 balsstiesīgs iedzīvotājs. </a:t>
            </a:r>
          </a:p>
          <a:p>
            <a:pPr algn="just"/>
            <a:r>
              <a:rPr lang="lv-LV" dirty="0">
                <a:solidFill>
                  <a:schemeClr val="accent2">
                    <a:lumMod val="75000"/>
                  </a:schemeClr>
                </a:solidFill>
              </a:rPr>
              <a:t>Noapaļojot iegūto skaitli, nolikuma 88. punktā tika noteikts, ka publisko apspriešanu var ierosināt vismaz 20 000 pašvaldības iedzīvotāju, kuri sasnieguši vismaz 18 gadu vecumu un kuru dzīvesvieta ir deklarēta Rīgā. </a:t>
            </a:r>
          </a:p>
          <a:p>
            <a:pPr algn="just"/>
            <a:r>
              <a:rPr lang="lv-LV" dirty="0">
                <a:solidFill>
                  <a:schemeClr val="accent2">
                    <a:lumMod val="75000"/>
                  </a:schemeClr>
                </a:solidFill>
              </a:rPr>
              <a:t>Būtiski, ka Pašvaldību likumā regulētā publiskā apspriešana </a:t>
            </a:r>
            <a:r>
              <a:rPr lang="lv-LV" u="sng" dirty="0">
                <a:solidFill>
                  <a:schemeClr val="accent2">
                    <a:lumMod val="75000"/>
                  </a:schemeClr>
                </a:solidFill>
              </a:rPr>
              <a:t>nav piemērojama gadījumiem, ko regulē speciālie normatīvie akti.</a:t>
            </a:r>
            <a:r>
              <a:rPr lang="lv-LV" dirty="0">
                <a:solidFill>
                  <a:schemeClr val="accent2">
                    <a:lumMod val="75000"/>
                  </a:schemeClr>
                </a:solidFill>
              </a:rPr>
              <a:t> Pašvaldību likumā ietvertais regulējums nemaina sabiedrības līdzdalības nodrošināšanas kārtību, ko pašvaldības īstenoja vēl pirms Pašvaldību likums tika pieņemts, piemēram, teritorijas plānojuma, attīstības programmas, būvniecības ieceru publiskai apspriešanai, bet paplašina pašvaldības iespēju iesaistīt tās darbā vietējos iedzīvotājus. </a:t>
            </a:r>
          </a:p>
          <a:p>
            <a:pPr algn="just"/>
            <a:endParaRPr lang="lv-LV" dirty="0">
              <a:solidFill>
                <a:schemeClr val="accent2">
                  <a:lumMod val="75000"/>
                </a:schemeClr>
              </a:solidFill>
            </a:endParaRPr>
          </a:p>
          <a:p>
            <a:endParaRPr lang="lv-LV" dirty="0"/>
          </a:p>
        </p:txBody>
      </p:sp>
    </p:spTree>
    <p:extLst>
      <p:ext uri="{BB962C8B-B14F-4D97-AF65-F5344CB8AC3E}">
        <p14:creationId xmlns:p14="http://schemas.microsoft.com/office/powerpoint/2010/main" val="3123170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E6C8172-5D6D-3125-2BF7-06A243175A74}"/>
              </a:ext>
            </a:extLst>
          </p:cNvPr>
          <p:cNvSpPr>
            <a:spLocks noGrp="1"/>
          </p:cNvSpPr>
          <p:nvPr>
            <p:ph type="title"/>
          </p:nvPr>
        </p:nvSpPr>
        <p:spPr/>
        <p:txBody>
          <a:bodyPr/>
          <a:lstStyle/>
          <a:p>
            <a:r>
              <a:rPr lang="lv-LV" dirty="0">
                <a:solidFill>
                  <a:schemeClr val="accent2">
                    <a:lumMod val="75000"/>
                  </a:schemeClr>
                </a:solidFill>
              </a:rPr>
              <a:t>Pašvaldības rīcība, saņemot iedzīvotāju ierosinājumu rīkot publisko apspriešanu</a:t>
            </a:r>
          </a:p>
        </p:txBody>
      </p:sp>
      <p:sp>
        <p:nvSpPr>
          <p:cNvPr id="3" name="Satura vietturis 2">
            <a:extLst>
              <a:ext uri="{FF2B5EF4-FFF2-40B4-BE49-F238E27FC236}">
                <a16:creationId xmlns:a16="http://schemas.microsoft.com/office/drawing/2014/main" id="{DF9432C7-162C-47C9-5D8D-587871A2B154}"/>
              </a:ext>
            </a:extLst>
          </p:cNvPr>
          <p:cNvSpPr>
            <a:spLocks noGrp="1"/>
          </p:cNvSpPr>
          <p:nvPr>
            <p:ph idx="1"/>
          </p:nvPr>
        </p:nvSpPr>
        <p:spPr/>
        <p:txBody>
          <a:bodyPr>
            <a:normAutofit/>
          </a:bodyPr>
          <a:lstStyle/>
          <a:p>
            <a:r>
              <a:rPr lang="lv-LV" dirty="0">
                <a:solidFill>
                  <a:schemeClr val="accent2">
                    <a:lumMod val="75000"/>
                  </a:schemeClr>
                </a:solidFill>
              </a:rPr>
              <a:t>Pārbauda iesniedzēju atbilstību pašvaldības nolikumā norādītajām prasībām;</a:t>
            </a:r>
          </a:p>
          <a:p>
            <a:r>
              <a:rPr lang="lv-LV" dirty="0">
                <a:solidFill>
                  <a:schemeClr val="accent2">
                    <a:lumMod val="75000"/>
                  </a:schemeClr>
                </a:solidFill>
              </a:rPr>
              <a:t>mēneša laikā no ierosinājuma saņemšanas, Rīgas dome pieņem lēmumu par publiskās apspriešanu rīkošanu tajā nosakot:</a:t>
            </a:r>
          </a:p>
          <a:p>
            <a:pPr>
              <a:buFont typeface="Wingdings" panose="05000000000000000000" pitchFamily="2" charset="2"/>
              <a:buChar char="v"/>
            </a:pPr>
            <a:r>
              <a:rPr lang="lv-LV" dirty="0">
                <a:solidFill>
                  <a:schemeClr val="accent2">
                    <a:lumMod val="75000"/>
                  </a:schemeClr>
                </a:solidFill>
              </a:rPr>
              <a:t>apspriešanai nododamo jautājumu, tā pamatojumu un iespējamās atbildes uz šo jautājumu;</a:t>
            </a:r>
          </a:p>
          <a:p>
            <a:pPr>
              <a:buFont typeface="Wingdings" panose="05000000000000000000" pitchFamily="2" charset="2"/>
              <a:buChar char="v"/>
            </a:pPr>
            <a:r>
              <a:rPr lang="lv-LV" dirty="0">
                <a:solidFill>
                  <a:schemeClr val="accent2">
                    <a:lumMod val="75000"/>
                  </a:schemeClr>
                </a:solidFill>
              </a:rPr>
              <a:t>kādu Pašvaldības administratīvās teritorijas daļu un kādas privātpersonas apspriežamais jautājums skar primāri;</a:t>
            </a:r>
          </a:p>
          <a:p>
            <a:pPr>
              <a:buFont typeface="Wingdings" panose="05000000000000000000" pitchFamily="2" charset="2"/>
              <a:buChar char="v"/>
            </a:pPr>
            <a:r>
              <a:rPr lang="lv-LV" dirty="0">
                <a:solidFill>
                  <a:schemeClr val="accent2">
                    <a:lumMod val="75000"/>
                  </a:schemeClr>
                </a:solidFill>
              </a:rPr>
              <a:t>apspriešanas sākuma un beigu datumus (apspriešana nevar ilgt mazāk par 30 dienām);</a:t>
            </a:r>
          </a:p>
          <a:p>
            <a:pPr>
              <a:buFont typeface="Wingdings" panose="05000000000000000000" pitchFamily="2" charset="2"/>
              <a:buChar char="v"/>
            </a:pPr>
            <a:r>
              <a:rPr lang="lv-LV" dirty="0">
                <a:solidFill>
                  <a:schemeClr val="accent2">
                    <a:lumMod val="75000"/>
                  </a:schemeClr>
                </a:solidFill>
              </a:rPr>
              <a:t>iespējamos lēmumu variantus, kas atkarīgi no atbildes uz apspriešanai nodoto jautājumu;</a:t>
            </a:r>
          </a:p>
          <a:p>
            <a:pPr>
              <a:buFont typeface="Wingdings" panose="05000000000000000000" pitchFamily="2" charset="2"/>
              <a:buChar char="v"/>
            </a:pPr>
            <a:endParaRPr lang="lv-LV" dirty="0"/>
          </a:p>
        </p:txBody>
      </p:sp>
    </p:spTree>
    <p:extLst>
      <p:ext uri="{BB962C8B-B14F-4D97-AF65-F5344CB8AC3E}">
        <p14:creationId xmlns:p14="http://schemas.microsoft.com/office/powerpoint/2010/main" val="2773271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999384E8-9AD1-3190-A812-E6FE106FE699}"/>
              </a:ext>
            </a:extLst>
          </p:cNvPr>
          <p:cNvSpPr>
            <a:spLocks noGrp="1"/>
          </p:cNvSpPr>
          <p:nvPr>
            <p:ph idx="1"/>
          </p:nvPr>
        </p:nvSpPr>
        <p:spPr>
          <a:xfrm>
            <a:off x="677334" y="377505"/>
            <a:ext cx="8596668" cy="6165908"/>
          </a:xfrm>
        </p:spPr>
        <p:txBody>
          <a:bodyPr>
            <a:normAutofit/>
          </a:bodyPr>
          <a:lstStyle/>
          <a:p>
            <a:pPr>
              <a:buFont typeface="Wingdings" panose="05000000000000000000" pitchFamily="2" charset="2"/>
              <a:buChar char="v"/>
            </a:pPr>
            <a:r>
              <a:rPr lang="lv-LV" dirty="0">
                <a:solidFill>
                  <a:schemeClr val="accent2">
                    <a:lumMod val="75000"/>
                  </a:schemeClr>
                </a:solidFill>
              </a:rPr>
              <a:t>atbildes formu;</a:t>
            </a:r>
          </a:p>
          <a:p>
            <a:pPr>
              <a:buFont typeface="Wingdings" panose="05000000000000000000" pitchFamily="2" charset="2"/>
              <a:buChar char="v"/>
            </a:pPr>
            <a:r>
              <a:rPr lang="lv-LV" dirty="0">
                <a:solidFill>
                  <a:schemeClr val="accent2">
                    <a:lumMod val="75000"/>
                  </a:schemeClr>
                </a:solidFill>
              </a:rPr>
              <a:t>Pašvaldības iestādi, kura organizē publisko apspriešanu, apkopo publiskajā apspriešanā paustos viedokļus (t. sk. pieņem mutvārdos pausto viedokli) un apstiprina kopsavilkumu par publiskās apspriešanas rezultātiem;</a:t>
            </a:r>
          </a:p>
          <a:p>
            <a:pPr>
              <a:buFont typeface="Wingdings" panose="05000000000000000000" pitchFamily="2" charset="2"/>
              <a:buChar char="v"/>
            </a:pPr>
            <a:r>
              <a:rPr lang="lv-LV" dirty="0">
                <a:solidFill>
                  <a:schemeClr val="accent2">
                    <a:lumMod val="75000"/>
                  </a:schemeClr>
                </a:solidFill>
              </a:rPr>
              <a:t>informāciju par publiskajai apspriešanai nodotā dokumenta un ar to saistīto Pašvaldības lēmumu publisku pieejamību visā publiskās apspriešanas laikā Pašvaldības oficiālajā tīmekļvietnē www.riga.lv, Pašvaldības Centrālās administrācijas ēkā un publiskās apspriešanas organizētāja ēkā;</a:t>
            </a:r>
          </a:p>
          <a:p>
            <a:pPr>
              <a:buFont typeface="Wingdings" panose="05000000000000000000" pitchFamily="2" charset="2"/>
              <a:buChar char="v"/>
            </a:pPr>
            <a:r>
              <a:rPr lang="lv-LV" dirty="0">
                <a:solidFill>
                  <a:schemeClr val="accent2">
                    <a:lumMod val="75000"/>
                  </a:schemeClr>
                </a:solidFill>
              </a:rPr>
              <a:t>apspriešanas rezultātu apkopošanas procedūru;</a:t>
            </a:r>
          </a:p>
          <a:p>
            <a:pPr>
              <a:buFont typeface="Wingdings" panose="05000000000000000000" pitchFamily="2" charset="2"/>
              <a:buChar char="v"/>
            </a:pPr>
            <a:r>
              <a:rPr lang="lv-LV" dirty="0">
                <a:solidFill>
                  <a:schemeClr val="accent2">
                    <a:lumMod val="75000"/>
                  </a:schemeClr>
                </a:solidFill>
              </a:rPr>
              <a:t>vietu un laiku, kad notiks Pašvaldības atbildīgo amatpersonu tikšanās ar iedzīvotājiem, lai skaidrotu risināmās problēmas;</a:t>
            </a:r>
          </a:p>
          <a:p>
            <a:pPr>
              <a:buFont typeface="Wingdings" panose="05000000000000000000" pitchFamily="2" charset="2"/>
              <a:buChar char="v"/>
            </a:pPr>
            <a:r>
              <a:rPr lang="lv-LV" dirty="0">
                <a:solidFill>
                  <a:schemeClr val="accent2">
                    <a:lumMod val="75000"/>
                  </a:schemeClr>
                </a:solidFill>
              </a:rPr>
              <a:t>vietu un laiku, kad publiskās apspriešanas dalībnieki var paust savu viedokli;</a:t>
            </a:r>
          </a:p>
          <a:p>
            <a:pPr>
              <a:buFont typeface="Wingdings" panose="05000000000000000000" pitchFamily="2" charset="2"/>
              <a:buChar char="v"/>
            </a:pPr>
            <a:r>
              <a:rPr lang="lv-LV" dirty="0">
                <a:solidFill>
                  <a:schemeClr val="accent2">
                    <a:lumMod val="75000"/>
                  </a:schemeClr>
                </a:solidFill>
              </a:rPr>
              <a:t>kārtību, kādā apspriešanas dalībnieki var iepazīties ar apspriežamā dokumenta projektu, kā arī ar šo dokumentu saistītajiem lēmumiem;</a:t>
            </a:r>
          </a:p>
          <a:p>
            <a:pPr>
              <a:buFont typeface="Wingdings" panose="05000000000000000000" pitchFamily="2" charset="2"/>
              <a:buChar char="v"/>
            </a:pPr>
            <a:r>
              <a:rPr lang="lv-LV" dirty="0">
                <a:solidFill>
                  <a:schemeClr val="accent2">
                    <a:lumMod val="75000"/>
                  </a:schemeClr>
                </a:solidFill>
              </a:rPr>
              <a:t>kopsavilkuma par publisko apspriešanu sagatavošanas, apstiprināšanas un publicēšanas kārtību.</a:t>
            </a:r>
          </a:p>
          <a:p>
            <a:endParaRPr lang="lv-LV" dirty="0"/>
          </a:p>
        </p:txBody>
      </p:sp>
    </p:spTree>
    <p:extLst>
      <p:ext uri="{BB962C8B-B14F-4D97-AF65-F5344CB8AC3E}">
        <p14:creationId xmlns:p14="http://schemas.microsoft.com/office/powerpoint/2010/main" val="2157934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DE836E8-0B98-E499-ACF4-BC09EC61E90F}"/>
              </a:ext>
            </a:extLst>
          </p:cNvPr>
          <p:cNvSpPr>
            <a:spLocks noGrp="1"/>
          </p:cNvSpPr>
          <p:nvPr>
            <p:ph type="title"/>
          </p:nvPr>
        </p:nvSpPr>
        <p:spPr/>
        <p:txBody>
          <a:bodyPr>
            <a:normAutofit fontScale="90000"/>
          </a:bodyPr>
          <a:lstStyle/>
          <a:p>
            <a:pPr algn="ctr"/>
            <a:r>
              <a:rPr lang="lv-LV" dirty="0">
                <a:solidFill>
                  <a:schemeClr val="accent2">
                    <a:lumMod val="75000"/>
                  </a:schemeClr>
                </a:solidFill>
              </a:rPr>
              <a:t>Pašvaldības rīcība pēc notikušās publiskās apspriešanas (Pašvaldību likuma 55.pants)</a:t>
            </a:r>
          </a:p>
        </p:txBody>
      </p:sp>
      <p:sp>
        <p:nvSpPr>
          <p:cNvPr id="3" name="Satura vietturis 2">
            <a:extLst>
              <a:ext uri="{FF2B5EF4-FFF2-40B4-BE49-F238E27FC236}">
                <a16:creationId xmlns:a16="http://schemas.microsoft.com/office/drawing/2014/main" id="{526B0ED2-ADB2-36E2-E509-AD17F6016CF6}"/>
              </a:ext>
            </a:extLst>
          </p:cNvPr>
          <p:cNvSpPr>
            <a:spLocks noGrp="1"/>
          </p:cNvSpPr>
          <p:nvPr>
            <p:ph idx="1"/>
          </p:nvPr>
        </p:nvSpPr>
        <p:spPr/>
        <p:txBody>
          <a:bodyPr>
            <a:normAutofit/>
          </a:bodyPr>
          <a:lstStyle/>
          <a:p>
            <a:pPr algn="just"/>
            <a:r>
              <a:rPr lang="lv-LV" dirty="0">
                <a:solidFill>
                  <a:schemeClr val="accent2">
                    <a:lumMod val="75000"/>
                  </a:schemeClr>
                </a:solidFill>
              </a:rPr>
              <a:t>Pašvaldībai ir pienākums apkopot paustos viedokļus un sagatavot kopsavilkumu par publiskās apspriešanas rezultātiem, norādot arī vērā neņemto viedokļu noraidīšanas iemeslus. Dome vai tās pilnvarota pašvaldības institūcija apstiprina kopsavilkumu un triju darbdienu laikā to publisko.</a:t>
            </a:r>
          </a:p>
          <a:p>
            <a:pPr algn="just"/>
            <a:r>
              <a:rPr lang="lv-LV" dirty="0">
                <a:solidFill>
                  <a:schemeClr val="accent2">
                    <a:lumMod val="75000"/>
                  </a:schemeClr>
                </a:solidFill>
              </a:rPr>
              <a:t>Dome mēneša laikā pēc publiskās apspriešanas kopsavilkuma apstiprināšanas lemj par publiskajai apspriešanai nodoto dokumentu.</a:t>
            </a:r>
          </a:p>
          <a:p>
            <a:pPr algn="just"/>
            <a:r>
              <a:rPr lang="lv-LV" dirty="0">
                <a:solidFill>
                  <a:schemeClr val="accent2">
                    <a:lumMod val="75000"/>
                  </a:schemeClr>
                </a:solidFill>
              </a:rPr>
              <a:t>Atkārtotu publisko apspriešanu par publiskajai apspriešanai nodotu dokumentu var rīkot ne agrāk kā gadu pēc šīs publiskās apspriešanas kopsavilkuma apstiprināšanas.</a:t>
            </a:r>
          </a:p>
        </p:txBody>
      </p:sp>
    </p:spTree>
    <p:extLst>
      <p:ext uri="{BB962C8B-B14F-4D97-AF65-F5344CB8AC3E}">
        <p14:creationId xmlns:p14="http://schemas.microsoft.com/office/powerpoint/2010/main" val="3401656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B4C746A-C542-230A-D885-3A2AED3907B5}"/>
              </a:ext>
            </a:extLst>
          </p:cNvPr>
          <p:cNvSpPr>
            <a:spLocks noGrp="1"/>
          </p:cNvSpPr>
          <p:nvPr>
            <p:ph type="ctrTitle"/>
          </p:nvPr>
        </p:nvSpPr>
        <p:spPr/>
        <p:txBody>
          <a:bodyPr/>
          <a:lstStyle/>
          <a:p>
            <a:r>
              <a:rPr lang="lv-LV" dirty="0">
                <a:solidFill>
                  <a:schemeClr val="accent2">
                    <a:lumMod val="75000"/>
                  </a:schemeClr>
                </a:solidFill>
              </a:rPr>
              <a:t>Paldies par uzmanību!</a:t>
            </a:r>
          </a:p>
        </p:txBody>
      </p:sp>
    </p:spTree>
    <p:extLst>
      <p:ext uri="{BB962C8B-B14F-4D97-AF65-F5344CB8AC3E}">
        <p14:creationId xmlns:p14="http://schemas.microsoft.com/office/powerpoint/2010/main" val="2974053785"/>
      </p:ext>
    </p:extLst>
  </p:cSld>
  <p:clrMapOvr>
    <a:masterClrMapping/>
  </p:clrMapOvr>
</p:sld>
</file>

<file path=ppt/theme/theme1.xml><?xml version="1.0" encoding="utf-8"?>
<a:theme xmlns:a="http://schemas.openxmlformats.org/drawingml/2006/main" name="Šķautn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85</TotalTime>
  <Words>765</Words>
  <Application>Microsoft Office PowerPoint</Application>
  <PresentationFormat>Platekrāna</PresentationFormat>
  <Paragraphs>46</Paragraphs>
  <Slides>9</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9</vt:i4>
      </vt:variant>
    </vt:vector>
  </HeadingPairs>
  <TitlesOfParts>
    <vt:vector size="14" baseType="lpstr">
      <vt:lpstr>Arial</vt:lpstr>
      <vt:lpstr>Trebuchet MS</vt:lpstr>
      <vt:lpstr>Wingdings</vt:lpstr>
      <vt:lpstr>Wingdings 3</vt:lpstr>
      <vt:lpstr>Šķautne</vt:lpstr>
      <vt:lpstr>Publiskā apspriešana</vt:lpstr>
      <vt:lpstr>Iedzīvotāju iespējas iesaistīties pašvaldības darbā pēc savas iniciatīvas</vt:lpstr>
      <vt:lpstr>Pašvaldību likuma 54.pants</vt:lpstr>
      <vt:lpstr>Publiskās apspriešanas ierosināšanai nepieciešamā skaita noteikšana</vt:lpstr>
      <vt:lpstr>PowerPoint prezentācija</vt:lpstr>
      <vt:lpstr>Pašvaldības rīcība, saņemot iedzīvotāju ierosinājumu rīkot publisko apspriešanu</vt:lpstr>
      <vt:lpstr>PowerPoint prezentācija</vt:lpstr>
      <vt:lpstr>Pašvaldības rīcība pēc notikušās publiskās apspriešanas (Pašvaldību likuma 55.pants)</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Publiskā apspriešana</dc:title>
  <dc:creator>Natālija Bulgakova</dc:creator>
  <cp:lastModifiedBy>Natālija Bulgakova</cp:lastModifiedBy>
  <cp:revision>16</cp:revision>
  <dcterms:created xsi:type="dcterms:W3CDTF">2023-10-04T16:50:39Z</dcterms:created>
  <dcterms:modified xsi:type="dcterms:W3CDTF">2023-10-05T05:50:19Z</dcterms:modified>
</cp:coreProperties>
</file>