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sldIdLst>
    <p:sldId id="274" r:id="rId5"/>
    <p:sldId id="416" r:id="rId6"/>
    <p:sldId id="414" r:id="rId7"/>
    <p:sldId id="415" r:id="rId8"/>
    <p:sldId id="422" r:id="rId9"/>
    <p:sldId id="413" r:id="rId10"/>
    <p:sldId id="408" r:id="rId11"/>
    <p:sldId id="290" r:id="rId12"/>
  </p:sldIdLst>
  <p:sldSz cx="24384000" cy="13716000"/>
  <p:notesSz cx="6669088" cy="98726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A2E9F57-5EF9-1B3D-7BDF-808ACBD74900}" name="Dana Ūdre" initials="DŪ" userId="S::dana.udre@riga.lv::e8abe817-4585-44fb-8551-8b81fbf41ae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Meilande" initials="IM" lastIdx="14" clrIdx="0">
    <p:extLst>
      <p:ext uri="{19B8F6BF-5375-455C-9EA6-DF929625EA0E}">
        <p15:presenceInfo xmlns:p15="http://schemas.microsoft.com/office/powerpoint/2012/main" userId="S-1-5-21-1421757000-1701381008-1545825941-241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EB8"/>
    <a:srgbClr val="211D2E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598" autoAdjust="0"/>
  </p:normalViewPr>
  <p:slideViewPr>
    <p:cSldViewPr snapToGrid="0">
      <p:cViewPr varScale="1">
        <p:scale>
          <a:sx n="30" d="100"/>
          <a:sy n="30" d="100"/>
        </p:scale>
        <p:origin x="812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98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42863" y="739775"/>
            <a:ext cx="6583362" cy="37036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889212" y="4689515"/>
            <a:ext cx="4890665" cy="444269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6455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7354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8707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14541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72478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5006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7247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86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" descr="Image">
            <a:extLst>
              <a:ext uri="{FF2B5EF4-FFF2-40B4-BE49-F238E27FC236}">
                <a16:creationId xmlns:a16="http://schemas.microsoft.com/office/drawing/2014/main" id="{A81001EA-93D2-2A8F-4EB9-AF7F3AE915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385" t="30752" r="385" b="5023"/>
          <a:stretch/>
        </p:blipFill>
        <p:spPr>
          <a:xfrm>
            <a:off x="-99312" y="-216000"/>
            <a:ext cx="24483312" cy="1425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16925894-EAB0-1058-A053-CE298F3793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630626" y="11070524"/>
            <a:ext cx="1394532" cy="133965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4630626" y="4692315"/>
            <a:ext cx="8362723" cy="1203159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 spc="120" baseline="0">
                <a:solidFill>
                  <a:schemeClr val="bg2"/>
                </a:solidFill>
              </a:defRPr>
            </a:lvl1pPr>
          </a:lstStyle>
          <a:p>
            <a:r>
              <a:t>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4639925" y="2393950"/>
            <a:ext cx="8362723" cy="1511300"/>
          </a:xfrm>
          <a:prstGeom prst="rect">
            <a:avLst/>
          </a:prstGeom>
          <a:noFill/>
        </p:spPr>
        <p:txBody>
          <a:bodyPr lIns="0" tIns="0" rIns="0" bIns="0" anchor="t" anchorCtr="0">
            <a:normAutofit/>
          </a:bodyPr>
          <a:lstStyle>
            <a:lvl1pPr>
              <a:lnSpc>
                <a:spcPct val="90000"/>
              </a:lnSpc>
              <a:defRPr sz="6000" spc="120" baseline="0">
                <a:solidFill>
                  <a:schemeClr val="bg2"/>
                </a:solidFill>
              </a:defRPr>
            </a:lvl1pPr>
          </a:lstStyle>
          <a:p>
            <a:r>
              <a:t>Presentation</a:t>
            </a:r>
            <a:br>
              <a:rPr lang="lv-LV"/>
            </a:br>
            <a:r>
              <a:t>Title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Table 0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90650" y="2393951"/>
            <a:ext cx="14978064" cy="272049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t>Title</a:t>
            </a:r>
          </a:p>
        </p:txBody>
      </p:sp>
      <p:sp>
        <p:nvSpPr>
          <p:cNvPr id="4" name="Author and Date">
            <a:extLst>
              <a:ext uri="{FF2B5EF4-FFF2-40B4-BE49-F238E27FC236}">
                <a16:creationId xmlns:a16="http://schemas.microsoft.com/office/drawing/2014/main" id="{870B44A4-C241-72C0-DA06-D8BF18E6576F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8" name="Chart Placeholder 2">
            <a:extLst>
              <a:ext uri="{FF2B5EF4-FFF2-40B4-BE49-F238E27FC236}">
                <a16:creationId xmlns:a16="http://schemas.microsoft.com/office/drawing/2014/main" id="{E6C49BE4-23C2-3CE7-9E8B-434D873DD3CD}"/>
              </a:ext>
            </a:extLst>
          </p:cNvPr>
          <p:cNvSpPr>
            <a:spLocks noGrp="1"/>
          </p:cNvSpPr>
          <p:nvPr>
            <p:ph type="chart" sz="quarter" idx="24" hasCustomPrompt="1"/>
          </p:nvPr>
        </p:nvSpPr>
        <p:spPr>
          <a:xfrm>
            <a:off x="1390650" y="5696366"/>
            <a:ext cx="21602700" cy="6849648"/>
          </a:xfrm>
        </p:spPr>
        <p:txBody>
          <a:bodyPr/>
          <a:lstStyle/>
          <a:p>
            <a:r>
              <a:rPr lang="en-LV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063646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solidFill>
          <a:srgbClr val="2F4B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ody Level One…">
            <a:extLst>
              <a:ext uri="{FF2B5EF4-FFF2-40B4-BE49-F238E27FC236}">
                <a16:creationId xmlns:a16="http://schemas.microsoft.com/office/drawing/2014/main" id="{1492E622-7BA1-4BCB-62A1-5FA7793A5CA2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57196" y="2393949"/>
            <a:ext cx="8336155" cy="33262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prezentācijas</a:t>
            </a:r>
            <a:endParaRPr lang="en-GB"/>
          </a:p>
          <a:p>
            <a:r>
              <a:rPr lang="en-GB" err="1"/>
              <a:t>nosaukumam</a:t>
            </a:r>
            <a:endParaRPr lang="en-GB"/>
          </a:p>
          <a:p>
            <a:endParaRPr lang="en-GB"/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66364495-AE4D-6780-6730-E9CBF6C0AAB6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39925" y="8384583"/>
            <a:ext cx="8336155" cy="41614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477316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bg2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4636730" y="3265714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6BA9908B-635B-FB9D-0968-0F2A3547F08A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8844" y="2873509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/>
              <a:t>0-0</a:t>
            </a:r>
            <a:endParaRPr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5E620B50-0C3C-73D7-10ED-880E1A6AC64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36730" y="5003074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/>
          </a:p>
        </p:txBody>
      </p:sp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E775BA1C-9218-55B8-68A3-EC15290077D0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14658844" y="4610869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/>
              <a:t>0-0</a:t>
            </a:r>
            <a:endParaRPr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901ED2E-A9A6-476F-8173-12D2A570AF2B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4636730" y="6701245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/>
          </a:p>
        </p:txBody>
      </p:sp>
      <p:sp>
        <p:nvSpPr>
          <p:cNvPr id="13" name="Body Level One…">
            <a:extLst>
              <a:ext uri="{FF2B5EF4-FFF2-40B4-BE49-F238E27FC236}">
                <a16:creationId xmlns:a16="http://schemas.microsoft.com/office/drawing/2014/main" id="{25EE2D4C-CA10-8D2D-A7DE-CCDDF93AF2E6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14658844" y="6309040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/>
              <a:t>0-0</a:t>
            </a:r>
            <a:endParaRPr/>
          </a:p>
        </p:txBody>
      </p:sp>
      <p:sp>
        <p:nvSpPr>
          <p:cNvPr id="14" name="Body Level One…">
            <a:extLst>
              <a:ext uri="{FF2B5EF4-FFF2-40B4-BE49-F238E27FC236}">
                <a16:creationId xmlns:a16="http://schemas.microsoft.com/office/drawing/2014/main" id="{F78E460A-0198-4651-2233-D1465BC2D022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4636730" y="8438605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/>
          </a:p>
        </p:txBody>
      </p:sp>
      <p:sp>
        <p:nvSpPr>
          <p:cNvPr id="15" name="Body Level One…">
            <a:extLst>
              <a:ext uri="{FF2B5EF4-FFF2-40B4-BE49-F238E27FC236}">
                <a16:creationId xmlns:a16="http://schemas.microsoft.com/office/drawing/2014/main" id="{0C7FE141-0B7F-AB0E-C2CE-9135E64FEDE8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4658844" y="8046400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/>
              <a:t>0-0</a:t>
            </a:r>
            <a:endParaRPr/>
          </a:p>
        </p:txBody>
      </p:sp>
      <p:pic>
        <p:nvPicPr>
          <p:cNvPr id="16" name="Image" descr="Image">
            <a:extLst>
              <a:ext uri="{FF2B5EF4-FFF2-40B4-BE49-F238E27FC236}">
                <a16:creationId xmlns:a16="http://schemas.microsoft.com/office/drawing/2014/main" id="{7391E61C-618C-B989-E302-95B09330BE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76183" y="11111944"/>
            <a:ext cx="1394532" cy="133965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3707549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0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AC8BBA0A-F6BC-0197-C9DE-28A6C0188A25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accent6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C646643-08E0-CE6C-BBAD-B55308D625D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39065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12D9155C-94EF-C678-DCC7-C1C406B5DFB2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89183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C150F9D5-8D2C-8D45-CC1E-0B64CC64A3C1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6377512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4835226D-5CAD-BF6A-D210-3EDAA0D40D5B}"/>
              </a:ext>
            </a:extLst>
          </p:cNvPr>
          <p:cNvSpPr/>
          <p:nvPr userDrawn="1"/>
        </p:nvSpPr>
        <p:spPr>
          <a:xfrm flipH="1" flipV="1">
            <a:off x="8483601" y="2401566"/>
            <a:ext cx="7464" cy="10147634"/>
          </a:xfrm>
          <a:prstGeom prst="line">
            <a:avLst/>
          </a:prstGeom>
          <a:ln w="50800">
            <a:solidFill>
              <a:schemeClr val="bg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992D4D79-1735-9D8C-0CD5-D2FB2D498655}"/>
              </a:ext>
            </a:extLst>
          </p:cNvPr>
          <p:cNvSpPr/>
          <p:nvPr userDrawn="1"/>
        </p:nvSpPr>
        <p:spPr>
          <a:xfrm flipH="1" flipV="1">
            <a:off x="15876292" y="2401566"/>
            <a:ext cx="7464" cy="10147634"/>
          </a:xfrm>
          <a:prstGeom prst="line">
            <a:avLst/>
          </a:prstGeom>
          <a:ln w="50800">
            <a:solidFill>
              <a:schemeClr val="bg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Body Level One…">
            <a:extLst>
              <a:ext uri="{FF2B5EF4-FFF2-40B4-BE49-F238E27FC236}">
                <a16:creationId xmlns:a16="http://schemas.microsoft.com/office/drawing/2014/main" id="{A1C661F5-0159-884F-3230-C7CAB85616A5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0890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17" name="Body Level One…">
            <a:extLst>
              <a:ext uri="{FF2B5EF4-FFF2-40B4-BE49-F238E27FC236}">
                <a16:creationId xmlns:a16="http://schemas.microsoft.com/office/drawing/2014/main" id="{EB7D3122-B27D-C95F-22E3-8566D90CAF2A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891008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18" name="Body Level One…">
            <a:extLst>
              <a:ext uri="{FF2B5EF4-FFF2-40B4-BE49-F238E27FC236}">
                <a16:creationId xmlns:a16="http://schemas.microsoft.com/office/drawing/2014/main" id="{5D510511-7390-6F61-07A8-6A2590B4BF75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6364771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21" name="Body Level One…">
            <a:extLst>
              <a:ext uri="{FF2B5EF4-FFF2-40B4-BE49-F238E27FC236}">
                <a16:creationId xmlns:a16="http://schemas.microsoft.com/office/drawing/2014/main" id="{38E52F12-47F1-466E-E0F6-CF23942718D4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39065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01</a:t>
            </a:r>
          </a:p>
        </p:txBody>
      </p:sp>
      <p:sp>
        <p:nvSpPr>
          <p:cNvPr id="22" name="Body Level One…">
            <a:extLst>
              <a:ext uri="{FF2B5EF4-FFF2-40B4-BE49-F238E27FC236}">
                <a16:creationId xmlns:a16="http://schemas.microsoft.com/office/drawing/2014/main" id="{9EEC4365-9B56-0DAF-8865-22CE11C5CE3B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889183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02</a:t>
            </a:r>
          </a:p>
        </p:txBody>
      </p:sp>
      <p:sp>
        <p:nvSpPr>
          <p:cNvPr id="23" name="Body Level One…">
            <a:extLst>
              <a:ext uri="{FF2B5EF4-FFF2-40B4-BE49-F238E27FC236}">
                <a16:creationId xmlns:a16="http://schemas.microsoft.com/office/drawing/2014/main" id="{F75D8E18-4176-E57C-EBA7-97183D777225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16377512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789228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0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AC8BBA0A-F6BC-0197-C9DE-28A6C0188A25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accent6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C646643-08E0-CE6C-BBAD-B55308D625D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39065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12D9155C-94EF-C678-DCC7-C1C406B5DFB2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89183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C150F9D5-8D2C-8D45-CC1E-0B64CC64A3C1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6377512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4835226D-5CAD-BF6A-D210-3EDAA0D40D5B}"/>
              </a:ext>
            </a:extLst>
          </p:cNvPr>
          <p:cNvSpPr/>
          <p:nvPr userDrawn="1"/>
        </p:nvSpPr>
        <p:spPr>
          <a:xfrm flipH="1" flipV="1">
            <a:off x="8483601" y="2401566"/>
            <a:ext cx="7464" cy="10147634"/>
          </a:xfrm>
          <a:prstGeom prst="line">
            <a:avLst/>
          </a:prstGeom>
          <a:ln w="50800">
            <a:solidFill>
              <a:schemeClr val="accent6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992D4D79-1735-9D8C-0CD5-D2FB2D498655}"/>
              </a:ext>
            </a:extLst>
          </p:cNvPr>
          <p:cNvSpPr/>
          <p:nvPr userDrawn="1"/>
        </p:nvSpPr>
        <p:spPr>
          <a:xfrm flipH="1" flipV="1">
            <a:off x="15876292" y="2401566"/>
            <a:ext cx="7464" cy="10147634"/>
          </a:xfrm>
          <a:prstGeom prst="line">
            <a:avLst/>
          </a:prstGeom>
          <a:ln w="50800">
            <a:solidFill>
              <a:schemeClr val="accent6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Body Level One…">
            <a:extLst>
              <a:ext uri="{FF2B5EF4-FFF2-40B4-BE49-F238E27FC236}">
                <a16:creationId xmlns:a16="http://schemas.microsoft.com/office/drawing/2014/main" id="{A1C661F5-0159-884F-3230-C7CAB85616A5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0890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17" name="Body Level One…">
            <a:extLst>
              <a:ext uri="{FF2B5EF4-FFF2-40B4-BE49-F238E27FC236}">
                <a16:creationId xmlns:a16="http://schemas.microsoft.com/office/drawing/2014/main" id="{EB7D3122-B27D-C95F-22E3-8566D90CAF2A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891008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18" name="Body Level One…">
            <a:extLst>
              <a:ext uri="{FF2B5EF4-FFF2-40B4-BE49-F238E27FC236}">
                <a16:creationId xmlns:a16="http://schemas.microsoft.com/office/drawing/2014/main" id="{5D510511-7390-6F61-07A8-6A2590B4BF75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6364771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21" name="Body Level One…">
            <a:extLst>
              <a:ext uri="{FF2B5EF4-FFF2-40B4-BE49-F238E27FC236}">
                <a16:creationId xmlns:a16="http://schemas.microsoft.com/office/drawing/2014/main" id="{38E52F12-47F1-466E-E0F6-CF23942718D4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39065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01</a:t>
            </a:r>
          </a:p>
        </p:txBody>
      </p:sp>
      <p:sp>
        <p:nvSpPr>
          <p:cNvPr id="22" name="Body Level One…">
            <a:extLst>
              <a:ext uri="{FF2B5EF4-FFF2-40B4-BE49-F238E27FC236}">
                <a16:creationId xmlns:a16="http://schemas.microsoft.com/office/drawing/2014/main" id="{9EEC4365-9B56-0DAF-8865-22CE11C5CE3B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889183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02</a:t>
            </a:r>
          </a:p>
        </p:txBody>
      </p:sp>
      <p:sp>
        <p:nvSpPr>
          <p:cNvPr id="23" name="Body Level One…">
            <a:extLst>
              <a:ext uri="{FF2B5EF4-FFF2-40B4-BE49-F238E27FC236}">
                <a16:creationId xmlns:a16="http://schemas.microsoft.com/office/drawing/2014/main" id="{F75D8E18-4176-E57C-EBA7-97183D777225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16377512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03316626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0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AC8BBA0A-F6BC-0197-C9DE-28A6C0188A25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C646643-08E0-CE6C-BBAD-B55308D625D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39065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12D9155C-94EF-C678-DCC7-C1C406B5DFB2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89183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C150F9D5-8D2C-8D45-CC1E-0B64CC64A3C1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6377512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Vieta </a:t>
            </a:r>
            <a:r>
              <a:rPr lang="en-GB" err="1"/>
              <a:t>argumentam</a:t>
            </a:r>
            <a:endParaRPr lang="en-GB"/>
          </a:p>
          <a:p>
            <a:r>
              <a:rPr lang="en-GB"/>
              <a:t>par </a:t>
            </a:r>
            <a:r>
              <a:rPr lang="en-GB" err="1"/>
              <a:t>konkrēto</a:t>
            </a:r>
            <a:r>
              <a:rPr lang="en-GB"/>
              <a:t> </a:t>
            </a:r>
            <a:r>
              <a:rPr lang="en-GB" err="1"/>
              <a:t>tēmu</a:t>
            </a:r>
            <a:endParaRPr lang="en-GB"/>
          </a:p>
          <a:p>
            <a:endParaRPr lang="en-GB"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4835226D-5CAD-BF6A-D210-3EDAA0D40D5B}"/>
              </a:ext>
            </a:extLst>
          </p:cNvPr>
          <p:cNvSpPr/>
          <p:nvPr userDrawn="1"/>
        </p:nvSpPr>
        <p:spPr>
          <a:xfrm flipH="1" flipV="1">
            <a:off x="8483601" y="2401566"/>
            <a:ext cx="7464" cy="10147634"/>
          </a:xfrm>
          <a:prstGeom prst="line">
            <a:avLst/>
          </a:prstGeom>
          <a:ln w="50800">
            <a:solidFill>
              <a:schemeClr val="tx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992D4D79-1735-9D8C-0CD5-D2FB2D498655}"/>
              </a:ext>
            </a:extLst>
          </p:cNvPr>
          <p:cNvSpPr/>
          <p:nvPr userDrawn="1"/>
        </p:nvSpPr>
        <p:spPr>
          <a:xfrm flipH="1" flipV="1">
            <a:off x="15876292" y="2401566"/>
            <a:ext cx="7464" cy="10147634"/>
          </a:xfrm>
          <a:prstGeom prst="line">
            <a:avLst/>
          </a:prstGeom>
          <a:ln w="50800">
            <a:solidFill>
              <a:schemeClr val="tx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Body Level One…">
            <a:extLst>
              <a:ext uri="{FF2B5EF4-FFF2-40B4-BE49-F238E27FC236}">
                <a16:creationId xmlns:a16="http://schemas.microsoft.com/office/drawing/2014/main" id="{A1C661F5-0159-884F-3230-C7CAB85616A5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0890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17" name="Body Level One…">
            <a:extLst>
              <a:ext uri="{FF2B5EF4-FFF2-40B4-BE49-F238E27FC236}">
                <a16:creationId xmlns:a16="http://schemas.microsoft.com/office/drawing/2014/main" id="{EB7D3122-B27D-C95F-22E3-8566D90CAF2A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891008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18" name="Body Level One…">
            <a:extLst>
              <a:ext uri="{FF2B5EF4-FFF2-40B4-BE49-F238E27FC236}">
                <a16:creationId xmlns:a16="http://schemas.microsoft.com/office/drawing/2014/main" id="{5D510511-7390-6F61-07A8-6A2590B4BF75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6364771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21" name="Body Level One…">
            <a:extLst>
              <a:ext uri="{FF2B5EF4-FFF2-40B4-BE49-F238E27FC236}">
                <a16:creationId xmlns:a16="http://schemas.microsoft.com/office/drawing/2014/main" id="{38E52F12-47F1-466E-E0F6-CF23942718D4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39065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01</a:t>
            </a:r>
          </a:p>
        </p:txBody>
      </p:sp>
      <p:sp>
        <p:nvSpPr>
          <p:cNvPr id="22" name="Body Level One…">
            <a:extLst>
              <a:ext uri="{FF2B5EF4-FFF2-40B4-BE49-F238E27FC236}">
                <a16:creationId xmlns:a16="http://schemas.microsoft.com/office/drawing/2014/main" id="{9EEC4365-9B56-0DAF-8865-22CE11C5CE3B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889183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02</a:t>
            </a:r>
          </a:p>
        </p:txBody>
      </p:sp>
      <p:sp>
        <p:nvSpPr>
          <p:cNvPr id="23" name="Body Level One…">
            <a:extLst>
              <a:ext uri="{FF2B5EF4-FFF2-40B4-BE49-F238E27FC236}">
                <a16:creationId xmlns:a16="http://schemas.microsoft.com/office/drawing/2014/main" id="{F75D8E18-4176-E57C-EBA7-97183D777225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16377512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8354296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0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9C8B7C49-7DC8-C79A-6AEF-141593257942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1492E622-7BA1-4BCB-62A1-5FA7793A5CA2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57197" y="6027567"/>
            <a:ext cx="8336155" cy="36298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66364495-AE4D-6780-6730-E9CBF6C0AAB6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7196" y="9908999"/>
            <a:ext cx="8336155" cy="1732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F81D3-28BD-94C4-0099-D52FA991673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 rot="-180000">
            <a:off x="3874520" y="4107269"/>
            <a:ext cx="8178527" cy="5524157"/>
          </a:xfrm>
          <a:pattFill prst="pct5">
            <a:fgClr>
              <a:srgbClr val="FFFFFF"/>
            </a:fgClr>
            <a:bgClr>
              <a:schemeClr val="bg2">
                <a:lumMod val="95000"/>
              </a:schemeClr>
            </a:bgClr>
          </a:pattFill>
        </p:spPr>
        <p:txBody>
          <a:bodyPr/>
          <a:lstStyle/>
          <a:p>
            <a:r>
              <a:rPr lang="en-LV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321869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0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9C8B7C49-7DC8-C79A-6AEF-141593257942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1492E622-7BA1-4BCB-62A1-5FA7793A5CA2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57197" y="6027567"/>
            <a:ext cx="8336155" cy="36298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/>
              <a:t>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66364495-AE4D-6780-6730-E9CBF6C0AAB6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7196" y="9908999"/>
            <a:ext cx="8336155" cy="1732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F81D3-28BD-94C4-0099-D52FA991673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 rot="-180000">
            <a:off x="3874520" y="4107269"/>
            <a:ext cx="8178527" cy="5524157"/>
          </a:xfrm>
          <a:pattFill prst="pct5">
            <a:fgClr>
              <a:srgbClr val="FFFFFF"/>
            </a:fgClr>
            <a:bgClr>
              <a:schemeClr val="bg2">
                <a:lumMod val="95000"/>
              </a:schemeClr>
            </a:bgClr>
          </a:pattFill>
        </p:spPr>
        <p:txBody>
          <a:bodyPr/>
          <a:lstStyle/>
          <a:p>
            <a:r>
              <a:rPr lang="en-LV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149294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90650" y="5718874"/>
            <a:ext cx="21602700" cy="323914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t>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A90D4273-1E94-69F4-E1F7-B3F58F9638DE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8915400" y="10782300"/>
            <a:ext cx="5724525" cy="17637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err="1"/>
              <a:t>Text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569924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Table 0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90649" y="2393951"/>
            <a:ext cx="10837863" cy="3386916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r>
              <a:t>Title</a:t>
            </a:r>
          </a:p>
        </p:txBody>
      </p:sp>
      <p:sp>
        <p:nvSpPr>
          <p:cNvPr id="4" name="Author and Date">
            <a:extLst>
              <a:ext uri="{FF2B5EF4-FFF2-40B4-BE49-F238E27FC236}">
                <a16:creationId xmlns:a16="http://schemas.microsoft.com/office/drawing/2014/main" id="{870B44A4-C241-72C0-DA06-D8BF18E6576F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bg2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8" name="Chart Placeholder 2">
            <a:extLst>
              <a:ext uri="{FF2B5EF4-FFF2-40B4-BE49-F238E27FC236}">
                <a16:creationId xmlns:a16="http://schemas.microsoft.com/office/drawing/2014/main" id="{E6C49BE4-23C2-3CE7-9E8B-434D873DD3CD}"/>
              </a:ext>
            </a:extLst>
          </p:cNvPr>
          <p:cNvSpPr>
            <a:spLocks noGrp="1"/>
          </p:cNvSpPr>
          <p:nvPr>
            <p:ph type="chart" sz="quarter" idx="24" hasCustomPrompt="1"/>
          </p:nvPr>
        </p:nvSpPr>
        <p:spPr>
          <a:xfrm>
            <a:off x="1390650" y="6858000"/>
            <a:ext cx="21602700" cy="5688013"/>
          </a:xfrm>
        </p:spPr>
        <p:txBody>
          <a:bodyPr/>
          <a:lstStyle/>
          <a:p>
            <a:r>
              <a:rPr lang="en-LV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48341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228513" y="1169988"/>
            <a:ext cx="1080135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0" y="2934054"/>
            <a:ext cx="1080135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8" r:id="rId3"/>
    <p:sldLayoutId id="2147483670" r:id="rId4"/>
    <p:sldLayoutId id="2147483669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spd="med"/>
  <p:txStyles>
    <p:titleStyle>
      <a:lvl1pPr marL="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18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1pPr>
      <a:lvl2pPr marL="6096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2pPr>
      <a:lvl3pPr marL="12192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3pPr>
      <a:lvl4pPr marL="18288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4pPr>
      <a:lvl5pPr marL="24384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3" orient="horz" pos="737" userDrawn="1">
          <p15:clr>
            <a:srgbClr val="F26B43"/>
          </p15:clr>
        </p15:guide>
        <p15:guide id="4" pos="876" userDrawn="1">
          <p15:clr>
            <a:srgbClr val="F26B43"/>
          </p15:clr>
        </p15:guide>
        <p15:guide id="5" orient="horz" pos="7903" userDrawn="1">
          <p15:clr>
            <a:srgbClr val="F26B43"/>
          </p15:clr>
        </p15:guide>
        <p15:guide id="6" pos="14484" userDrawn="1">
          <p15:clr>
            <a:srgbClr val="F26B43"/>
          </p15:clr>
        </p15:guide>
        <p15:guide id="7" pos="7703" userDrawn="1">
          <p15:clr>
            <a:srgbClr val="F26B43"/>
          </p15:clr>
        </p15:guide>
        <p15:guide id="9" pos="10311" userDrawn="1">
          <p15:clr>
            <a:srgbClr val="F26B43"/>
          </p15:clr>
        </p15:guide>
        <p15:guide id="10" pos="5616" userDrawn="1">
          <p15:clr>
            <a:srgbClr val="F26B43"/>
          </p15:clr>
        </p15:guide>
        <p15:guide id="11" pos="5344" userDrawn="1">
          <p15:clr>
            <a:srgbClr val="F26B43"/>
          </p15:clr>
        </p15:guide>
        <p15:guide id="12" pos="9993" userDrawn="1">
          <p15:clr>
            <a:srgbClr val="F26B43"/>
          </p15:clr>
        </p15:guide>
        <p15:guide id="13" orient="horz" pos="1508" userDrawn="1">
          <p15:clr>
            <a:srgbClr val="F26B43"/>
          </p15:clr>
        </p15:guide>
        <p15:guide id="14" orient="horz" pos="2460" userDrawn="1">
          <p15:clr>
            <a:srgbClr val="F26B43"/>
          </p15:clr>
        </p15:guide>
        <p15:guide id="15" orient="horz" pos="6792" userDrawn="1">
          <p15:clr>
            <a:srgbClr val="F26B43"/>
          </p15:clr>
        </p15:guide>
        <p15:guide id="16" pos="92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DBF1F264-FB98-7EAD-CF72-60908FA614F5}"/>
              </a:ext>
            </a:extLst>
          </p:cNvPr>
          <p:cNvSpPr txBox="1">
            <a:spLocks/>
          </p:cNvSpPr>
          <p:nvPr/>
        </p:nvSpPr>
        <p:spPr>
          <a:xfrm>
            <a:off x="14639925" y="1156996"/>
            <a:ext cx="8362723" cy="274825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rmAutofit fontScale="92500"/>
          </a:bodyPr>
          <a:lstStyle>
            <a:lvl1pPr marL="0" marR="0" indent="0" algn="l" defTabSz="2438338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 i="0" u="none" strike="noStrike" cap="none" spc="120" baseline="0">
                <a:solidFill>
                  <a:schemeClr val="bg2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lvl="0" hangingPunct="1">
              <a:defRPr/>
            </a:pPr>
            <a:r>
              <a:rPr lang="lv-LV" dirty="0">
                <a:latin typeface="GILROY-SEMIBOLD"/>
              </a:rPr>
              <a:t>Līdzdalības iespējas un konsultatīvie </a:t>
            </a:r>
            <a:r>
              <a:rPr lang="lv-LV" sz="6000" b="1" dirty="0">
                <a:latin typeface="GILROY-SEMIBOLD"/>
              </a:rPr>
              <a:t>mehānismi Rīgas pašvaldībā</a:t>
            </a:r>
            <a:endParaRPr kumimoji="0" lang="en-LV" sz="6000" b="1" i="0" u="none" strike="noStrike" kern="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Semibold" panose="00000700000000000000" pitchFamily="50" charset="-70"/>
              <a:sym typeface="Helvetica Neue"/>
            </a:endParaRP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A12B136F-FE6B-4D5B-8034-E6D4504F5BD3}"/>
              </a:ext>
            </a:extLst>
          </p:cNvPr>
          <p:cNvSpPr txBox="1">
            <a:spLocks/>
          </p:cNvSpPr>
          <p:nvPr/>
        </p:nvSpPr>
        <p:spPr>
          <a:xfrm>
            <a:off x="14630626" y="4692315"/>
            <a:ext cx="8362723" cy="120315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cap="none" spc="120" baseline="0">
                <a:solidFill>
                  <a:schemeClr val="bg2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r>
              <a:rPr lang="lv-LV" sz="2400" cap="all" dirty="0"/>
              <a:t>05.10.2023.</a:t>
            </a:r>
            <a:endParaRPr lang="en-LV" sz="2400" cap="all" dirty="0"/>
          </a:p>
        </p:txBody>
      </p:sp>
    </p:spTree>
    <p:extLst>
      <p:ext uri="{BB962C8B-B14F-4D97-AF65-F5344CB8AC3E}">
        <p14:creationId xmlns:p14="http://schemas.microsoft.com/office/powerpoint/2010/main" val="383422969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E006BC-48D7-45D2-9A3E-EEA973611DC1}"/>
              </a:ext>
            </a:extLst>
          </p:cNvPr>
          <p:cNvSpPr txBox="1">
            <a:spLocks/>
          </p:cNvSpPr>
          <p:nvPr/>
        </p:nvSpPr>
        <p:spPr>
          <a:xfrm>
            <a:off x="14636732" y="11415705"/>
            <a:ext cx="8486904" cy="846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endParaRPr lang="en-LV" sz="330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79F8473-714E-40CD-906B-C6F4854595C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1905488" y="964169"/>
            <a:ext cx="11889694" cy="1356903"/>
          </a:xfrm>
        </p:spPr>
        <p:txBody>
          <a:bodyPr>
            <a:normAutofit/>
          </a:bodyPr>
          <a:lstStyle/>
          <a:p>
            <a:r>
              <a:rPr lang="lv-LV" sz="4800" b="1" cap="all" dirty="0">
                <a:solidFill>
                  <a:schemeClr val="tx1"/>
                </a:solidFill>
                <a:latin typeface="+mj-lt"/>
                <a:cs typeface="Calibri Light"/>
              </a:rPr>
              <a:t>Līdzdalības veidi</a:t>
            </a:r>
            <a:endParaRPr lang="en-LV" sz="4800" cap="all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19EEE05-FA84-460B-BB78-4D4C5B1211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905488" y="2962656"/>
            <a:ext cx="11889694" cy="9299959"/>
          </a:xfrm>
        </p:spPr>
        <p:txBody>
          <a:bodyPr lIns="0" tIns="0" rIns="0" bIns="0" anchor="t"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Memorandi, konsultatīvās padomes, konsultatīvās komisijas, darba grupas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v-LV" sz="4400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Līdzfinansējuma konkursi un materiāli tehniskais atbalsts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v-LV" sz="4400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Līdzdalības budžets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v-LV" sz="4400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Brīvprātīgais darbs</a:t>
            </a:r>
          </a:p>
          <a:p>
            <a:r>
              <a:rPr lang="lv-LV" sz="4400" dirty="0">
                <a:solidFill>
                  <a:schemeClr val="tx1"/>
                </a:solidFill>
              </a:rPr>
              <a:t> 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Pašvaldībai un sabiedrībai nozīmīgo konkursu vērtēšanas procesi (Rīgas kultūras kalendāra pasākumu īstenošanas konkursa komisijā, pašvaldības uzņēmumu valdes vai padomes locekļu amata kandidātu vērtēšanas process)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v-LV" sz="4400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Publiskās apspriešanas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v-LV" sz="4400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Kolektīvie iesniegumi</a:t>
            </a:r>
          </a:p>
          <a:p>
            <a:endParaRPr lang="lv-LV" sz="4400" dirty="0">
              <a:solidFill>
                <a:schemeClr val="tx1"/>
              </a:solidFill>
            </a:endParaRPr>
          </a:p>
          <a:p>
            <a:endParaRPr lang="lv-LV" sz="2400" b="0" dirty="0">
              <a:solidFill>
                <a:schemeClr val="tx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Viedokļu noskaidrošana par saistošo noteikumu projektiem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lv-LV" sz="4400" dirty="0">
              <a:solidFill>
                <a:schemeClr val="tx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400" dirty="0">
                <a:solidFill>
                  <a:schemeClr val="tx1"/>
                </a:solidFill>
              </a:rPr>
              <a:t>Aptaujas (iesaisties.riga.lv), pētījumi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4400" b="0" dirty="0">
              <a:solidFill>
                <a:schemeClr val="tx1"/>
              </a:solidFill>
            </a:endParaRP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D16FBE9-8D5A-47A1-B3A0-5BD59A62ED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8188" y="696913"/>
            <a:ext cx="10837862" cy="641350"/>
          </a:xfrm>
        </p:spPr>
        <p:txBody>
          <a:bodyPr>
            <a:normAutofit/>
          </a:bodyPr>
          <a:lstStyle/>
          <a:p>
            <a:r>
              <a:rPr lang="lv-LV" cap="all" dirty="0">
                <a:solidFill>
                  <a:schemeClr val="tx1">
                    <a:alpha val="50000"/>
                  </a:schemeClr>
                </a:solidFill>
              </a:rPr>
              <a:t>Apkaimju iedzīvotāju centrs</a:t>
            </a:r>
            <a:endParaRPr lang="en-LV" cap="all" dirty="0">
              <a:solidFill>
                <a:schemeClr val="tx1">
                  <a:alpha val="50000"/>
                </a:schemeClr>
              </a:solidFill>
            </a:endParaRPr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91C0F38A-C7DB-6B56-E0AB-F1B070D09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75162">
            <a:off x="1669277" y="2508693"/>
            <a:ext cx="8359716" cy="785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6154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E006BC-48D7-45D2-9A3E-EEA973611DC1}"/>
              </a:ext>
            </a:extLst>
          </p:cNvPr>
          <p:cNvSpPr txBox="1">
            <a:spLocks/>
          </p:cNvSpPr>
          <p:nvPr/>
        </p:nvSpPr>
        <p:spPr>
          <a:xfrm>
            <a:off x="14636732" y="11415705"/>
            <a:ext cx="8486904" cy="846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endParaRPr lang="en-LV" sz="330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79F8473-714E-40CD-906B-C6F4854595C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907485" y="587848"/>
            <a:ext cx="12216149" cy="1385321"/>
          </a:xfrm>
        </p:spPr>
        <p:txBody>
          <a:bodyPr>
            <a:normAutofit/>
          </a:bodyPr>
          <a:lstStyle/>
          <a:p>
            <a:r>
              <a:rPr lang="lv-LV" sz="4800" b="1" cap="all" dirty="0">
                <a:solidFill>
                  <a:schemeClr val="tx1"/>
                </a:solidFill>
                <a:latin typeface="+mj-lt"/>
                <a:cs typeface="Calibri Light"/>
              </a:rPr>
              <a:t>3 SADARBĪBAS memorandi</a:t>
            </a:r>
            <a:endParaRPr lang="lv-LV" sz="4800" dirty="0">
              <a:solidFill>
                <a:srgbClr val="211D2E"/>
              </a:solidFill>
            </a:endParaRPr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19EEE05-FA84-460B-BB78-4D4C5B1211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907485" y="2069499"/>
            <a:ext cx="12216149" cy="11198632"/>
          </a:xfrm>
        </p:spPr>
        <p:txBody>
          <a:bodyPr>
            <a:normAutofit fontScale="92500" lnSpcReduction="2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</a:rPr>
              <a:t>Rīgas pilsētas pašvaldības un nevalstisko organizāciju sadarbības memorands</a:t>
            </a:r>
          </a:p>
          <a:p>
            <a:pPr marL="1785938" indent="-749300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tx1"/>
                </a:solidFill>
              </a:rPr>
              <a:t>220 NVO</a:t>
            </a:r>
          </a:p>
          <a:p>
            <a:pPr marL="1785938" indent="-749300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tx1"/>
                </a:solidFill>
              </a:rPr>
              <a:t>Atvērts parakstīšanai</a:t>
            </a:r>
          </a:p>
          <a:p>
            <a:pPr marL="1036638"/>
            <a:r>
              <a:rPr lang="lv-LV" dirty="0">
                <a:solidFill>
                  <a:schemeClr val="tx1"/>
                </a:solidFill>
              </a:rPr>
              <a:t>	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</a:rPr>
              <a:t>Vienotas Rīgas </a:t>
            </a:r>
            <a:r>
              <a:rPr lang="lv-LV" dirty="0" err="1">
                <a:solidFill>
                  <a:schemeClr val="tx1"/>
                </a:solidFill>
              </a:rPr>
              <a:t>jaunuzņēmumu</a:t>
            </a:r>
            <a:r>
              <a:rPr lang="lv-LV" dirty="0">
                <a:solidFill>
                  <a:schemeClr val="tx1"/>
                </a:solidFill>
              </a:rPr>
              <a:t> atbalsta ekosistēmas attīstības sadarbības memorands</a:t>
            </a:r>
          </a:p>
          <a:p>
            <a:pPr marL="1701800" indent="-617538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tx1"/>
                </a:solidFill>
              </a:rPr>
              <a:t>7 NVO</a:t>
            </a:r>
          </a:p>
          <a:p>
            <a:pPr marL="1701800" indent="-617538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tx1"/>
                </a:solidFill>
              </a:rPr>
              <a:t>Atvērts parakstīšanai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lv-LV" dirty="0">
              <a:solidFill>
                <a:schemeClr val="tx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</a:rPr>
              <a:t>RD un nevalstisko organizāciju memorands par sadarbību publiskās lietošanas dzelzceļa līnijas “Rail </a:t>
            </a:r>
            <a:r>
              <a:rPr lang="lv-LV" dirty="0" err="1">
                <a:solidFill>
                  <a:schemeClr val="tx1"/>
                </a:solidFill>
              </a:rPr>
              <a:t>Baltica</a:t>
            </a:r>
            <a:r>
              <a:rPr lang="lv-LV" dirty="0">
                <a:solidFill>
                  <a:schemeClr val="tx1"/>
                </a:solidFill>
              </a:rPr>
              <a:t>” Rīgas posma </a:t>
            </a:r>
            <a:r>
              <a:rPr lang="lv-LV" dirty="0" err="1">
                <a:solidFill>
                  <a:schemeClr val="tx1"/>
                </a:solidFill>
              </a:rPr>
              <a:t>lokālplānojuma</a:t>
            </a:r>
            <a:r>
              <a:rPr lang="lv-LV" dirty="0">
                <a:solidFill>
                  <a:schemeClr val="tx1"/>
                </a:solidFill>
              </a:rPr>
              <a:t> izstrādes ietvaros</a:t>
            </a:r>
          </a:p>
          <a:p>
            <a:pPr marL="1701800" indent="-617538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tx1"/>
                </a:solidFill>
              </a:rPr>
              <a:t>14 NVO</a:t>
            </a:r>
          </a:p>
          <a:p>
            <a:pPr marL="1701800" indent="-617538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tx1"/>
                </a:solidFill>
              </a:rPr>
              <a:t>Atvērts parakstīšanai</a:t>
            </a:r>
          </a:p>
          <a:p>
            <a:endParaRPr lang="lv-LV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D16FBE9-8D5A-47A1-B3A0-5BD59A62ED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8188" y="696913"/>
            <a:ext cx="10837862" cy="641350"/>
          </a:xfrm>
        </p:spPr>
        <p:txBody>
          <a:bodyPr>
            <a:normAutofit/>
          </a:bodyPr>
          <a:lstStyle/>
          <a:p>
            <a:r>
              <a:rPr lang="lv-LV" cap="all" dirty="0">
                <a:solidFill>
                  <a:srgbClr val="211D2E">
                    <a:alpha val="50000"/>
                  </a:srgbClr>
                </a:solidFill>
              </a:rPr>
              <a:t>Apkaimju iedzīvotāju centrs</a:t>
            </a:r>
            <a:endParaRPr lang="en-LV" cap="all" dirty="0">
              <a:solidFill>
                <a:srgbClr val="211D2E">
                  <a:alpha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2210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E006BC-48D7-45D2-9A3E-EEA973611DC1}"/>
              </a:ext>
            </a:extLst>
          </p:cNvPr>
          <p:cNvSpPr txBox="1">
            <a:spLocks/>
          </p:cNvSpPr>
          <p:nvPr/>
        </p:nvSpPr>
        <p:spPr>
          <a:xfrm>
            <a:off x="14636732" y="11415705"/>
            <a:ext cx="8486904" cy="846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endParaRPr lang="en-LV" sz="330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79F8473-714E-40CD-906B-C6F4854595C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907487" y="696686"/>
            <a:ext cx="12216149" cy="1385321"/>
          </a:xfrm>
        </p:spPr>
        <p:txBody>
          <a:bodyPr>
            <a:normAutofit/>
          </a:bodyPr>
          <a:lstStyle/>
          <a:p>
            <a:r>
              <a:rPr lang="lv-LV" sz="4800" cap="all" dirty="0">
                <a:solidFill>
                  <a:schemeClr val="tx1"/>
                </a:solidFill>
                <a:latin typeface="+mj-lt"/>
                <a:cs typeface="Calibri Light"/>
              </a:rPr>
              <a:t>8</a:t>
            </a:r>
            <a:r>
              <a:rPr lang="lv-LV" sz="4800" b="1" cap="all" dirty="0">
                <a:solidFill>
                  <a:schemeClr val="tx1"/>
                </a:solidFill>
                <a:latin typeface="+mj-lt"/>
                <a:cs typeface="Calibri Light"/>
              </a:rPr>
              <a:t> KONSULTATĪVĀS PADOMES</a:t>
            </a:r>
            <a:endParaRPr lang="lv-LV" sz="4800" dirty="0">
              <a:solidFill>
                <a:srgbClr val="211D2E"/>
              </a:solidFill>
            </a:endParaRPr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19EEE05-FA84-460B-BB78-4D4C5B1211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907487" y="1754155"/>
            <a:ext cx="13184154" cy="11719249"/>
          </a:xfrm>
        </p:spPr>
        <p:txBody>
          <a:bodyPr>
            <a:normAutofit fontScale="85000" lnSpcReduction="20000"/>
          </a:bodyPr>
          <a:lstStyle/>
          <a:p>
            <a:endParaRPr lang="lv-LV" sz="2200" dirty="0">
              <a:solidFill>
                <a:schemeClr val="tx1"/>
              </a:solidFill>
            </a:endParaRPr>
          </a:p>
          <a:p>
            <a:endParaRPr lang="lv-LV" sz="48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Rīgas pilsētas pašvaldības un nevalstisko organizāciju sadarbības memoranda īstenošanas padome</a:t>
            </a:r>
          </a:p>
          <a:p>
            <a:pPr>
              <a:spcAft>
                <a:spcPts val="600"/>
              </a:spcAft>
            </a:pPr>
            <a:endParaRPr lang="lv-LV" sz="17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Rīgas domes Konsultatīvā padome sabiedrības integrācijas jautājumos</a:t>
            </a: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15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Personu ar invaliditāti nevalstisko organizāciju konsultatīvā padome</a:t>
            </a: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190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Rīgas pilsētas pašvaldības kapitālsabiedrību pārvaldības konsultatīvā padome </a:t>
            </a: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19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Rīgas pilsētas pašvaldības informācijas un komunikācijas tehnoloģiju pārvaldības konsultatīvā padome</a:t>
            </a: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19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Rīgas investoru padome</a:t>
            </a: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19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Rīgas domes pieminekļu padome </a:t>
            </a: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1900" b="0" dirty="0">
              <a:solidFill>
                <a:srgbClr val="211D2E"/>
              </a:solidFill>
            </a:endParaRPr>
          </a:p>
          <a:p>
            <a:pPr marL="857250" indent="-8572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rgbClr val="211D2E"/>
                </a:solidFill>
              </a:rPr>
              <a:t>Satiksmes koordinācijas konsultatīvā padome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6000" b="0" dirty="0">
              <a:solidFill>
                <a:srgbClr val="211D2E"/>
              </a:solidFill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b="0" dirty="0">
              <a:solidFill>
                <a:srgbClr val="211D2E"/>
              </a:solidFill>
            </a:endParaRPr>
          </a:p>
          <a:p>
            <a:endParaRPr lang="lv-LV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D16FBE9-8D5A-47A1-B3A0-5BD59A62ED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8188" y="696913"/>
            <a:ext cx="10837862" cy="641350"/>
          </a:xfrm>
        </p:spPr>
        <p:txBody>
          <a:bodyPr>
            <a:normAutofit/>
          </a:bodyPr>
          <a:lstStyle/>
          <a:p>
            <a:r>
              <a:rPr lang="lv-LV" cap="all" dirty="0">
                <a:solidFill>
                  <a:srgbClr val="211D2E">
                    <a:alpha val="50000"/>
                  </a:srgbClr>
                </a:solidFill>
              </a:rPr>
              <a:t>Apkaimju iedzīvotāju centrs</a:t>
            </a:r>
            <a:endParaRPr lang="en-LV" cap="all" dirty="0">
              <a:solidFill>
                <a:srgbClr val="211D2E">
                  <a:alpha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3617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E006BC-48D7-45D2-9A3E-EEA973611DC1}"/>
              </a:ext>
            </a:extLst>
          </p:cNvPr>
          <p:cNvSpPr txBox="1">
            <a:spLocks/>
          </p:cNvSpPr>
          <p:nvPr/>
        </p:nvSpPr>
        <p:spPr>
          <a:xfrm>
            <a:off x="14636732" y="11415705"/>
            <a:ext cx="8486904" cy="846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endParaRPr lang="en-LV" sz="330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79F8473-714E-40CD-906B-C6F4854595C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907487" y="480785"/>
            <a:ext cx="12216149" cy="1385321"/>
          </a:xfrm>
        </p:spPr>
        <p:txBody>
          <a:bodyPr>
            <a:normAutofit/>
          </a:bodyPr>
          <a:lstStyle/>
          <a:p>
            <a:r>
              <a:rPr lang="lv-LV" sz="4800" cap="all" dirty="0">
                <a:solidFill>
                  <a:schemeClr val="tx1"/>
                </a:solidFill>
                <a:cs typeface="Calibri Light"/>
              </a:rPr>
              <a:t> 10 KONSULTATĪVĀS KOMISIJAS</a:t>
            </a:r>
            <a:endParaRPr lang="lv-LV" sz="4800" dirty="0">
              <a:solidFill>
                <a:srgbClr val="211D2E"/>
              </a:solidFill>
            </a:endParaRPr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19EEE05-FA84-460B-BB78-4D4C5B1211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524932" y="1862706"/>
            <a:ext cx="13417420" cy="11372509"/>
          </a:xfrm>
        </p:spPr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Rīgas domes Jaunatnes lietu konsultatīvā komisija 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Rīgas pirmsskolu pieejamības un izglītības kvalitātes pilnveides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Nekustamā īpašuma nodokļa politikas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Stratēģisko projektu uzraudzības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Kultūras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Sporta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Publiskās </a:t>
            </a:r>
            <a:r>
              <a:rPr lang="lv-LV" sz="4800" b="0" dirty="0" err="1">
                <a:solidFill>
                  <a:srgbClr val="211D2E"/>
                </a:solidFill>
              </a:rPr>
              <a:t>ārtelpas</a:t>
            </a:r>
            <a:r>
              <a:rPr lang="lv-LV" sz="4800" b="0" dirty="0">
                <a:solidFill>
                  <a:srgbClr val="211D2E"/>
                </a:solidFill>
              </a:rPr>
              <a:t> un pilsētvides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Rīgas kultūrvēsturiskā materiālā mantojuma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Rīgas apkaimju attīstības komisija</a:t>
            </a:r>
          </a:p>
          <a:p>
            <a:endParaRPr lang="lv-LV" sz="16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b="0" dirty="0">
                <a:solidFill>
                  <a:srgbClr val="211D2E"/>
                </a:solidFill>
              </a:rPr>
              <a:t>Rīgas </a:t>
            </a:r>
            <a:r>
              <a:rPr lang="lv-LV" sz="4800" b="0" dirty="0" err="1">
                <a:solidFill>
                  <a:srgbClr val="211D2E"/>
                </a:solidFill>
              </a:rPr>
              <a:t>mikromobilitātes</a:t>
            </a:r>
            <a:r>
              <a:rPr lang="lv-LV" sz="4800" b="0" dirty="0">
                <a:solidFill>
                  <a:srgbClr val="211D2E"/>
                </a:solidFill>
              </a:rPr>
              <a:t> drošības komisija</a:t>
            </a:r>
          </a:p>
          <a:p>
            <a:endParaRPr lang="lv-LV" b="0" dirty="0">
              <a:solidFill>
                <a:srgbClr val="211D2E"/>
              </a:solidFill>
            </a:endParaRPr>
          </a:p>
          <a:p>
            <a:endParaRPr lang="lv-LV" sz="540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lv-LV" sz="5100" b="0" dirty="0">
              <a:solidFill>
                <a:srgbClr val="211D2E"/>
              </a:solidFill>
            </a:endParaRP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D16FBE9-8D5A-47A1-B3A0-5BD59A62ED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8188" y="696913"/>
            <a:ext cx="10837862" cy="641350"/>
          </a:xfrm>
        </p:spPr>
        <p:txBody>
          <a:bodyPr>
            <a:normAutofit/>
          </a:bodyPr>
          <a:lstStyle/>
          <a:p>
            <a:r>
              <a:rPr lang="lv-LV" cap="all" dirty="0">
                <a:solidFill>
                  <a:srgbClr val="211D2E">
                    <a:alpha val="50000"/>
                  </a:srgbClr>
                </a:solidFill>
              </a:rPr>
              <a:t>Apkaimju iedzīvotāju centrs</a:t>
            </a:r>
            <a:endParaRPr lang="en-LV" cap="all" dirty="0">
              <a:solidFill>
                <a:srgbClr val="211D2E">
                  <a:alpha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8973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E006BC-48D7-45D2-9A3E-EEA973611DC1}"/>
              </a:ext>
            </a:extLst>
          </p:cNvPr>
          <p:cNvSpPr txBox="1">
            <a:spLocks/>
          </p:cNvSpPr>
          <p:nvPr/>
        </p:nvSpPr>
        <p:spPr>
          <a:xfrm>
            <a:off x="14636732" y="11415705"/>
            <a:ext cx="8486904" cy="846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endParaRPr lang="en-LV" sz="330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79F8473-714E-40CD-906B-C6F4854595C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907487" y="1338263"/>
            <a:ext cx="12216149" cy="1385321"/>
          </a:xfrm>
        </p:spPr>
        <p:txBody>
          <a:bodyPr>
            <a:normAutofit/>
          </a:bodyPr>
          <a:lstStyle/>
          <a:p>
            <a:r>
              <a:rPr lang="lv-LV" sz="4800" b="1" cap="all" dirty="0">
                <a:solidFill>
                  <a:schemeClr val="tx1"/>
                </a:solidFill>
                <a:latin typeface="+mj-lt"/>
                <a:cs typeface="Calibri Light"/>
              </a:rPr>
              <a:t>5 DARBA </a:t>
            </a:r>
            <a:r>
              <a:rPr lang="lv-LV" sz="4800" b="1" cap="all" dirty="0" err="1">
                <a:solidFill>
                  <a:schemeClr val="tx1"/>
                </a:solidFill>
                <a:latin typeface="+mj-lt"/>
                <a:cs typeface="Calibri Light"/>
              </a:rPr>
              <a:t>GRUPAs</a:t>
            </a:r>
            <a:endParaRPr lang="lv-LV" sz="4800" dirty="0">
              <a:solidFill>
                <a:srgbClr val="211D2E"/>
              </a:solidFill>
            </a:endParaRPr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19EEE05-FA84-460B-BB78-4D4C5B1211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777201" y="2608075"/>
            <a:ext cx="13146489" cy="10411011"/>
          </a:xfrm>
        </p:spPr>
        <p:txBody>
          <a:bodyPr>
            <a:normAutofit/>
          </a:bodyPr>
          <a:lstStyle/>
          <a:p>
            <a:endParaRPr lang="lv-LV" sz="48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5100" b="0" dirty="0">
                <a:solidFill>
                  <a:srgbClr val="211D2E"/>
                </a:solidFill>
              </a:rPr>
              <a:t>Apkaimju kopienu centru izveides darba grupa </a:t>
            </a:r>
          </a:p>
          <a:p>
            <a:r>
              <a:rPr lang="lv-LV" sz="5100" b="0" dirty="0">
                <a:solidFill>
                  <a:srgbClr val="211D2E"/>
                </a:solidFill>
              </a:rPr>
              <a:t>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5100" b="0" dirty="0">
                <a:solidFill>
                  <a:srgbClr val="211D2E"/>
                </a:solidFill>
              </a:rPr>
              <a:t>Atkritumu samazināšanas un apsaimniekošanas darba grupa</a:t>
            </a:r>
          </a:p>
          <a:p>
            <a:endParaRPr lang="lv-LV" sz="51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5100" b="0" dirty="0" err="1">
                <a:solidFill>
                  <a:srgbClr val="211D2E"/>
                </a:solidFill>
              </a:rPr>
              <a:t>Klimatneitralitātes</a:t>
            </a:r>
            <a:r>
              <a:rPr lang="lv-LV" sz="5100" b="0" dirty="0">
                <a:solidFill>
                  <a:srgbClr val="211D2E"/>
                </a:solidFill>
              </a:rPr>
              <a:t> darba grupa</a:t>
            </a:r>
          </a:p>
          <a:p>
            <a:endParaRPr lang="lv-LV" sz="51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5100" b="0" dirty="0">
                <a:solidFill>
                  <a:srgbClr val="211D2E"/>
                </a:solidFill>
              </a:rPr>
              <a:t>Vides komunikācijas darba grupa</a:t>
            </a:r>
          </a:p>
          <a:p>
            <a:endParaRPr lang="lv-LV" sz="5100" b="0" dirty="0">
              <a:solidFill>
                <a:srgbClr val="211D2E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5100" b="0" dirty="0">
                <a:solidFill>
                  <a:srgbClr val="211D2E"/>
                </a:solidFill>
              </a:rPr>
              <a:t>Mājokļu programmas darba grupa</a:t>
            </a:r>
          </a:p>
          <a:p>
            <a:endParaRPr lang="lv-LV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D16FBE9-8D5A-47A1-B3A0-5BD59A62ED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8188" y="696913"/>
            <a:ext cx="10837862" cy="641350"/>
          </a:xfrm>
        </p:spPr>
        <p:txBody>
          <a:bodyPr>
            <a:normAutofit/>
          </a:bodyPr>
          <a:lstStyle/>
          <a:p>
            <a:r>
              <a:rPr lang="lv-LV" cap="all" dirty="0">
                <a:solidFill>
                  <a:srgbClr val="211D2E">
                    <a:alpha val="50000"/>
                  </a:srgbClr>
                </a:solidFill>
              </a:rPr>
              <a:t>Apkaimju iedzīvotāju centrs</a:t>
            </a:r>
            <a:endParaRPr lang="en-LV" cap="all" dirty="0">
              <a:solidFill>
                <a:srgbClr val="211D2E">
                  <a:alpha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67188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E006BC-48D7-45D2-9A3E-EEA973611DC1}"/>
              </a:ext>
            </a:extLst>
          </p:cNvPr>
          <p:cNvSpPr txBox="1">
            <a:spLocks/>
          </p:cNvSpPr>
          <p:nvPr/>
        </p:nvSpPr>
        <p:spPr>
          <a:xfrm>
            <a:off x="14636732" y="11415705"/>
            <a:ext cx="8486904" cy="846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endParaRPr lang="en-LV" sz="330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79F8473-714E-40CD-906B-C6F4854595C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2039600" y="1017588"/>
            <a:ext cx="11772900" cy="2075697"/>
          </a:xfrm>
        </p:spPr>
        <p:txBody>
          <a:bodyPr>
            <a:normAutofit fontScale="92500" lnSpcReduction="10000"/>
          </a:bodyPr>
          <a:lstStyle/>
          <a:p>
            <a:endParaRPr lang="lv-LV" sz="6600" dirty="0"/>
          </a:p>
          <a:p>
            <a:r>
              <a:rPr lang="lv-LV" sz="5800" b="1" cap="all" dirty="0" err="1">
                <a:latin typeface="+mj-lt"/>
                <a:cs typeface="Calibri Light"/>
              </a:rPr>
              <a:t>SeKOŠANA</a:t>
            </a:r>
            <a:r>
              <a:rPr lang="lv-LV" sz="5800" b="1" cap="all" dirty="0">
                <a:latin typeface="+mj-lt"/>
                <a:cs typeface="Calibri Light"/>
              </a:rPr>
              <a:t> NOTIKUMIEM PAŠVALDĪBĀ</a:t>
            </a:r>
            <a:endParaRPr lang="lv-LV" sz="5800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19EEE05-FA84-460B-BB78-4D4C5B1211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228513" y="3657599"/>
            <a:ext cx="10931635" cy="8428515"/>
          </a:xfrm>
        </p:spPr>
        <p:txBody>
          <a:bodyPr>
            <a:normAutofit fontScale="92500" lnSpcReduction="2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Memoranda padomes NVO var</a:t>
            </a:r>
            <a:r>
              <a:rPr lang="lv-LV" sz="4800" dirty="0">
                <a:solidFill>
                  <a:srgbClr val="FF0000"/>
                </a:solidFill>
              </a:rPr>
              <a:t> </a:t>
            </a:r>
            <a:r>
              <a:rPr lang="lv-LV" sz="4800" dirty="0"/>
              <a:t>pieteikties </a:t>
            </a:r>
            <a:r>
              <a:rPr lang="lv-LV" sz="4800"/>
              <a:t>uz paziņojumu </a:t>
            </a:r>
            <a:r>
              <a:rPr lang="lv-LV" sz="4800" dirty="0"/>
              <a:t>saņemšanu par RD sēžu un RD pastāvīgo komiteju izsludināšanu lietojumprogrammā ELISS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lv-LV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Jaunumu saņemšana e-pastā</a:t>
            </a:r>
          </a:p>
          <a:p>
            <a:endParaRPr lang="lv-LV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https://www.riga.lv/lv/sabiedribas-lidzdaliba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lv-LV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Riga.lv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Apkaimes.lv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iesaisties.riga.lv</a:t>
            </a:r>
          </a:p>
          <a:p>
            <a:endParaRPr lang="lv-LV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lv-LV" sz="4800" dirty="0"/>
              <a:t>Rīgas sociālo tīklu konti un apkaimju punktu </a:t>
            </a:r>
            <a:r>
              <a:rPr lang="lv-LV" sz="4800" dirty="0" err="1"/>
              <a:t>Facebook</a:t>
            </a:r>
            <a:r>
              <a:rPr lang="lv-LV" sz="4800" dirty="0"/>
              <a:t> grupas</a:t>
            </a: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D16FBE9-8D5A-47A1-B3A0-5BD59A62ED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8188" y="696913"/>
            <a:ext cx="10837862" cy="641350"/>
          </a:xfrm>
        </p:spPr>
        <p:txBody>
          <a:bodyPr>
            <a:normAutofit/>
          </a:bodyPr>
          <a:lstStyle/>
          <a:p>
            <a:r>
              <a:rPr lang="lv-LV" cap="all" dirty="0"/>
              <a:t>Apkaimju iedzīvotāju centrs</a:t>
            </a:r>
            <a:endParaRPr lang="en-LV" cap="all" dirty="0"/>
          </a:p>
        </p:txBody>
      </p:sp>
      <p:pic>
        <p:nvPicPr>
          <p:cNvPr id="9" name="Attēls 8" descr="Attēls, kurā ir teksts, ekrānuzņēmums&#10;&#10;Apraksts ģenerēts automātiski">
            <a:extLst>
              <a:ext uri="{FF2B5EF4-FFF2-40B4-BE49-F238E27FC236}">
                <a16:creationId xmlns:a16="http://schemas.microsoft.com/office/drawing/2014/main" id="{F99B7199-ED2F-CDA6-33CC-8BAA6E5EF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7491">
            <a:off x="4413030" y="2346687"/>
            <a:ext cx="4273412" cy="90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0854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F2EDEB5-1E36-EC59-350F-3C0620D713A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73598" y="3942831"/>
            <a:ext cx="23036804" cy="2215373"/>
          </a:xfrm>
        </p:spPr>
        <p:txBody>
          <a:bodyPr lIns="0" tIns="0" rIns="0" bIns="0" anchor="t">
            <a:normAutofit/>
          </a:bodyPr>
          <a:lstStyle/>
          <a:p>
            <a:pPr algn="ctr"/>
            <a:r>
              <a:rPr lang="lv-LV" sz="8000" dirty="0">
                <a:latin typeface="GILROY-SEMIBOLD"/>
              </a:rPr>
              <a:t>Paldies!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76D5C-5F65-10FD-CA16-513B1A2E997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440539" y="9741159"/>
            <a:ext cx="7072604" cy="2804853"/>
          </a:xfrm>
        </p:spPr>
        <p:txBody>
          <a:bodyPr>
            <a:normAutofit/>
          </a:bodyPr>
          <a:lstStyle/>
          <a:p>
            <a:r>
              <a:rPr lang="lv-LV" sz="2400" dirty="0"/>
              <a:t>Ilona Stalidzāne</a:t>
            </a:r>
          </a:p>
          <a:p>
            <a:r>
              <a:rPr lang="lv-LV" sz="2400" dirty="0"/>
              <a:t>Rīgas Apkaimju iedzīvotāju centrs</a:t>
            </a:r>
            <a:endParaRPr lang="en-LV" sz="2400" dirty="0"/>
          </a:p>
        </p:txBody>
      </p:sp>
    </p:spTree>
    <p:extLst>
      <p:ext uri="{BB962C8B-B14F-4D97-AF65-F5344CB8AC3E}">
        <p14:creationId xmlns:p14="http://schemas.microsoft.com/office/powerpoint/2010/main" val="24069834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RIGA_2022">
  <a:themeElements>
    <a:clrScheme name="RIGA">
      <a:dk1>
        <a:srgbClr val="000B40"/>
      </a:dk1>
      <a:lt1>
        <a:srgbClr val="244CD3"/>
      </a:lt1>
      <a:dk2>
        <a:srgbClr val="244CD3"/>
      </a:dk2>
      <a:lt2>
        <a:srgbClr val="FFFFFF"/>
      </a:lt2>
      <a:accent1>
        <a:srgbClr val="AAD0FF"/>
      </a:accent1>
      <a:accent2>
        <a:srgbClr val="E2FF86"/>
      </a:accent2>
      <a:accent3>
        <a:srgbClr val="0D382C"/>
      </a:accent3>
      <a:accent4>
        <a:srgbClr val="78E9B8"/>
      </a:accent4>
      <a:accent5>
        <a:srgbClr val="BEAFEC"/>
      </a:accent5>
      <a:accent6>
        <a:srgbClr val="77893A"/>
      </a:accent6>
      <a:hlink>
        <a:srgbClr val="000A40"/>
      </a:hlink>
      <a:folHlink>
        <a:srgbClr val="000A40"/>
      </a:folHlink>
    </a:clrScheme>
    <a:fontScheme name="Pielāgots 1">
      <a:majorFont>
        <a:latin typeface="Gilroy SemiBold"/>
        <a:ea typeface="Helvetica Neue"/>
        <a:cs typeface="Helvetica Neue"/>
      </a:majorFont>
      <a:minorFont>
        <a:latin typeface="Gilroy SemiBold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6160F7AFCBA64E4DB3ECD10B33461B7C" ma:contentTypeVersion="12" ma:contentTypeDescription="Izveidot jaunu dokumentu." ma:contentTypeScope="" ma:versionID="81027dbd1e6b850991e9ed5e6ae644d9">
  <xsd:schema xmlns:xsd="http://www.w3.org/2001/XMLSchema" xmlns:xs="http://www.w3.org/2001/XMLSchema" xmlns:p="http://schemas.microsoft.com/office/2006/metadata/properties" xmlns:ns3="9297b75f-b5bb-4f37-ab8b-cf4a955a883c" xmlns:ns4="0dfb8a3c-ee2b-4684-9e21-c278cc9babb3" targetNamespace="http://schemas.microsoft.com/office/2006/metadata/properties" ma:root="true" ma:fieldsID="e54c0e31f3941d1200daf64ca851ad0d" ns3:_="" ns4:_="">
    <xsd:import namespace="9297b75f-b5bb-4f37-ab8b-cf4a955a883c"/>
    <xsd:import namespace="0dfb8a3c-ee2b-4684-9e21-c278cc9babb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LengthInSeconds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7b75f-b5bb-4f37-ab8b-cf4a955a88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b8a3c-ee2b-4684-9e21-c278cc9ba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8444A0-F869-48A2-BA6B-EE83BAE5C0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BBCF55-04D3-402F-BC73-F388E62C8D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97b75f-b5bb-4f37-ab8b-cf4a955a883c"/>
    <ds:schemaRef ds:uri="0dfb8a3c-ee2b-4684-9e21-c278cc9ba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EB2EA7-F39F-4343-8D50-58FDAF6E7DA9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0dfb8a3c-ee2b-4684-9e21-c278cc9babb3"/>
    <ds:schemaRef ds:uri="http://schemas.openxmlformats.org/package/2006/metadata/core-properties"/>
    <ds:schemaRef ds:uri="9297b75f-b5bb-4f37-ab8b-cf4a955a883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16441</TotalTime>
  <Words>343</Words>
  <Application>Microsoft Office PowerPoint</Application>
  <PresentationFormat>Pielāgots</PresentationFormat>
  <Paragraphs>106</Paragraphs>
  <Slides>8</Slides>
  <Notes>8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5" baseType="lpstr">
      <vt:lpstr>Arial</vt:lpstr>
      <vt:lpstr>Calibri Light</vt:lpstr>
      <vt:lpstr>Gilroy Semibold</vt:lpstr>
      <vt:lpstr>Gilroy Semibold</vt:lpstr>
      <vt:lpstr>GILROY-SEMIBOLD</vt:lpstr>
      <vt:lpstr>Helvetica Neue</vt:lpstr>
      <vt:lpstr>RIGA_2022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Gaidis Balodis</dc:creator>
  <cp:lastModifiedBy>Ilze Meilande</cp:lastModifiedBy>
  <cp:revision>153</cp:revision>
  <cp:lastPrinted>2023-05-09T12:05:00Z</cp:lastPrinted>
  <dcterms:modified xsi:type="dcterms:W3CDTF">2023-10-04T11:49:28Z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0x0101006160F7AFCBA64E4DB3ECD10B33461B7C</vt:lpwstr>
  </property>
</Properties>
</file>