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Lst>
  <p:notesMasterIdLst>
    <p:notesMasterId r:id="rId15"/>
  </p:notesMasterIdLst>
  <p:sldIdLst>
    <p:sldId id="275" r:id="rId3"/>
    <p:sldId id="308" r:id="rId4"/>
    <p:sldId id="269" r:id="rId5"/>
    <p:sldId id="460" r:id="rId6"/>
    <p:sldId id="461" r:id="rId7"/>
    <p:sldId id="456" r:id="rId8"/>
    <p:sldId id="263" r:id="rId9"/>
    <p:sldId id="463" r:id="rId10"/>
    <p:sldId id="465" r:id="rId11"/>
    <p:sldId id="464" r:id="rId12"/>
    <p:sldId id="466" r:id="rId13"/>
    <p:sldId id="467"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A40"/>
    <a:srgbClr val="DDDDDD"/>
    <a:srgbClr val="FF9900"/>
    <a:srgbClr val="FF5050"/>
    <a:srgbClr val="FF3300"/>
    <a:srgbClr val="0000FF"/>
    <a:srgbClr val="1F4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3"/>
    <p:restoredTop sz="96357" autoAdjust="0"/>
  </p:normalViewPr>
  <p:slideViewPr>
    <p:cSldViewPr snapToGrid="0" snapToObjects="1">
      <p:cViewPr varScale="1">
        <p:scale>
          <a:sx n="58" d="100"/>
          <a:sy n="58" d="100"/>
        </p:scale>
        <p:origin x="33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71" name="Shape 17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kumi.lv/ta/id/294938-noteikumi-par-civilas-aizsardzibas-planu-strukturu-un-tajos-ieklaujamo-informaciju#piel2_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Font typeface="Arial" panose="020B0604020202020204" pitchFamily="34" charset="0"/>
              <a:buAutoNum type="arabicPeriod"/>
            </a:pPr>
            <a:endParaRPr lang="lv-LV" dirty="0">
              <a:solidFill>
                <a:schemeClr val="accent1">
                  <a:lumMod val="75000"/>
                </a:schemeClr>
              </a:solidFill>
              <a:latin typeface="Bebas neue" panose="020B0604020202020204" pitchFamily="34" charset="0"/>
              <a:ea typeface="+mj-ea"/>
              <a:cs typeface="+mj-cs"/>
            </a:endParaRPr>
          </a:p>
        </p:txBody>
      </p:sp>
      <p:sp>
        <p:nvSpPr>
          <p:cNvPr id="4" name="Slide Number Placeholder 3"/>
          <p:cNvSpPr>
            <a:spLocks noGrp="1"/>
          </p:cNvSpPr>
          <p:nvPr>
            <p:ph type="sldNum" sz="quarter" idx="5"/>
          </p:nvPr>
        </p:nvSpPr>
        <p:spPr/>
        <p:txBody>
          <a:bodyPr/>
          <a:lstStyle/>
          <a:p>
            <a:fld id="{C0D18AB1-4FDC-4CC9-9F76-7EC917AC8587}" type="slidenum">
              <a:rPr lang="lv-LV" smtClean="0"/>
              <a:t>2</a:t>
            </a:fld>
            <a:endParaRPr lang="lv-LV"/>
          </a:p>
        </p:txBody>
      </p:sp>
    </p:spTree>
    <p:extLst>
      <p:ext uri="{BB962C8B-B14F-4D97-AF65-F5344CB8AC3E}">
        <p14:creationId xmlns:p14="http://schemas.microsoft.com/office/powerpoint/2010/main" val="289476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lv-LV" dirty="0"/>
              <a:t>26.08.2020. Nr.476</a:t>
            </a:r>
          </a:p>
        </p:txBody>
      </p:sp>
      <p:sp>
        <p:nvSpPr>
          <p:cNvPr id="4" name="Header Placeholder 3"/>
          <p:cNvSpPr>
            <a:spLocks noGrp="1"/>
          </p:cNvSpPr>
          <p:nvPr>
            <p:ph type="hdr" sz="quarter"/>
          </p:nvPr>
        </p:nvSpPr>
        <p:spPr/>
        <p:txBody>
          <a:bodyPr/>
          <a:lstStyle/>
          <a:p>
            <a:r>
              <a:rPr lang="lv-LV"/>
              <a:t>NAV KLASIFICĒTS</a:t>
            </a:r>
          </a:p>
        </p:txBody>
      </p:sp>
      <p:sp>
        <p:nvSpPr>
          <p:cNvPr id="5" name="Footer Placeholder 4"/>
          <p:cNvSpPr>
            <a:spLocks noGrp="1"/>
          </p:cNvSpPr>
          <p:nvPr>
            <p:ph type="ftr" sz="quarter" idx="4"/>
          </p:nvPr>
        </p:nvSpPr>
        <p:spPr/>
        <p:txBody>
          <a:bodyPr/>
          <a:lstStyle/>
          <a:p>
            <a:r>
              <a:rPr lang="lv-LV"/>
              <a:t>NAV KLASIFICĒTS</a:t>
            </a:r>
          </a:p>
        </p:txBody>
      </p:sp>
      <p:sp>
        <p:nvSpPr>
          <p:cNvPr id="6" name="Slide Number Placeholder 5"/>
          <p:cNvSpPr>
            <a:spLocks noGrp="1"/>
          </p:cNvSpPr>
          <p:nvPr>
            <p:ph type="sldNum" sz="quarter" idx="5"/>
          </p:nvPr>
        </p:nvSpPr>
        <p:spPr/>
        <p:txBody>
          <a:bodyPr/>
          <a:lstStyle/>
          <a:p>
            <a:fld id="{9F1D76CA-5DC4-4001-8675-0061D073B6C8}" type="slidenum">
              <a:rPr lang="lv-LV" smtClean="0"/>
              <a:t>3</a:t>
            </a:fld>
            <a:endParaRPr lang="lv-LV"/>
          </a:p>
        </p:txBody>
      </p:sp>
    </p:spTree>
    <p:extLst>
      <p:ext uri="{BB962C8B-B14F-4D97-AF65-F5344CB8AC3E}">
        <p14:creationId xmlns:p14="http://schemas.microsoft.com/office/powerpoint/2010/main" val="195924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lv-LV" dirty="0"/>
              <a:t>Civilās aizsardzības un katastrofas pārvaldīšanas likuma 3.panta trešā daļa un 1.panta 14.punkts</a:t>
            </a:r>
          </a:p>
        </p:txBody>
      </p:sp>
    </p:spTree>
    <p:extLst>
      <p:ext uri="{BB962C8B-B14F-4D97-AF65-F5344CB8AC3E}">
        <p14:creationId xmlns:p14="http://schemas.microsoft.com/office/powerpoint/2010/main" val="221218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lv-LV" sz="2200" b="0" i="0" dirty="0">
                <a:solidFill>
                  <a:srgbClr val="414142"/>
                </a:solidFill>
                <a:effectLst/>
                <a:latin typeface="Arial" panose="020B0604020202020204" pitchFamily="34" charset="0"/>
                <a:ea typeface="+mn-ea"/>
                <a:cs typeface="+mn-cs"/>
                <a:sym typeface="Helvetica Neue"/>
              </a:rPr>
              <a:t>MK 07.11.2017. MK noteikumi Nr.658 «Noteikumi par civilās aizsardzības plānu struktūru un tajos iekļaujamo informāciju»</a:t>
            </a:r>
          </a:p>
          <a:p>
            <a:r>
              <a:rPr lang="lv-LV" b="0" i="0" dirty="0">
                <a:solidFill>
                  <a:srgbClr val="414142"/>
                </a:solidFill>
                <a:effectLst/>
                <a:latin typeface="Arial" panose="020B0604020202020204" pitchFamily="34" charset="0"/>
              </a:rPr>
              <a:t>5.</a:t>
            </a:r>
            <a:r>
              <a:rPr lang="lv-LV" b="0" i="0" baseline="30000" dirty="0">
                <a:solidFill>
                  <a:srgbClr val="414142"/>
                </a:solidFill>
                <a:effectLst/>
                <a:latin typeface="Arial" panose="020B0604020202020204" pitchFamily="34" charset="0"/>
              </a:rPr>
              <a:t>1</a:t>
            </a:r>
            <a:r>
              <a:rPr lang="lv-LV" b="0" i="0" dirty="0">
                <a:solidFill>
                  <a:srgbClr val="414142"/>
                </a:solidFill>
                <a:effectLst/>
                <a:latin typeface="Arial" panose="020B0604020202020204" pitchFamily="34" charset="0"/>
              </a:rPr>
              <a:t> Sadarbības teritorijas civilās aizsardzības plāna sadaļu par darbību militāra iebrukuma vai kara gadījumā (</a:t>
            </a:r>
            <a:r>
              <a:rPr lang="lv-LV" b="0" i="0" u="none" strike="noStrike" dirty="0">
                <a:solidFill>
                  <a:srgbClr val="16497B"/>
                </a:solidFill>
                <a:effectLst/>
                <a:latin typeface="Arial" panose="020B0604020202020204" pitchFamily="34" charset="0"/>
                <a:hlinkClick r:id="rId3"/>
              </a:rPr>
              <a:t>2.</a:t>
            </a:r>
            <a:r>
              <a:rPr lang="lv-LV" b="0" i="0" u="none" strike="noStrike" baseline="30000" dirty="0">
                <a:solidFill>
                  <a:srgbClr val="16497B"/>
                </a:solidFill>
                <a:effectLst/>
                <a:latin typeface="Arial" panose="020B0604020202020204" pitchFamily="34" charset="0"/>
                <a:hlinkClick r:id="rId3"/>
              </a:rPr>
              <a:t>1</a:t>
            </a:r>
            <a:r>
              <a:rPr lang="lv-LV" b="0" i="0" dirty="0">
                <a:solidFill>
                  <a:srgbClr val="414142"/>
                </a:solidFill>
                <a:effectLst/>
                <a:latin typeface="Arial" panose="020B0604020202020204" pitchFamily="34" charset="0"/>
              </a:rPr>
              <a:t> pielikums) izstrādā sadarbībā ar Nacionālo bruņoto spēku norīkoto amatpersonu darbam sadarbības teritorijas civilās aizsardzības komisijā</a:t>
            </a:r>
            <a:endParaRPr lang="lv-LV" dirty="0"/>
          </a:p>
        </p:txBody>
      </p:sp>
    </p:spTree>
    <p:extLst>
      <p:ext uri="{BB962C8B-B14F-4D97-AF65-F5344CB8AC3E}">
        <p14:creationId xmlns:p14="http://schemas.microsoft.com/office/powerpoint/2010/main" val="241079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lv-LV" sz="1200" dirty="0">
                <a:solidFill>
                  <a:schemeClr val="accent1">
                    <a:lumMod val="75000"/>
                  </a:schemeClr>
                </a:solidFill>
                <a:effectLst/>
                <a:latin typeface="Bebas neue" panose="020B0604020202020204" pitchFamily="34" charset="0"/>
                <a:ea typeface="Times New Roman" panose="02020603050405020304" pitchFamily="18" charset="0"/>
              </a:rPr>
              <a:t>Rīgā darbojās struktūra, kura spēj efektīvi koordinēt civilās aizsardzības procesus</a:t>
            </a:r>
          </a:p>
          <a:p>
            <a:r>
              <a:rPr lang="lv-LV" sz="1200" dirty="0">
                <a:solidFill>
                  <a:schemeClr val="accent1">
                    <a:lumMod val="75000"/>
                  </a:schemeClr>
                </a:solidFill>
                <a:effectLst/>
                <a:latin typeface="Bebas neue" panose="020B0604020202020204" pitchFamily="34" charset="0"/>
                <a:ea typeface="Times New Roman" panose="02020603050405020304" pitchFamily="18" charset="0"/>
              </a:rPr>
              <a:t>Rīgā institūcijas un Sabiedrība ir informētas un atbilstoši civilās aizsardzības vadlīnijām gatavas dažāda spektra sev attiecināmiem katastrofu draudiem vai ārkārtas situācijām</a:t>
            </a:r>
          </a:p>
          <a:p>
            <a:r>
              <a:rPr lang="lv-LV" dirty="0">
                <a:solidFill>
                  <a:schemeClr val="accent1">
                    <a:lumMod val="75000"/>
                  </a:schemeClr>
                </a:solidFill>
                <a:latin typeface="Bebas neue" panose="020B0604020202020204" pitchFamily="34" charset="0"/>
                <a:ea typeface="Times New Roman" panose="02020603050405020304" pitchFamily="18" charset="0"/>
              </a:rPr>
              <a:t>Ikdienā Rīgas pašvaldība kritiskās infrastruktūras īpašnieki vai tiesiskie valdītāji operatīvi tiek informēti par pastāvošiem apdraudējumiem, lai tie attiecīgi spētu savlaicīgi reaģēt gan uz bojājumiem savā infrastruktūrā, gan ārējiem draudiem</a:t>
            </a:r>
          </a:p>
          <a:p>
            <a:r>
              <a:rPr lang="lv-LV" dirty="0">
                <a:solidFill>
                  <a:schemeClr val="accent1">
                    <a:lumMod val="75000"/>
                  </a:schemeClr>
                </a:solidFill>
                <a:latin typeface="Bebas neue" panose="020B0604020202020204" pitchFamily="34" charset="0"/>
                <a:ea typeface="Times New Roman" panose="02020603050405020304" pitchFamily="18" charset="0"/>
              </a:rPr>
              <a:t>Rīgas kritiskajā infrastruktūrā ir izveidots plašs sensoru tīkls, kurš ir integrēts digitālajā vienotās uzraudzības platformā</a:t>
            </a:r>
          </a:p>
          <a:p>
            <a:r>
              <a:rPr lang="lv-LV" dirty="0">
                <a:solidFill>
                  <a:schemeClr val="accent1">
                    <a:lumMod val="75000"/>
                  </a:schemeClr>
                </a:solidFill>
                <a:latin typeface="Bebas neue" panose="020B0604020202020204" pitchFamily="34" charset="0"/>
                <a:ea typeface="Times New Roman" panose="02020603050405020304" pitchFamily="18" charset="0"/>
              </a:rPr>
              <a:t>Pateicoties vienotās uzraudzības platformā uzkrātajiem datiem, iespējams pieņemt uz datiem balstītus lēmumus</a:t>
            </a:r>
            <a:endParaRPr lang="lv-LV" sz="1200" dirty="0">
              <a:solidFill>
                <a:schemeClr val="accent1">
                  <a:lumMod val="75000"/>
                </a:schemeClr>
              </a:solidFill>
              <a:effectLst/>
              <a:latin typeface="Bebas neue" panose="020B0604020202020204" pitchFamily="34" charset="0"/>
              <a:ea typeface="Times New Roman" panose="02020603050405020304" pitchFamily="18" charset="0"/>
            </a:endParaRPr>
          </a:p>
          <a:p>
            <a:endParaRPr lang="lv-LV" dirty="0"/>
          </a:p>
        </p:txBody>
      </p:sp>
      <p:sp>
        <p:nvSpPr>
          <p:cNvPr id="4" name="Slide Number Placeholder 3"/>
          <p:cNvSpPr>
            <a:spLocks noGrp="1"/>
          </p:cNvSpPr>
          <p:nvPr>
            <p:ph type="sldNum" sz="quarter" idx="5"/>
          </p:nvPr>
        </p:nvSpPr>
        <p:spPr/>
        <p:txBody>
          <a:bodyPr/>
          <a:lstStyle/>
          <a:p>
            <a:fld id="{C0D18AB1-4FDC-4CC9-9F76-7EC917AC8587}" type="slidenum">
              <a:rPr lang="lv-LV" smtClean="0"/>
              <a:t>6</a:t>
            </a:fld>
            <a:endParaRPr lang="lv-LV"/>
          </a:p>
        </p:txBody>
      </p:sp>
    </p:spTree>
    <p:extLst>
      <p:ext uri="{BB962C8B-B14F-4D97-AF65-F5344CB8AC3E}">
        <p14:creationId xmlns:p14="http://schemas.microsoft.com/office/powerpoint/2010/main" val="62984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Font typeface="Arial" panose="020B0604020202020204" pitchFamily="34" charset="0"/>
              <a:buAutoNum type="arabicPeriod"/>
            </a:pPr>
            <a:r>
              <a:rPr lang="lv-LV" dirty="0">
                <a:solidFill>
                  <a:schemeClr val="accent1">
                    <a:lumMod val="75000"/>
                  </a:schemeClr>
                </a:solidFill>
                <a:latin typeface="Bebas neue" panose="020B0604020202020204" pitchFamily="34" charset="0"/>
                <a:ea typeface="+mj-ea"/>
                <a:cs typeface="+mj-cs"/>
              </a:rPr>
              <a:t>Kritiskās infrastruktūras uzturētāju Vienotas informācijas aprites sistēma:</a:t>
            </a:r>
          </a:p>
          <a:p>
            <a:pPr marL="0" indent="0">
              <a:buNone/>
            </a:pPr>
            <a:r>
              <a:rPr lang="lv-LV" dirty="0">
                <a:solidFill>
                  <a:schemeClr val="accent1">
                    <a:lumMod val="75000"/>
                  </a:schemeClr>
                </a:solidFill>
                <a:latin typeface="Bebas neue" panose="020B0604020202020204" pitchFamily="34" charset="0"/>
                <a:ea typeface="+mj-ea"/>
                <a:cs typeface="+mj-cs"/>
              </a:rPr>
              <a:t>	1.1. Attālinātais monitorings</a:t>
            </a:r>
          </a:p>
          <a:p>
            <a:pPr marL="0" indent="0">
              <a:buNone/>
            </a:pPr>
            <a:r>
              <a:rPr lang="lv-LV" dirty="0">
                <a:solidFill>
                  <a:schemeClr val="accent1">
                    <a:lumMod val="75000"/>
                  </a:schemeClr>
                </a:solidFill>
                <a:latin typeface="Bebas neue" panose="020B0604020202020204" pitchFamily="34" charset="0"/>
                <a:ea typeface="+mj-ea"/>
                <a:cs typeface="+mj-cs"/>
              </a:rPr>
              <a:t>	1.2. vienota Pieteikumu apstrādes platforma</a:t>
            </a:r>
          </a:p>
          <a:p>
            <a:pPr marL="0" indent="0">
              <a:buNone/>
            </a:pPr>
            <a:r>
              <a:rPr lang="lv-LV" dirty="0">
                <a:solidFill>
                  <a:schemeClr val="accent1">
                    <a:lumMod val="75000"/>
                  </a:schemeClr>
                </a:solidFill>
                <a:latin typeface="Bebas neue" panose="020B0604020202020204" pitchFamily="34" charset="0"/>
                <a:ea typeface="+mj-ea"/>
                <a:cs typeface="+mj-cs"/>
              </a:rPr>
              <a:t>	1.3. Daudzfunkcionāli Apziņošanas risinājumi</a:t>
            </a:r>
          </a:p>
          <a:p>
            <a:pPr marL="514350" indent="-514350">
              <a:buFont typeface="+mj-lt"/>
              <a:buAutoNum type="arabicPeriod" startAt="2"/>
            </a:pPr>
            <a:r>
              <a:rPr lang="lv-LV" dirty="0">
                <a:solidFill>
                  <a:schemeClr val="accent1">
                    <a:lumMod val="75000"/>
                  </a:schemeClr>
                </a:solidFill>
                <a:latin typeface="Bebas neue" panose="020B0604020202020204" pitchFamily="34" charset="0"/>
                <a:ea typeface="+mj-ea"/>
                <a:cs typeface="+mj-cs"/>
              </a:rPr>
              <a:t>Civilās aizsardzības komisijas un CA ekspertu apziņošanas modulis</a:t>
            </a:r>
          </a:p>
          <a:p>
            <a:pPr marL="514350" indent="-514350">
              <a:buFont typeface="+mj-lt"/>
              <a:buAutoNum type="arabicPeriod" startAt="2"/>
            </a:pPr>
            <a:r>
              <a:rPr lang="lv-LV" dirty="0">
                <a:solidFill>
                  <a:schemeClr val="accent1">
                    <a:lumMod val="75000"/>
                  </a:schemeClr>
                </a:solidFill>
                <a:latin typeface="Bebas neue" panose="020B0604020202020204" pitchFamily="34" charset="0"/>
                <a:ea typeface="+mj-ea"/>
                <a:cs typeface="+mj-cs"/>
              </a:rPr>
              <a:t>Atbilstoši MK. Noteikumiem nr. 658 Civilās aizsardzības plānam ir nepieciešami papildinājumi</a:t>
            </a:r>
          </a:p>
          <a:p>
            <a:pPr marL="514350" indent="-514350">
              <a:buFont typeface="+mj-lt"/>
              <a:buAutoNum type="arabicPeriod" startAt="2"/>
            </a:pPr>
            <a:r>
              <a:rPr lang="lv-LV" dirty="0">
                <a:solidFill>
                  <a:schemeClr val="accent1">
                    <a:lumMod val="75000"/>
                  </a:schemeClr>
                </a:solidFill>
                <a:latin typeface="Bebas neue" panose="020B0604020202020204" pitchFamily="34" charset="0"/>
                <a:ea typeface="+mj-ea"/>
                <a:cs typeface="+mj-cs"/>
              </a:rPr>
              <a:t>Regulāras CA mācības dažādos formātos</a:t>
            </a:r>
          </a:p>
          <a:p>
            <a:pPr marL="514350" indent="-514350">
              <a:buFont typeface="+mj-lt"/>
              <a:buAutoNum type="arabicPeriod" startAt="2"/>
            </a:pPr>
            <a:r>
              <a:rPr lang="lv-LV" dirty="0">
                <a:solidFill>
                  <a:schemeClr val="accent1">
                    <a:lumMod val="75000"/>
                  </a:schemeClr>
                </a:solidFill>
                <a:latin typeface="Bebas neue" panose="020B0604020202020204" pitchFamily="34" charset="0"/>
                <a:ea typeface="+mj-ea"/>
                <a:cs typeface="+mj-cs"/>
              </a:rPr>
              <a:t>CA noturības pārbaudes infrastruktūrai, organizācijām un personālam</a:t>
            </a:r>
          </a:p>
          <a:p>
            <a:pPr marL="514350" indent="-514350">
              <a:buFont typeface="+mj-lt"/>
              <a:buAutoNum type="arabicPeriod" startAt="2"/>
            </a:pPr>
            <a:r>
              <a:rPr lang="lv-LV" dirty="0">
                <a:solidFill>
                  <a:schemeClr val="accent1">
                    <a:lumMod val="75000"/>
                  </a:schemeClr>
                </a:solidFill>
                <a:latin typeface="Bebas neue" panose="020B0604020202020204" pitchFamily="34" charset="0"/>
                <a:ea typeface="+mj-ea"/>
                <a:cs typeface="+mj-cs"/>
              </a:rPr>
              <a:t>Ca resursu pārvaldības platforma</a:t>
            </a:r>
          </a:p>
        </p:txBody>
      </p:sp>
      <p:sp>
        <p:nvSpPr>
          <p:cNvPr id="4" name="Slide Number Placeholder 3"/>
          <p:cNvSpPr>
            <a:spLocks noGrp="1"/>
          </p:cNvSpPr>
          <p:nvPr>
            <p:ph type="sldNum" sz="quarter" idx="5"/>
          </p:nvPr>
        </p:nvSpPr>
        <p:spPr/>
        <p:txBody>
          <a:bodyPr/>
          <a:lstStyle/>
          <a:p>
            <a:fld id="{C0D18AB1-4FDC-4CC9-9F76-7EC917AC8587}" type="slidenum">
              <a:rPr lang="lv-LV" smtClean="0"/>
              <a:t>7</a:t>
            </a:fld>
            <a:endParaRPr lang="lv-LV"/>
          </a:p>
        </p:txBody>
      </p:sp>
    </p:spTree>
    <p:extLst>
      <p:ext uri="{BB962C8B-B14F-4D97-AF65-F5344CB8AC3E}">
        <p14:creationId xmlns:p14="http://schemas.microsoft.com/office/powerpoint/2010/main" val="387973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lv-LV" dirty="0"/>
              <a:t>CAK 12.personas</a:t>
            </a:r>
          </a:p>
          <a:p>
            <a:r>
              <a:rPr lang="lv-LV" dirty="0"/>
              <a:t>Civilās aizsardzības nodaļa</a:t>
            </a:r>
          </a:p>
          <a:p>
            <a:r>
              <a:rPr lang="lv-LV" sz="1800" dirty="0">
                <a:effectLst/>
                <a:latin typeface="Times New Roman" panose="02020603050405020304" pitchFamily="18" charset="0"/>
                <a:ea typeface="Times New Roman" panose="02020603050405020304" pitchFamily="18" charset="0"/>
              </a:rPr>
              <a:t>Operatīvās informācijas un kritiskās infrastruktūras uzraudzības nodaļa</a:t>
            </a:r>
          </a:p>
          <a:p>
            <a:pPr marL="0" marR="0" lvl="0" indent="0" algn="just" defTabSz="457200" eaLnBrk="1" fontAlgn="auto" latinLnBrk="0" hangingPunct="1">
              <a:lnSpc>
                <a:spcPct val="117999"/>
              </a:lnSpc>
              <a:spcBef>
                <a:spcPts val="0"/>
              </a:spcBef>
              <a:spcAft>
                <a:spcPts val="0"/>
              </a:spcAft>
              <a:buClrTx/>
              <a:buSzTx/>
              <a:buFontTx/>
              <a:buNone/>
              <a:tabLst/>
              <a:defRPr/>
            </a:pPr>
            <a:r>
              <a:rPr lang="lv-LV" sz="1800" dirty="0">
                <a:effectLst/>
                <a:latin typeface="Times New Roman" panose="02020603050405020304" pitchFamily="18" charset="0"/>
                <a:ea typeface="Times New Roman" panose="02020603050405020304" pitchFamily="18" charset="0"/>
              </a:rPr>
              <a:t>Procesu un risku uzraudzības nodaļa</a:t>
            </a:r>
          </a:p>
          <a:p>
            <a:pPr marL="0" marR="0" lvl="0" indent="0" algn="just" defTabSz="457200" eaLnBrk="1" fontAlgn="auto" latinLnBrk="0" hangingPunct="1">
              <a:lnSpc>
                <a:spcPct val="117999"/>
              </a:lnSpc>
              <a:spcBef>
                <a:spcPts val="0"/>
              </a:spcBef>
              <a:spcAft>
                <a:spcPts val="0"/>
              </a:spcAft>
              <a:buClrTx/>
              <a:buSzTx/>
              <a:buFontTx/>
              <a:buNone/>
              <a:tabLst/>
              <a:defRPr/>
            </a:pPr>
            <a:endParaRPr lang="lv-LV" sz="1800" dirty="0">
              <a:effectLst/>
              <a:latin typeface="Times New Roman" panose="02020603050405020304" pitchFamily="18" charset="0"/>
              <a:ea typeface="Times New Roman" panose="02020603050405020304" pitchFamily="18" charset="0"/>
            </a:endParaRPr>
          </a:p>
          <a:p>
            <a:pPr marL="0" marR="0" lvl="0" indent="0" algn="just" defTabSz="457200" eaLnBrk="1" fontAlgn="auto" latinLnBrk="0" hangingPunct="1">
              <a:lnSpc>
                <a:spcPct val="117999"/>
              </a:lnSpc>
              <a:spcBef>
                <a:spcPts val="0"/>
              </a:spcBef>
              <a:spcAft>
                <a:spcPts val="0"/>
              </a:spcAft>
              <a:buClrTx/>
              <a:buSzTx/>
              <a:buFontTx/>
              <a:buNone/>
              <a:tabLst/>
              <a:defRPr/>
            </a:pPr>
            <a:endParaRPr lang="lv-LV" sz="1800" dirty="0">
              <a:effectLst/>
              <a:latin typeface="Times New Roman" panose="02020603050405020304" pitchFamily="18" charset="0"/>
              <a:ea typeface="Times New Roman" panose="02020603050405020304" pitchFamily="18" charset="0"/>
            </a:endParaRPr>
          </a:p>
          <a:p>
            <a:endParaRPr lang="lv-LV" dirty="0"/>
          </a:p>
        </p:txBody>
      </p:sp>
    </p:spTree>
    <p:extLst>
      <p:ext uri="{BB962C8B-B14F-4D97-AF65-F5344CB8AC3E}">
        <p14:creationId xmlns:p14="http://schemas.microsoft.com/office/powerpoint/2010/main" val="66450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pPr lvl="0">
              <a:lnSpc>
                <a:spcPct val="107000"/>
              </a:lnSpc>
              <a:spcAft>
                <a:spcPts val="800"/>
              </a:spcAft>
            </a:pPr>
            <a:r>
              <a:rPr lang="lv-LV" sz="1800" b="0" dirty="0">
                <a:effectLst/>
                <a:latin typeface="Times New Roman" panose="02020603050405020304" pitchFamily="18" charset="0"/>
                <a:ea typeface="Times New Roman" panose="02020603050405020304" pitchFamily="18" charset="0"/>
                <a:cs typeface="+mn-cs"/>
              </a:rPr>
              <a:t>27MAR24</a:t>
            </a:r>
          </a:p>
          <a:p>
            <a:pPr lvl="0">
              <a:lnSpc>
                <a:spcPct val="107000"/>
              </a:lnSpc>
              <a:spcAft>
                <a:spcPts val="800"/>
              </a:spcAft>
            </a:pPr>
            <a:r>
              <a:rPr lang="lv-LV" sz="1800" b="0" dirty="0">
                <a:effectLst/>
                <a:latin typeface="Times New Roman" panose="02020603050405020304" pitchFamily="18" charset="0"/>
                <a:ea typeface="Times New Roman" panose="02020603050405020304" pitchFamily="18" charset="0"/>
                <a:cs typeface="Times New Roman" panose="02020603050405020304" pitchFamily="18" charset="0"/>
              </a:rPr>
              <a:t>1.Lietusgāzes, ilgstošas lietavas, pērkona negaiss un krusa, sniegs un putenis, apledojums un slapja sniega nogulums, stiprs sals, karstums, sausums</a:t>
            </a:r>
          </a:p>
          <a:p>
            <a:pPr lvl="0">
              <a:lnSpc>
                <a:spcPct val="107000"/>
              </a:lnSpc>
              <a:spcAft>
                <a:spcPts val="800"/>
              </a:spcAft>
            </a:pPr>
            <a:r>
              <a:rPr lang="lv-LV" sz="1800" b="0" spc="75" dirty="0">
                <a:effectLst/>
                <a:latin typeface="Times New Roman" panose="02020603050405020304" pitchFamily="18" charset="0"/>
                <a:ea typeface="Yu Mincho" panose="02020400000000000000" pitchFamily="18" charset="-128"/>
                <a:cs typeface="Times New Roman" panose="02020603050405020304" pitchFamily="18" charset="0"/>
              </a:rPr>
              <a:t>2. Pali, plūdi un </a:t>
            </a:r>
            <a:r>
              <a:rPr lang="lv-LV" sz="1800" b="0" spc="75" dirty="0" err="1">
                <a:effectLst/>
                <a:latin typeface="Times New Roman" panose="02020603050405020304" pitchFamily="18" charset="0"/>
                <a:ea typeface="Yu Mincho" panose="02020400000000000000" pitchFamily="18" charset="-128"/>
                <a:cs typeface="Times New Roman" panose="02020603050405020304" pitchFamily="18" charset="0"/>
              </a:rPr>
              <a:t>vējuzplūdi</a:t>
            </a:r>
            <a:endParaRPr lang="lv-LV" sz="1800" b="0" spc="75" dirty="0">
              <a:effectLst/>
              <a:latin typeface="Times New Roman" panose="02020603050405020304" pitchFamily="18" charset="0"/>
              <a:ea typeface="Yu Mincho" panose="02020400000000000000" pitchFamily="18" charset="-128"/>
              <a:cs typeface="Times New Roman" panose="02020603050405020304" pitchFamily="18" charset="0"/>
            </a:endParaRPr>
          </a:p>
          <a:p>
            <a:pPr lvl="0">
              <a:lnSpc>
                <a:spcPct val="107000"/>
              </a:lnSpc>
              <a:spcAft>
                <a:spcPts val="800"/>
              </a:spcAft>
            </a:pPr>
            <a:r>
              <a:rPr lang="lv-LV" sz="1800" b="0" spc="75" dirty="0">
                <a:latin typeface="Times New Roman" panose="02020603050405020304" pitchFamily="18" charset="0"/>
                <a:ea typeface="Yu Mincho" panose="02020400000000000000" pitchFamily="18" charset="-128"/>
                <a:cs typeface="Times New Roman" panose="02020603050405020304" pitchFamily="18" charset="0"/>
              </a:rPr>
              <a:t>3. Vētras (vēja brāzmas), viesuļi, krasas vēja brāzmas</a:t>
            </a:r>
          </a:p>
          <a:p>
            <a:pPr hangingPunct="1">
              <a:lnSpc>
                <a:spcPct val="107000"/>
              </a:lnSpc>
              <a:spcAft>
                <a:spcPts val="800"/>
              </a:spcAft>
            </a:pPr>
            <a:r>
              <a:rPr lang="lv-LV" sz="1800" b="0" dirty="0">
                <a:latin typeface="Times New Roman" panose="02020603050405020304" pitchFamily="18" charset="0"/>
                <a:ea typeface="Times New Roman" panose="02020603050405020304" pitchFamily="18" charset="0"/>
                <a:cs typeface="Times New Roman" panose="02020603050405020304" pitchFamily="18" charset="0"/>
              </a:rPr>
              <a:t>4. Radiācijas avārijas</a:t>
            </a:r>
          </a:p>
          <a:p>
            <a:pPr hangingPunct="1">
              <a:lnSpc>
                <a:spcPct val="107000"/>
              </a:lnSpc>
              <a:spcAft>
                <a:spcPts val="800"/>
              </a:spcAft>
            </a:pPr>
            <a:r>
              <a:rPr lang="lv-LV" sz="1800" b="0" spc="75" dirty="0">
                <a:latin typeface="Times New Roman" panose="02020603050405020304" pitchFamily="18" charset="0"/>
                <a:ea typeface="Yu Mincho" panose="02020400000000000000" pitchFamily="18" charset="-128"/>
                <a:cs typeface="Times New Roman" panose="02020603050405020304" pitchFamily="18" charset="0"/>
              </a:rPr>
              <a:t>5. Būvju sabrukums</a:t>
            </a:r>
          </a:p>
          <a:p>
            <a:pPr hangingPunct="1">
              <a:lnSpc>
                <a:spcPct val="107000"/>
              </a:lnSpc>
              <a:spcAft>
                <a:spcPts val="800"/>
              </a:spcAft>
            </a:pPr>
            <a:r>
              <a:rPr lang="lv-LV" sz="1800" b="0" spc="75" dirty="0">
                <a:latin typeface="Times New Roman" panose="02020603050405020304" pitchFamily="18" charset="0"/>
                <a:ea typeface="Yu Mincho" panose="02020400000000000000" pitchFamily="18" charset="-128"/>
                <a:cs typeface="Times New Roman" panose="02020603050405020304" pitchFamily="18" charset="0"/>
              </a:rPr>
              <a:t>6. Ieteikumi par rīcību militārā iebrukuma vai kara gadījumā</a:t>
            </a:r>
          </a:p>
          <a:p>
            <a:pPr hangingPunct="1">
              <a:lnSpc>
                <a:spcPct val="107000"/>
              </a:lnSpc>
              <a:spcAft>
                <a:spcPts val="800"/>
              </a:spcAft>
            </a:pPr>
            <a:r>
              <a:rPr lang="lv-LV" sz="1800" b="0" spc="75" dirty="0">
                <a:latin typeface="Times New Roman" panose="02020603050405020304" pitchFamily="18" charset="0"/>
                <a:ea typeface="Yu Mincho" panose="02020400000000000000" pitchFamily="18" charset="-128"/>
                <a:cs typeface="Times New Roman" panose="02020603050405020304" pitchFamily="18" charset="0"/>
              </a:rPr>
              <a:t>7. </a:t>
            </a:r>
            <a:r>
              <a:rPr lang="lv-LV" sz="1800" b="0" dirty="0" err="1">
                <a:latin typeface="Times New Roman" panose="02020603050405020304" pitchFamily="18" charset="0"/>
                <a:cs typeface="Times New Roman" panose="02020603050405020304" pitchFamily="18" charset="0"/>
              </a:rPr>
              <a:t>Kiberdrošība</a:t>
            </a:r>
            <a:r>
              <a:rPr lang="lv-LV" sz="1800" b="0" dirty="0">
                <a:latin typeface="Times New Roman" panose="02020603050405020304" pitchFamily="18" charset="0"/>
                <a:cs typeface="Times New Roman" panose="02020603050405020304" pitchFamily="18" charset="0"/>
              </a:rPr>
              <a:t> – </a:t>
            </a:r>
            <a:r>
              <a:rPr lang="lv-LV" sz="1800" b="0" dirty="0" err="1">
                <a:latin typeface="Times New Roman" panose="02020603050405020304" pitchFamily="18" charset="0"/>
                <a:cs typeface="Times New Roman" panose="02020603050405020304" pitchFamily="18" charset="0"/>
              </a:rPr>
              <a:t>kiberapdraudējumi</a:t>
            </a:r>
            <a:endParaRPr lang="lv-LV" sz="1800" b="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pPr>
            <a:endParaRPr lang="lv-LV"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eaLnBrk="1" fontAlgn="auto" latinLnBrk="0" hangingPunct="1">
              <a:lnSpc>
                <a:spcPct val="117999"/>
              </a:lnSpc>
              <a:spcBef>
                <a:spcPts val="0"/>
              </a:spcBef>
              <a:spcAft>
                <a:spcPts val="0"/>
              </a:spcAft>
              <a:buClrTx/>
              <a:buSzTx/>
              <a:buFontTx/>
              <a:buNone/>
              <a:tabLst/>
              <a:defRPr/>
            </a:pPr>
            <a:r>
              <a:rPr lang="lv-LV" sz="1800" dirty="0">
                <a:effectLst/>
                <a:latin typeface="Times New Roman" panose="02020603050405020304" pitchFamily="18" charset="0"/>
                <a:ea typeface="Calibri" panose="020F0502020204030204" pitchFamily="34" charset="0"/>
              </a:rPr>
              <a:t>OIKIN - Spētu prognozēt iespējamos katastrofu draudus, plānot un savlaicīgi veikt preventīvos pasākumus, samazināt iespējamos zaudējumus, nodrošināt cilvēku, vides un īpašuma drošību, procesu nepārtrauktību un ilgtspējību</a:t>
            </a:r>
            <a:endParaRPr lang="lv-LV" sz="1800" dirty="0">
              <a:effectLst/>
              <a:latin typeface="Times New Roman" panose="02020603050405020304" pitchFamily="18" charset="0"/>
              <a:ea typeface="Times New Roman" panose="02020603050405020304" pitchFamily="18" charset="0"/>
            </a:endParaRPr>
          </a:p>
          <a:p>
            <a:endParaRPr lang="lv-LV" dirty="0"/>
          </a:p>
        </p:txBody>
      </p:sp>
    </p:spTree>
    <p:extLst>
      <p:ext uri="{BB962C8B-B14F-4D97-AF65-F5344CB8AC3E}">
        <p14:creationId xmlns:p14="http://schemas.microsoft.com/office/powerpoint/2010/main" val="8448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02">
    <p:bg>
      <p:bgPr>
        <a:solidFill>
          <a:schemeClr val="bg1"/>
        </a:solidFill>
        <a:effectLst/>
      </p:bgPr>
    </p:bg>
    <p:spTree>
      <p:nvGrpSpPr>
        <p:cNvPr id="1" name=""/>
        <p:cNvGrpSpPr/>
        <p:nvPr/>
      </p:nvGrpSpPr>
      <p:grpSpPr>
        <a:xfrm>
          <a:off x="0" y="0"/>
          <a:ext cx="0" cy="0"/>
          <a:chOff x="0" y="0"/>
          <a:chExt cx="0" cy="0"/>
        </a:xfrm>
      </p:grpSpPr>
      <p:sp>
        <p:nvSpPr>
          <p:cNvPr id="23" name="Author and Date"/>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bg2">
                    <a:alpha val="50000"/>
                  </a:schemeClr>
                </a:solidFill>
              </a:defRPr>
            </a:lvl1pPr>
          </a:lstStyle>
          <a:p>
            <a:r>
              <a:rPr lang="en-GB" dirty="0"/>
              <a:t>PRESENTATION TITLE</a:t>
            </a:r>
          </a:p>
        </p:txBody>
      </p:sp>
      <p:sp>
        <p:nvSpPr>
          <p:cNvPr id="24" name="Body Level One…"/>
          <p:cNvSpPr txBox="1">
            <a:spLocks noGrp="1"/>
          </p:cNvSpPr>
          <p:nvPr>
            <p:ph type="body" sz="quarter" idx="1" hasCustomPrompt="1"/>
          </p:nvPr>
        </p:nvSpPr>
        <p:spPr>
          <a:xfrm>
            <a:off x="14636730" y="3265714"/>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7" name="Body Level One…">
            <a:extLst>
              <a:ext uri="{FF2B5EF4-FFF2-40B4-BE49-F238E27FC236}">
                <a16:creationId xmlns:a16="http://schemas.microsoft.com/office/drawing/2014/main" id="{6BA9908B-635B-FB9D-0968-0F2A3547F08A}"/>
              </a:ext>
            </a:extLst>
          </p:cNvPr>
          <p:cNvSpPr txBox="1">
            <a:spLocks noGrp="1"/>
          </p:cNvSpPr>
          <p:nvPr>
            <p:ph type="body" sz="quarter" idx="23" hasCustomPrompt="1"/>
          </p:nvPr>
        </p:nvSpPr>
        <p:spPr>
          <a:xfrm>
            <a:off x="14658844" y="2873509"/>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sp>
        <p:nvSpPr>
          <p:cNvPr id="10" name="Body Level One…">
            <a:extLst>
              <a:ext uri="{FF2B5EF4-FFF2-40B4-BE49-F238E27FC236}">
                <a16:creationId xmlns:a16="http://schemas.microsoft.com/office/drawing/2014/main" id="{5E620B50-0C3C-73D7-10ED-880E1A6AC64D}"/>
              </a:ext>
            </a:extLst>
          </p:cNvPr>
          <p:cNvSpPr txBox="1">
            <a:spLocks noGrp="1"/>
          </p:cNvSpPr>
          <p:nvPr>
            <p:ph type="body" sz="quarter" idx="24" hasCustomPrompt="1"/>
          </p:nvPr>
        </p:nvSpPr>
        <p:spPr>
          <a:xfrm>
            <a:off x="14636730" y="5003074"/>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11" name="Body Level One…">
            <a:extLst>
              <a:ext uri="{FF2B5EF4-FFF2-40B4-BE49-F238E27FC236}">
                <a16:creationId xmlns:a16="http://schemas.microsoft.com/office/drawing/2014/main" id="{E775BA1C-9218-55B8-68A3-EC15290077D0}"/>
              </a:ext>
            </a:extLst>
          </p:cNvPr>
          <p:cNvSpPr txBox="1">
            <a:spLocks noGrp="1"/>
          </p:cNvSpPr>
          <p:nvPr>
            <p:ph type="body" sz="quarter" idx="25" hasCustomPrompt="1"/>
          </p:nvPr>
        </p:nvSpPr>
        <p:spPr>
          <a:xfrm>
            <a:off x="14658844" y="4610869"/>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sp>
        <p:nvSpPr>
          <p:cNvPr id="12" name="Body Level One…">
            <a:extLst>
              <a:ext uri="{FF2B5EF4-FFF2-40B4-BE49-F238E27FC236}">
                <a16:creationId xmlns:a16="http://schemas.microsoft.com/office/drawing/2014/main" id="{9901ED2E-A9A6-476F-8173-12D2A570AF2B}"/>
              </a:ext>
            </a:extLst>
          </p:cNvPr>
          <p:cNvSpPr txBox="1">
            <a:spLocks noGrp="1"/>
          </p:cNvSpPr>
          <p:nvPr>
            <p:ph type="body" sz="quarter" idx="26" hasCustomPrompt="1"/>
          </p:nvPr>
        </p:nvSpPr>
        <p:spPr>
          <a:xfrm>
            <a:off x="14636730" y="6701245"/>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13" name="Body Level One…">
            <a:extLst>
              <a:ext uri="{FF2B5EF4-FFF2-40B4-BE49-F238E27FC236}">
                <a16:creationId xmlns:a16="http://schemas.microsoft.com/office/drawing/2014/main" id="{25EE2D4C-CA10-8D2D-A7DE-CCDDF93AF2E6}"/>
              </a:ext>
            </a:extLst>
          </p:cNvPr>
          <p:cNvSpPr txBox="1">
            <a:spLocks noGrp="1"/>
          </p:cNvSpPr>
          <p:nvPr>
            <p:ph type="body" sz="quarter" idx="27" hasCustomPrompt="1"/>
          </p:nvPr>
        </p:nvSpPr>
        <p:spPr>
          <a:xfrm>
            <a:off x="14658844" y="6309040"/>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sp>
        <p:nvSpPr>
          <p:cNvPr id="14" name="Body Level One…">
            <a:extLst>
              <a:ext uri="{FF2B5EF4-FFF2-40B4-BE49-F238E27FC236}">
                <a16:creationId xmlns:a16="http://schemas.microsoft.com/office/drawing/2014/main" id="{F78E460A-0198-4651-2233-D1465BC2D022}"/>
              </a:ext>
            </a:extLst>
          </p:cNvPr>
          <p:cNvSpPr txBox="1">
            <a:spLocks noGrp="1"/>
          </p:cNvSpPr>
          <p:nvPr>
            <p:ph type="body" sz="quarter" idx="28" hasCustomPrompt="1"/>
          </p:nvPr>
        </p:nvSpPr>
        <p:spPr>
          <a:xfrm>
            <a:off x="14636730" y="8438605"/>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15" name="Body Level One…">
            <a:extLst>
              <a:ext uri="{FF2B5EF4-FFF2-40B4-BE49-F238E27FC236}">
                <a16:creationId xmlns:a16="http://schemas.microsoft.com/office/drawing/2014/main" id="{0C7FE141-0B7F-AB0E-C2CE-9135E64FEDE8}"/>
              </a:ext>
            </a:extLst>
          </p:cNvPr>
          <p:cNvSpPr txBox="1">
            <a:spLocks noGrp="1"/>
          </p:cNvSpPr>
          <p:nvPr>
            <p:ph type="body" sz="quarter" idx="29" hasCustomPrompt="1"/>
          </p:nvPr>
        </p:nvSpPr>
        <p:spPr>
          <a:xfrm>
            <a:off x="14658844" y="8046400"/>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pic>
        <p:nvPicPr>
          <p:cNvPr id="16" name="Image" descr="Image">
            <a:extLst>
              <a:ext uri="{FF2B5EF4-FFF2-40B4-BE49-F238E27FC236}">
                <a16:creationId xmlns:a16="http://schemas.microsoft.com/office/drawing/2014/main" id="{7391E61C-618C-B989-E302-95B09330BE07}"/>
              </a:ext>
            </a:extLst>
          </p:cNvPr>
          <p:cNvPicPr>
            <a:picLocks noChangeAspect="1"/>
          </p:cNvPicPr>
          <p:nvPr userDrawn="1"/>
        </p:nvPicPr>
        <p:blipFill>
          <a:blip r:embed="rId2"/>
          <a:stretch>
            <a:fillRect/>
          </a:stretch>
        </p:blipFill>
        <p:spPr>
          <a:xfrm>
            <a:off x="1376183" y="11111944"/>
            <a:ext cx="1394532" cy="1339654"/>
          </a:xfrm>
          <a:prstGeom prst="rect">
            <a:avLst/>
          </a:prstGeom>
          <a:ln w="12700">
            <a:miter lim="400000"/>
          </a:ln>
        </p:spPr>
      </p:pic>
    </p:spTree>
    <p:extLst>
      <p:ext uri="{BB962C8B-B14F-4D97-AF65-F5344CB8AC3E}">
        <p14:creationId xmlns:p14="http://schemas.microsoft.com/office/powerpoint/2010/main" val="73707549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2F4BCC"/>
        </a:solidFill>
        <a:effectLst/>
      </p:bgPr>
    </p:bg>
    <p:spTree>
      <p:nvGrpSpPr>
        <p:cNvPr id="1" name=""/>
        <p:cNvGrpSpPr/>
        <p:nvPr/>
      </p:nvGrpSpPr>
      <p:grpSpPr>
        <a:xfrm>
          <a:off x="0" y="0"/>
          <a:ext cx="0" cy="0"/>
          <a:chOff x="0" y="0"/>
          <a:chExt cx="0" cy="0"/>
        </a:xfrm>
      </p:grpSpPr>
      <p:sp>
        <p:nvSpPr>
          <p:cNvPr id="7" name="Body Level One…">
            <a:extLst>
              <a:ext uri="{FF2B5EF4-FFF2-40B4-BE49-F238E27FC236}">
                <a16:creationId xmlns:a16="http://schemas.microsoft.com/office/drawing/2014/main" id="{1492E622-7BA1-4BCB-62A1-5FA7793A5CA2}"/>
              </a:ext>
            </a:extLst>
          </p:cNvPr>
          <p:cNvSpPr txBox="1">
            <a:spLocks noGrp="1"/>
          </p:cNvSpPr>
          <p:nvPr>
            <p:ph type="body" sz="quarter" idx="24" hasCustomPrompt="1"/>
          </p:nvPr>
        </p:nvSpPr>
        <p:spPr>
          <a:xfrm>
            <a:off x="14657196" y="2393949"/>
            <a:ext cx="8336155" cy="3326245"/>
          </a:xfrm>
          <a:prstGeom prst="rect">
            <a:avLst/>
          </a:prstGeom>
        </p:spPr>
        <p:txBody>
          <a:bodyPr>
            <a:normAutofit/>
          </a:bodyPr>
          <a:lstStyle>
            <a:lvl1pPr marL="0" indent="0" defTabSz="825500">
              <a:lnSpc>
                <a:spcPct val="90000"/>
              </a:lnSpc>
              <a:spcBef>
                <a:spcPts val="0"/>
              </a:spcBef>
              <a:buSzTx/>
              <a:buNone/>
              <a:defRPr sz="60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prezentācijas</a:t>
            </a:r>
            <a:endParaRPr lang="en-GB" dirty="0"/>
          </a:p>
          <a:p>
            <a:r>
              <a:rPr lang="en-GB" dirty="0" err="1"/>
              <a:t>nosaukumam</a:t>
            </a:r>
            <a:endParaRPr lang="en-GB" dirty="0"/>
          </a:p>
          <a:p>
            <a:endParaRPr lang="en-GB" dirty="0"/>
          </a:p>
        </p:txBody>
      </p:sp>
      <p:sp>
        <p:nvSpPr>
          <p:cNvPr id="8" name="Body Level One…">
            <a:extLst>
              <a:ext uri="{FF2B5EF4-FFF2-40B4-BE49-F238E27FC236}">
                <a16:creationId xmlns:a16="http://schemas.microsoft.com/office/drawing/2014/main" id="{66364495-AE4D-6780-6730-E9CBF6C0AAB6}"/>
              </a:ext>
            </a:extLst>
          </p:cNvPr>
          <p:cNvSpPr txBox="1">
            <a:spLocks noGrp="1"/>
          </p:cNvSpPr>
          <p:nvPr>
            <p:ph type="body" sz="quarter" idx="23" hasCustomPrompt="1"/>
          </p:nvPr>
        </p:nvSpPr>
        <p:spPr>
          <a:xfrm>
            <a:off x="14639925" y="8384583"/>
            <a:ext cx="8336155" cy="4161429"/>
          </a:xfrm>
          <a:prstGeom prst="rect">
            <a:avLst/>
          </a:prstGeom>
        </p:spPr>
        <p:txBody>
          <a:bodyPr>
            <a:normAutofit/>
          </a:bodyPr>
          <a:lstStyle>
            <a:lvl1pPr marL="0" indent="0" defTabSz="825500">
              <a:lnSpc>
                <a:spcPct val="120000"/>
              </a:lnSpc>
              <a:spcBef>
                <a:spcPts val="0"/>
              </a:spcBef>
              <a:buSzTx/>
              <a:buNone/>
              <a:defRPr sz="2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Tree>
    <p:extLst>
      <p:ext uri="{BB962C8B-B14F-4D97-AF65-F5344CB8AC3E}">
        <p14:creationId xmlns:p14="http://schemas.microsoft.com/office/powerpoint/2010/main" val="246477316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1BCD-6BBA-4ABB-10C5-F9A4CB2B1F3B}"/>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EE131957-4CC4-BD14-B9FA-55ABE31A70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9BBD6B2-6EDA-BC6B-2009-5B11ECE0BAA7}"/>
              </a:ext>
            </a:extLst>
          </p:cNvPr>
          <p:cNvSpPr>
            <a:spLocks noGrp="1"/>
          </p:cNvSpPr>
          <p:nvPr>
            <p:ph type="dt" sz="half" idx="10"/>
          </p:nvPr>
        </p:nvSpPr>
        <p:spPr/>
        <p:txBody>
          <a:bodyPr/>
          <a:lstStyle/>
          <a:p>
            <a:fld id="{2A71E0CB-6508-416A-B23E-F22BAAE711DF}" type="datetime1">
              <a:rPr lang="lv-LV" smtClean="0"/>
              <a:t>21.03.2024</a:t>
            </a:fld>
            <a:endParaRPr lang="lv-LV"/>
          </a:p>
        </p:txBody>
      </p:sp>
      <p:sp>
        <p:nvSpPr>
          <p:cNvPr id="5" name="Footer Placeholder 4">
            <a:extLst>
              <a:ext uri="{FF2B5EF4-FFF2-40B4-BE49-F238E27FC236}">
                <a16:creationId xmlns:a16="http://schemas.microsoft.com/office/drawing/2014/main" id="{E667CA7A-63FC-B5E3-5E15-BF2A1209FE1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71BF5B8-D62D-8DA5-457E-5927DF32905E}"/>
              </a:ext>
            </a:extLst>
          </p:cNvPr>
          <p:cNvSpPr>
            <a:spLocks noGrp="1"/>
          </p:cNvSpPr>
          <p:nvPr>
            <p:ph type="sldNum" sz="quarter" idx="12"/>
          </p:nvPr>
        </p:nvSpPr>
        <p:spPr/>
        <p:txBody>
          <a:bodyPr/>
          <a:lstStyle/>
          <a:p>
            <a:fld id="{50EEC045-13D2-43B7-A71B-B4710B235C21}" type="slidenum">
              <a:rPr lang="lv-LV" smtClean="0"/>
              <a:t>‹#›</a:t>
            </a:fld>
            <a:endParaRPr lang="lv-LV"/>
          </a:p>
        </p:txBody>
      </p:sp>
    </p:spTree>
    <p:extLst>
      <p:ext uri="{BB962C8B-B14F-4D97-AF65-F5344CB8AC3E}">
        <p14:creationId xmlns:p14="http://schemas.microsoft.com/office/powerpoint/2010/main" val="130201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4983F76-A35B-C529-4942-3862BF85CBC2}"/>
              </a:ext>
            </a:extLst>
          </p:cNvPr>
          <p:cNvSpPr>
            <a:spLocks noGrp="1"/>
          </p:cNvSpPr>
          <p:nvPr>
            <p:ph type="ctrTitle"/>
          </p:nvPr>
        </p:nvSpPr>
        <p:spPr>
          <a:xfrm>
            <a:off x="3048000" y="2244726"/>
            <a:ext cx="18288000" cy="4775200"/>
          </a:xfrm>
        </p:spPr>
        <p:txBody>
          <a:bodyPr anchor="b"/>
          <a:lstStyle>
            <a:lvl1pPr algn="ctr">
              <a:defRPr sz="12000"/>
            </a:lvl1pPr>
          </a:lstStyle>
          <a:p>
            <a:r>
              <a:rPr lang="lv-LV"/>
              <a:t>Rediģēt šablona virsraksta stilu</a:t>
            </a:r>
          </a:p>
        </p:txBody>
      </p:sp>
      <p:sp>
        <p:nvSpPr>
          <p:cNvPr id="3" name="Apakšvirsraksts 2">
            <a:extLst>
              <a:ext uri="{FF2B5EF4-FFF2-40B4-BE49-F238E27FC236}">
                <a16:creationId xmlns:a16="http://schemas.microsoft.com/office/drawing/2014/main" id="{9662883E-AB33-F797-0C99-43C466340AA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B9DCC0EF-7424-2D38-0D93-5D207D18E0F8}"/>
              </a:ext>
            </a:extLst>
          </p:cNvPr>
          <p:cNvSpPr>
            <a:spLocks noGrp="1"/>
          </p:cNvSpPr>
          <p:nvPr>
            <p:ph type="dt" sz="half" idx="10"/>
          </p:nvPr>
        </p:nvSpPr>
        <p:spPr/>
        <p:txBody>
          <a:bodyPr/>
          <a:lstStyle/>
          <a:p>
            <a:endParaRPr lang="lv-LV"/>
          </a:p>
        </p:txBody>
      </p:sp>
      <p:sp>
        <p:nvSpPr>
          <p:cNvPr id="5" name="Kājenes vietturis 4">
            <a:extLst>
              <a:ext uri="{FF2B5EF4-FFF2-40B4-BE49-F238E27FC236}">
                <a16:creationId xmlns:a16="http://schemas.microsoft.com/office/drawing/2014/main" id="{7EC4AEDF-C0EB-A7D0-8A9B-82058A695177}"/>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230CB7C2-120F-3701-39DC-B6FF296D5B37}"/>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3583609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B8E1999-BBE0-4E94-AD0F-707604EC96A6}"/>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9F3D3A14-E4F4-E197-39FB-1A7F8EC8C902}"/>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499851FD-19A6-B651-318B-EABCE821E452}"/>
              </a:ext>
            </a:extLst>
          </p:cNvPr>
          <p:cNvSpPr>
            <a:spLocks noGrp="1"/>
          </p:cNvSpPr>
          <p:nvPr>
            <p:ph type="dt" sz="half" idx="10"/>
          </p:nvPr>
        </p:nvSpPr>
        <p:spPr/>
        <p:txBody>
          <a:bodyPr/>
          <a:lstStyle/>
          <a:p>
            <a:endParaRPr lang="lv-LV"/>
          </a:p>
        </p:txBody>
      </p:sp>
      <p:sp>
        <p:nvSpPr>
          <p:cNvPr id="5" name="Kājenes vietturis 4">
            <a:extLst>
              <a:ext uri="{FF2B5EF4-FFF2-40B4-BE49-F238E27FC236}">
                <a16:creationId xmlns:a16="http://schemas.microsoft.com/office/drawing/2014/main" id="{C630D576-F6B5-01C9-151D-2C2AEE0AF43A}"/>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6AEA581-4AEC-B731-D252-5350D4AE5E55}"/>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228800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28CDC1-5783-7539-7C57-BFA8680FAE6F}"/>
              </a:ext>
            </a:extLst>
          </p:cNvPr>
          <p:cNvSpPr>
            <a:spLocks noGrp="1"/>
          </p:cNvSpPr>
          <p:nvPr>
            <p:ph type="title"/>
          </p:nvPr>
        </p:nvSpPr>
        <p:spPr>
          <a:xfrm>
            <a:off x="1663700" y="3419477"/>
            <a:ext cx="21031200" cy="5705474"/>
          </a:xfrm>
        </p:spPr>
        <p:txBody>
          <a:bodyPr anchor="b"/>
          <a:lstStyle>
            <a:lvl1pPr>
              <a:defRPr sz="12000"/>
            </a:lvl1pPr>
          </a:lstStyle>
          <a:p>
            <a:r>
              <a:rPr lang="lv-LV"/>
              <a:t>Rediģēt šablona virsraksta stilu</a:t>
            </a:r>
          </a:p>
        </p:txBody>
      </p:sp>
      <p:sp>
        <p:nvSpPr>
          <p:cNvPr id="3" name="Teksta vietturis 2">
            <a:extLst>
              <a:ext uri="{FF2B5EF4-FFF2-40B4-BE49-F238E27FC236}">
                <a16:creationId xmlns:a16="http://schemas.microsoft.com/office/drawing/2014/main" id="{774BD945-2DE5-E0B4-7DD1-FD35415A1C80}"/>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277A643A-7788-F4F6-B220-9F9C3D69603D}"/>
              </a:ext>
            </a:extLst>
          </p:cNvPr>
          <p:cNvSpPr>
            <a:spLocks noGrp="1"/>
          </p:cNvSpPr>
          <p:nvPr>
            <p:ph type="dt" sz="half" idx="10"/>
          </p:nvPr>
        </p:nvSpPr>
        <p:spPr/>
        <p:txBody>
          <a:bodyPr/>
          <a:lstStyle/>
          <a:p>
            <a:endParaRPr lang="lv-LV"/>
          </a:p>
        </p:txBody>
      </p:sp>
      <p:sp>
        <p:nvSpPr>
          <p:cNvPr id="5" name="Kājenes vietturis 4">
            <a:extLst>
              <a:ext uri="{FF2B5EF4-FFF2-40B4-BE49-F238E27FC236}">
                <a16:creationId xmlns:a16="http://schemas.microsoft.com/office/drawing/2014/main" id="{FFA1F113-B1FC-EB93-E532-CB98BFBE6839}"/>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33D910B0-B61B-8890-5BA7-F07AE5CAFE3F}"/>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4175718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177B603-B306-F0E0-3824-74106AFF831B}"/>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ADF9E5A7-462A-275C-8BAB-C1089E42A828}"/>
              </a:ext>
            </a:extLst>
          </p:cNvPr>
          <p:cNvSpPr>
            <a:spLocks noGrp="1"/>
          </p:cNvSpPr>
          <p:nvPr>
            <p:ph sz="half" idx="1"/>
          </p:nvPr>
        </p:nvSpPr>
        <p:spPr>
          <a:xfrm>
            <a:off x="1676400" y="3651250"/>
            <a:ext cx="10363200" cy="87026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11E7A9FB-77D3-7683-C0F1-BBEEDBF8DA0A}"/>
              </a:ext>
            </a:extLst>
          </p:cNvPr>
          <p:cNvSpPr>
            <a:spLocks noGrp="1"/>
          </p:cNvSpPr>
          <p:nvPr>
            <p:ph sz="half" idx="2"/>
          </p:nvPr>
        </p:nvSpPr>
        <p:spPr>
          <a:xfrm>
            <a:off x="12344400" y="3651250"/>
            <a:ext cx="10363200" cy="87026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4ABE7181-965F-1DB4-C3B9-DD85B7FAF7E1}"/>
              </a:ext>
            </a:extLst>
          </p:cNvPr>
          <p:cNvSpPr>
            <a:spLocks noGrp="1"/>
          </p:cNvSpPr>
          <p:nvPr>
            <p:ph type="dt" sz="half" idx="10"/>
          </p:nvPr>
        </p:nvSpPr>
        <p:spPr/>
        <p:txBody>
          <a:bodyPr/>
          <a:lstStyle/>
          <a:p>
            <a:endParaRPr lang="lv-LV"/>
          </a:p>
        </p:txBody>
      </p:sp>
      <p:sp>
        <p:nvSpPr>
          <p:cNvPr id="6" name="Kājenes vietturis 5">
            <a:extLst>
              <a:ext uri="{FF2B5EF4-FFF2-40B4-BE49-F238E27FC236}">
                <a16:creationId xmlns:a16="http://schemas.microsoft.com/office/drawing/2014/main" id="{A4C49530-BDFC-E1F6-73DB-450E61FA3720}"/>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F38724E2-AE41-A37A-993D-3C9F5E49B55B}"/>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2251370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5C0353-4F6D-F8B5-1268-BED39F8C2874}"/>
              </a:ext>
            </a:extLst>
          </p:cNvPr>
          <p:cNvSpPr>
            <a:spLocks noGrp="1"/>
          </p:cNvSpPr>
          <p:nvPr>
            <p:ph type="title"/>
          </p:nvPr>
        </p:nvSpPr>
        <p:spPr>
          <a:xfrm>
            <a:off x="1679576" y="730251"/>
            <a:ext cx="21031200" cy="2651126"/>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AAA119E5-7C3E-1608-A6DB-4F818DD4F7D6}"/>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F98E069F-3E0E-DE12-20FC-814CB34B45E5}"/>
              </a:ext>
            </a:extLst>
          </p:cNvPr>
          <p:cNvSpPr>
            <a:spLocks noGrp="1"/>
          </p:cNvSpPr>
          <p:nvPr>
            <p:ph sz="half" idx="2"/>
          </p:nvPr>
        </p:nvSpPr>
        <p:spPr>
          <a:xfrm>
            <a:off x="1679577" y="5010150"/>
            <a:ext cx="10315574" cy="73691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42AB32C1-D56A-D5E0-3019-708B3E52B1F5}"/>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D3A2E584-10DE-6FEF-726E-54FF64B05C65}"/>
              </a:ext>
            </a:extLst>
          </p:cNvPr>
          <p:cNvSpPr>
            <a:spLocks noGrp="1"/>
          </p:cNvSpPr>
          <p:nvPr>
            <p:ph sz="quarter" idx="4"/>
          </p:nvPr>
        </p:nvSpPr>
        <p:spPr>
          <a:xfrm>
            <a:off x="12344400" y="5010150"/>
            <a:ext cx="10366376" cy="73691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86A08E4D-309A-CAF2-5DE8-76C476589A33}"/>
              </a:ext>
            </a:extLst>
          </p:cNvPr>
          <p:cNvSpPr>
            <a:spLocks noGrp="1"/>
          </p:cNvSpPr>
          <p:nvPr>
            <p:ph type="dt" sz="half" idx="10"/>
          </p:nvPr>
        </p:nvSpPr>
        <p:spPr/>
        <p:txBody>
          <a:bodyPr/>
          <a:lstStyle/>
          <a:p>
            <a:endParaRPr lang="lv-LV"/>
          </a:p>
        </p:txBody>
      </p:sp>
      <p:sp>
        <p:nvSpPr>
          <p:cNvPr id="8" name="Kājenes vietturis 7">
            <a:extLst>
              <a:ext uri="{FF2B5EF4-FFF2-40B4-BE49-F238E27FC236}">
                <a16:creationId xmlns:a16="http://schemas.microsoft.com/office/drawing/2014/main" id="{36A4BE12-DCC8-FC04-9008-F838641CB5F2}"/>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5302007F-158D-845E-B18E-6C59A44DFF78}"/>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340727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19EC222-86CF-6B96-1050-856B64D2B968}"/>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93146930-5854-7B54-16D2-8D039A6A6D45}"/>
              </a:ext>
            </a:extLst>
          </p:cNvPr>
          <p:cNvSpPr>
            <a:spLocks noGrp="1"/>
          </p:cNvSpPr>
          <p:nvPr>
            <p:ph type="dt" sz="half" idx="10"/>
          </p:nvPr>
        </p:nvSpPr>
        <p:spPr/>
        <p:txBody>
          <a:bodyPr/>
          <a:lstStyle/>
          <a:p>
            <a:endParaRPr lang="lv-LV"/>
          </a:p>
        </p:txBody>
      </p:sp>
      <p:sp>
        <p:nvSpPr>
          <p:cNvPr id="4" name="Kājenes vietturis 3">
            <a:extLst>
              <a:ext uri="{FF2B5EF4-FFF2-40B4-BE49-F238E27FC236}">
                <a16:creationId xmlns:a16="http://schemas.microsoft.com/office/drawing/2014/main" id="{94E96A76-1DC6-0E5B-6062-F9662D962904}"/>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155DC241-5530-BF06-8625-9DDBF8030303}"/>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3490960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0D543074-345F-B749-F46F-A45DAD7BEEAE}"/>
              </a:ext>
            </a:extLst>
          </p:cNvPr>
          <p:cNvSpPr>
            <a:spLocks noGrp="1"/>
          </p:cNvSpPr>
          <p:nvPr>
            <p:ph type="dt" sz="half" idx="10"/>
          </p:nvPr>
        </p:nvSpPr>
        <p:spPr/>
        <p:txBody>
          <a:bodyPr/>
          <a:lstStyle/>
          <a:p>
            <a:endParaRPr lang="lv-LV"/>
          </a:p>
        </p:txBody>
      </p:sp>
      <p:sp>
        <p:nvSpPr>
          <p:cNvPr id="3" name="Kājenes vietturis 2">
            <a:extLst>
              <a:ext uri="{FF2B5EF4-FFF2-40B4-BE49-F238E27FC236}">
                <a16:creationId xmlns:a16="http://schemas.microsoft.com/office/drawing/2014/main" id="{A3DECC11-5A2C-6F49-3B8F-3F540A77CF14}"/>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DEFA4FEE-0FFF-25C7-BAD4-5F6DA9700C0B}"/>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179837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2FBF1E1-8755-485B-E543-B175BC94FC16}"/>
              </a:ext>
            </a:extLst>
          </p:cNvPr>
          <p:cNvSpPr>
            <a:spLocks noGrp="1"/>
          </p:cNvSpPr>
          <p:nvPr>
            <p:ph type="title"/>
          </p:nvPr>
        </p:nvSpPr>
        <p:spPr>
          <a:xfrm>
            <a:off x="1679577" y="914400"/>
            <a:ext cx="7864474" cy="3200400"/>
          </a:xfrm>
        </p:spPr>
        <p:txBody>
          <a:bodyPr anchor="b"/>
          <a:lstStyle>
            <a:lvl1pPr>
              <a:defRPr sz="6400"/>
            </a:lvl1pPr>
          </a:lstStyle>
          <a:p>
            <a:r>
              <a:rPr lang="lv-LV"/>
              <a:t>Rediģēt šablona virsraksta stilu</a:t>
            </a:r>
          </a:p>
        </p:txBody>
      </p:sp>
      <p:sp>
        <p:nvSpPr>
          <p:cNvPr id="3" name="Satura vietturis 2">
            <a:extLst>
              <a:ext uri="{FF2B5EF4-FFF2-40B4-BE49-F238E27FC236}">
                <a16:creationId xmlns:a16="http://schemas.microsoft.com/office/drawing/2014/main" id="{3C30B0D3-7E8D-0438-AE51-7198E4E7BB4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29AF0B69-16B9-AE52-36B6-930478C61A1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D3576F4C-7621-1302-A945-B18574E4935E}"/>
              </a:ext>
            </a:extLst>
          </p:cNvPr>
          <p:cNvSpPr>
            <a:spLocks noGrp="1"/>
          </p:cNvSpPr>
          <p:nvPr>
            <p:ph type="dt" sz="half" idx="10"/>
          </p:nvPr>
        </p:nvSpPr>
        <p:spPr/>
        <p:txBody>
          <a:bodyPr/>
          <a:lstStyle/>
          <a:p>
            <a:endParaRPr lang="lv-LV"/>
          </a:p>
        </p:txBody>
      </p:sp>
      <p:sp>
        <p:nvSpPr>
          <p:cNvPr id="6" name="Kājenes vietturis 5">
            <a:extLst>
              <a:ext uri="{FF2B5EF4-FFF2-40B4-BE49-F238E27FC236}">
                <a16:creationId xmlns:a16="http://schemas.microsoft.com/office/drawing/2014/main" id="{6E3A28B8-BABB-6F22-739D-16366DCD4A57}"/>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D79EE9EE-CC21-3F96-862C-F9A0C5BB52EC}"/>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36490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02">
    <p:bg>
      <p:bgPr>
        <a:solidFill>
          <a:schemeClr val="tx1"/>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AC8BBA0A-F6BC-0197-C9DE-28A6C0188A25}"/>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accent6">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7C646643-08E0-CE6C-BBAD-B55308D625DD}"/>
              </a:ext>
            </a:extLst>
          </p:cNvPr>
          <p:cNvSpPr txBox="1">
            <a:spLocks noGrp="1"/>
          </p:cNvSpPr>
          <p:nvPr>
            <p:ph type="body" sz="quarter" idx="24" hasCustomPrompt="1"/>
          </p:nvPr>
        </p:nvSpPr>
        <p:spPr>
          <a:xfrm>
            <a:off x="139065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0" name="Body Level One…">
            <a:extLst>
              <a:ext uri="{FF2B5EF4-FFF2-40B4-BE49-F238E27FC236}">
                <a16:creationId xmlns:a16="http://schemas.microsoft.com/office/drawing/2014/main" id="{12D9155C-94EF-C678-DCC7-C1C406B5DFB2}"/>
              </a:ext>
            </a:extLst>
          </p:cNvPr>
          <p:cNvSpPr txBox="1">
            <a:spLocks noGrp="1"/>
          </p:cNvSpPr>
          <p:nvPr>
            <p:ph type="body" sz="quarter" idx="25" hasCustomPrompt="1"/>
          </p:nvPr>
        </p:nvSpPr>
        <p:spPr>
          <a:xfrm>
            <a:off x="889183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2" name="Body Level One…">
            <a:extLst>
              <a:ext uri="{FF2B5EF4-FFF2-40B4-BE49-F238E27FC236}">
                <a16:creationId xmlns:a16="http://schemas.microsoft.com/office/drawing/2014/main" id="{C150F9D5-8D2C-8D45-CC1E-0B64CC64A3C1}"/>
              </a:ext>
            </a:extLst>
          </p:cNvPr>
          <p:cNvSpPr txBox="1">
            <a:spLocks noGrp="1"/>
          </p:cNvSpPr>
          <p:nvPr>
            <p:ph type="body" sz="quarter" idx="26" hasCustomPrompt="1"/>
          </p:nvPr>
        </p:nvSpPr>
        <p:spPr>
          <a:xfrm>
            <a:off x="16377512"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4" name="Line">
            <a:extLst>
              <a:ext uri="{FF2B5EF4-FFF2-40B4-BE49-F238E27FC236}">
                <a16:creationId xmlns:a16="http://schemas.microsoft.com/office/drawing/2014/main" id="{4835226D-5CAD-BF6A-D210-3EDAA0D40D5B}"/>
              </a:ext>
            </a:extLst>
          </p:cNvPr>
          <p:cNvSpPr/>
          <p:nvPr userDrawn="1"/>
        </p:nvSpPr>
        <p:spPr>
          <a:xfrm flipH="1" flipV="1">
            <a:off x="8483601" y="2401566"/>
            <a:ext cx="7464" cy="10147634"/>
          </a:xfrm>
          <a:prstGeom prst="line">
            <a:avLst/>
          </a:prstGeom>
          <a:ln w="50800">
            <a:solidFill>
              <a:schemeClr val="bg1">
                <a:alpha val="50000"/>
              </a:schemeClr>
            </a:solidFill>
            <a:miter lim="400000"/>
          </a:ln>
        </p:spPr>
        <p:txBody>
          <a:bodyPr lIns="50800" tIns="50800" rIns="50800" bIns="50800" anchor="ctr"/>
          <a:lstStyle/>
          <a:p>
            <a:endParaRPr/>
          </a:p>
        </p:txBody>
      </p:sp>
      <p:sp>
        <p:nvSpPr>
          <p:cNvPr id="15" name="Line">
            <a:extLst>
              <a:ext uri="{FF2B5EF4-FFF2-40B4-BE49-F238E27FC236}">
                <a16:creationId xmlns:a16="http://schemas.microsoft.com/office/drawing/2014/main" id="{992D4D79-1735-9D8C-0CD5-D2FB2D498655}"/>
              </a:ext>
            </a:extLst>
          </p:cNvPr>
          <p:cNvSpPr/>
          <p:nvPr userDrawn="1"/>
        </p:nvSpPr>
        <p:spPr>
          <a:xfrm flipH="1" flipV="1">
            <a:off x="15876292" y="2401566"/>
            <a:ext cx="7464" cy="10147634"/>
          </a:xfrm>
          <a:prstGeom prst="line">
            <a:avLst/>
          </a:prstGeom>
          <a:ln w="50800">
            <a:solidFill>
              <a:schemeClr val="bg1">
                <a:alpha val="50000"/>
              </a:schemeClr>
            </a:solidFill>
            <a:miter lim="400000"/>
          </a:ln>
        </p:spPr>
        <p:txBody>
          <a:bodyPr lIns="50800" tIns="50800" rIns="50800" bIns="50800" anchor="ctr"/>
          <a:lstStyle/>
          <a:p>
            <a:endParaRPr/>
          </a:p>
        </p:txBody>
      </p:sp>
      <p:sp>
        <p:nvSpPr>
          <p:cNvPr id="16" name="Body Level One…">
            <a:extLst>
              <a:ext uri="{FF2B5EF4-FFF2-40B4-BE49-F238E27FC236}">
                <a16:creationId xmlns:a16="http://schemas.microsoft.com/office/drawing/2014/main" id="{A1C661F5-0159-884F-3230-C7CAB85616A5}"/>
              </a:ext>
            </a:extLst>
          </p:cNvPr>
          <p:cNvSpPr txBox="1">
            <a:spLocks noGrp="1"/>
          </p:cNvSpPr>
          <p:nvPr>
            <p:ph type="body" sz="quarter" idx="23" hasCustomPrompt="1"/>
          </p:nvPr>
        </p:nvSpPr>
        <p:spPr>
          <a:xfrm>
            <a:off x="140890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7" name="Body Level One…">
            <a:extLst>
              <a:ext uri="{FF2B5EF4-FFF2-40B4-BE49-F238E27FC236}">
                <a16:creationId xmlns:a16="http://schemas.microsoft.com/office/drawing/2014/main" id="{EB7D3122-B27D-C95F-22E3-8566D90CAF2A}"/>
              </a:ext>
            </a:extLst>
          </p:cNvPr>
          <p:cNvSpPr txBox="1">
            <a:spLocks noGrp="1"/>
          </p:cNvSpPr>
          <p:nvPr>
            <p:ph type="body" sz="quarter" idx="27" hasCustomPrompt="1"/>
          </p:nvPr>
        </p:nvSpPr>
        <p:spPr>
          <a:xfrm>
            <a:off x="891008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8" name="Body Level One…">
            <a:extLst>
              <a:ext uri="{FF2B5EF4-FFF2-40B4-BE49-F238E27FC236}">
                <a16:creationId xmlns:a16="http://schemas.microsoft.com/office/drawing/2014/main" id="{5D510511-7390-6F61-07A8-6A2590B4BF75}"/>
              </a:ext>
            </a:extLst>
          </p:cNvPr>
          <p:cNvSpPr txBox="1">
            <a:spLocks noGrp="1"/>
          </p:cNvSpPr>
          <p:nvPr>
            <p:ph type="body" sz="quarter" idx="28" hasCustomPrompt="1"/>
          </p:nvPr>
        </p:nvSpPr>
        <p:spPr>
          <a:xfrm>
            <a:off x="16364771"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21" name="Body Level One…">
            <a:extLst>
              <a:ext uri="{FF2B5EF4-FFF2-40B4-BE49-F238E27FC236}">
                <a16:creationId xmlns:a16="http://schemas.microsoft.com/office/drawing/2014/main" id="{38E52F12-47F1-466E-E0F6-CF23942718D4}"/>
              </a:ext>
            </a:extLst>
          </p:cNvPr>
          <p:cNvSpPr txBox="1">
            <a:spLocks noGrp="1"/>
          </p:cNvSpPr>
          <p:nvPr>
            <p:ph type="body" sz="quarter" idx="29" hasCustomPrompt="1"/>
          </p:nvPr>
        </p:nvSpPr>
        <p:spPr>
          <a:xfrm>
            <a:off x="139065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01</a:t>
            </a:r>
          </a:p>
        </p:txBody>
      </p:sp>
      <p:sp>
        <p:nvSpPr>
          <p:cNvPr id="22" name="Body Level One…">
            <a:extLst>
              <a:ext uri="{FF2B5EF4-FFF2-40B4-BE49-F238E27FC236}">
                <a16:creationId xmlns:a16="http://schemas.microsoft.com/office/drawing/2014/main" id="{9EEC4365-9B56-0DAF-8865-22CE11C5CE3B}"/>
              </a:ext>
            </a:extLst>
          </p:cNvPr>
          <p:cNvSpPr txBox="1">
            <a:spLocks noGrp="1"/>
          </p:cNvSpPr>
          <p:nvPr>
            <p:ph type="body" sz="quarter" idx="30" hasCustomPrompt="1"/>
          </p:nvPr>
        </p:nvSpPr>
        <p:spPr>
          <a:xfrm>
            <a:off x="889183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02</a:t>
            </a:r>
          </a:p>
        </p:txBody>
      </p:sp>
      <p:sp>
        <p:nvSpPr>
          <p:cNvPr id="23" name="Body Level One…">
            <a:extLst>
              <a:ext uri="{FF2B5EF4-FFF2-40B4-BE49-F238E27FC236}">
                <a16:creationId xmlns:a16="http://schemas.microsoft.com/office/drawing/2014/main" id="{F75D8E18-4176-E57C-EBA7-97183D777225}"/>
              </a:ext>
            </a:extLst>
          </p:cNvPr>
          <p:cNvSpPr txBox="1">
            <a:spLocks noGrp="1"/>
          </p:cNvSpPr>
          <p:nvPr>
            <p:ph type="body" sz="quarter" idx="31" hasCustomPrompt="1"/>
          </p:nvPr>
        </p:nvSpPr>
        <p:spPr>
          <a:xfrm>
            <a:off x="16377512"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03</a:t>
            </a:r>
          </a:p>
        </p:txBody>
      </p:sp>
    </p:spTree>
    <p:extLst>
      <p:ext uri="{BB962C8B-B14F-4D97-AF65-F5344CB8AC3E}">
        <p14:creationId xmlns:p14="http://schemas.microsoft.com/office/powerpoint/2010/main" val="78922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6AEC144-3499-454A-72B9-867854EB53F8}"/>
              </a:ext>
            </a:extLst>
          </p:cNvPr>
          <p:cNvSpPr>
            <a:spLocks noGrp="1"/>
          </p:cNvSpPr>
          <p:nvPr>
            <p:ph type="title"/>
          </p:nvPr>
        </p:nvSpPr>
        <p:spPr>
          <a:xfrm>
            <a:off x="1679577" y="914400"/>
            <a:ext cx="7864474" cy="3200400"/>
          </a:xfrm>
        </p:spPr>
        <p:txBody>
          <a:bodyPr anchor="b"/>
          <a:lstStyle>
            <a:lvl1pPr>
              <a:defRPr sz="6400"/>
            </a:lvl1pPr>
          </a:lstStyle>
          <a:p>
            <a:r>
              <a:rPr lang="lv-LV"/>
              <a:t>Rediģēt šablona virsraksta stilu</a:t>
            </a:r>
          </a:p>
        </p:txBody>
      </p:sp>
      <p:sp>
        <p:nvSpPr>
          <p:cNvPr id="3" name="Attēla vietturis 2">
            <a:extLst>
              <a:ext uri="{FF2B5EF4-FFF2-40B4-BE49-F238E27FC236}">
                <a16:creationId xmlns:a16="http://schemas.microsoft.com/office/drawing/2014/main" id="{653B8D1F-9F34-D55B-E714-AC43A78BFEE4}"/>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lv-LV"/>
          </a:p>
        </p:txBody>
      </p:sp>
      <p:sp>
        <p:nvSpPr>
          <p:cNvPr id="4" name="Teksta vietturis 3">
            <a:extLst>
              <a:ext uri="{FF2B5EF4-FFF2-40B4-BE49-F238E27FC236}">
                <a16:creationId xmlns:a16="http://schemas.microsoft.com/office/drawing/2014/main" id="{1AB33D2E-ACD8-464B-EFA7-81181FED949C}"/>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7A460D23-1092-7CBA-65A5-FB5C0C585D15}"/>
              </a:ext>
            </a:extLst>
          </p:cNvPr>
          <p:cNvSpPr>
            <a:spLocks noGrp="1"/>
          </p:cNvSpPr>
          <p:nvPr>
            <p:ph type="dt" sz="half" idx="10"/>
          </p:nvPr>
        </p:nvSpPr>
        <p:spPr/>
        <p:txBody>
          <a:bodyPr/>
          <a:lstStyle/>
          <a:p>
            <a:endParaRPr lang="lv-LV"/>
          </a:p>
        </p:txBody>
      </p:sp>
      <p:sp>
        <p:nvSpPr>
          <p:cNvPr id="6" name="Kājenes vietturis 5">
            <a:extLst>
              <a:ext uri="{FF2B5EF4-FFF2-40B4-BE49-F238E27FC236}">
                <a16:creationId xmlns:a16="http://schemas.microsoft.com/office/drawing/2014/main" id="{AC2B64F0-A4B2-6B05-C69B-95D8DA5C53C4}"/>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78F7EFDA-29E3-459A-F0F1-F7B371CE1C55}"/>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668093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7BE8F0-52E0-CF08-95D8-060B1C8CFAFA}"/>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379769EE-1251-146D-9CF7-1FE515617176}"/>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4090EE9-1097-D5CF-3E04-6D4BEA090EA1}"/>
              </a:ext>
            </a:extLst>
          </p:cNvPr>
          <p:cNvSpPr>
            <a:spLocks noGrp="1"/>
          </p:cNvSpPr>
          <p:nvPr>
            <p:ph type="dt" sz="half" idx="10"/>
          </p:nvPr>
        </p:nvSpPr>
        <p:spPr/>
        <p:txBody>
          <a:bodyPr/>
          <a:lstStyle/>
          <a:p>
            <a:endParaRPr lang="lv-LV"/>
          </a:p>
        </p:txBody>
      </p:sp>
      <p:sp>
        <p:nvSpPr>
          <p:cNvPr id="5" name="Kājenes vietturis 4">
            <a:extLst>
              <a:ext uri="{FF2B5EF4-FFF2-40B4-BE49-F238E27FC236}">
                <a16:creationId xmlns:a16="http://schemas.microsoft.com/office/drawing/2014/main" id="{774B6444-AECB-6CF6-3C11-6A4CFBB80150}"/>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BD5339CE-4434-E7BC-39E5-28A9DB9F7298}"/>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400260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1A01AE20-75E3-9777-7F93-C749F5B85F95}"/>
              </a:ext>
            </a:extLst>
          </p:cNvPr>
          <p:cNvSpPr>
            <a:spLocks noGrp="1"/>
          </p:cNvSpPr>
          <p:nvPr>
            <p:ph type="title" orient="vert"/>
          </p:nvPr>
        </p:nvSpPr>
        <p:spPr>
          <a:xfrm>
            <a:off x="17449800" y="730250"/>
            <a:ext cx="5257800" cy="11623676"/>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A45128B9-9A5B-4FCD-A3E1-328DA493D97D}"/>
              </a:ext>
            </a:extLst>
          </p:cNvPr>
          <p:cNvSpPr>
            <a:spLocks noGrp="1"/>
          </p:cNvSpPr>
          <p:nvPr>
            <p:ph type="body" orient="vert" idx="1"/>
          </p:nvPr>
        </p:nvSpPr>
        <p:spPr>
          <a:xfrm>
            <a:off x="1676400" y="730250"/>
            <a:ext cx="15468600" cy="11623676"/>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31931631-D6CB-E25E-019B-963B0C72EEB2}"/>
              </a:ext>
            </a:extLst>
          </p:cNvPr>
          <p:cNvSpPr>
            <a:spLocks noGrp="1"/>
          </p:cNvSpPr>
          <p:nvPr>
            <p:ph type="dt" sz="half" idx="10"/>
          </p:nvPr>
        </p:nvSpPr>
        <p:spPr/>
        <p:txBody>
          <a:bodyPr/>
          <a:lstStyle/>
          <a:p>
            <a:endParaRPr lang="lv-LV"/>
          </a:p>
        </p:txBody>
      </p:sp>
      <p:sp>
        <p:nvSpPr>
          <p:cNvPr id="5" name="Kājenes vietturis 4">
            <a:extLst>
              <a:ext uri="{FF2B5EF4-FFF2-40B4-BE49-F238E27FC236}">
                <a16:creationId xmlns:a16="http://schemas.microsoft.com/office/drawing/2014/main" id="{7B04F9EA-94AD-E0B0-3393-53B8EFBF1CDE}"/>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E1561A80-8BCE-8A1C-58E5-E2AF37B78699}"/>
              </a:ext>
            </a:extLst>
          </p:cNvPr>
          <p:cNvSpPr>
            <a:spLocks noGrp="1"/>
          </p:cNvSpPr>
          <p:nvPr>
            <p:ph type="sldNum" sz="quarter" idx="12"/>
          </p:nvPr>
        </p:nvSpPr>
        <p:spPr/>
        <p:txBody>
          <a:bodyPr/>
          <a:lstStyle/>
          <a:p>
            <a:fld id="{BAFEF6B0-25FF-4E56-B831-3D4BD3168299}" type="slidenum">
              <a:rPr lang="lv-LV" smtClean="0"/>
              <a:t>‹#›</a:t>
            </a:fld>
            <a:endParaRPr lang="lv-LV"/>
          </a:p>
        </p:txBody>
      </p:sp>
    </p:spTree>
    <p:extLst>
      <p:ext uri="{BB962C8B-B14F-4D97-AF65-F5344CB8AC3E}">
        <p14:creationId xmlns:p14="http://schemas.microsoft.com/office/powerpoint/2010/main" val="1182042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017219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A81001EA-93D2-2A8F-4EB9-AF7F3AE91580}"/>
              </a:ext>
            </a:extLst>
          </p:cNvPr>
          <p:cNvPicPr>
            <a:picLocks noChangeAspect="1"/>
          </p:cNvPicPr>
          <p:nvPr userDrawn="1"/>
        </p:nvPicPr>
        <p:blipFill rotWithShape="1">
          <a:blip r:embed="rId2"/>
          <a:srcRect l="-385" t="30752" r="385" b="5023"/>
          <a:stretch/>
        </p:blipFill>
        <p:spPr>
          <a:xfrm>
            <a:off x="-99312" y="-216000"/>
            <a:ext cx="24483312" cy="14256000"/>
          </a:xfrm>
          <a:prstGeom prst="rect">
            <a:avLst/>
          </a:prstGeom>
          <a:ln w="12700">
            <a:miter lim="400000"/>
          </a:ln>
        </p:spPr>
      </p:pic>
      <p:pic>
        <p:nvPicPr>
          <p:cNvPr id="7" name="Image" descr="Image">
            <a:extLst>
              <a:ext uri="{FF2B5EF4-FFF2-40B4-BE49-F238E27FC236}">
                <a16:creationId xmlns:a16="http://schemas.microsoft.com/office/drawing/2014/main" id="{16925894-EAB0-1058-A053-CE298F379330}"/>
              </a:ext>
            </a:extLst>
          </p:cNvPr>
          <p:cNvPicPr>
            <a:picLocks noChangeAspect="1"/>
          </p:cNvPicPr>
          <p:nvPr userDrawn="1"/>
        </p:nvPicPr>
        <p:blipFill>
          <a:blip r:embed="rId3"/>
          <a:stretch>
            <a:fillRect/>
          </a:stretch>
        </p:blipFill>
        <p:spPr>
          <a:xfrm>
            <a:off x="14630626" y="11070525"/>
            <a:ext cx="1394532" cy="1339654"/>
          </a:xfrm>
          <a:prstGeom prst="rect">
            <a:avLst/>
          </a:prstGeom>
          <a:ln w="12700">
            <a:miter lim="400000"/>
          </a:ln>
        </p:spPr>
      </p:pic>
      <p:sp>
        <p:nvSpPr>
          <p:cNvPr id="11" name="Author and Date"/>
          <p:cNvSpPr txBox="1">
            <a:spLocks noGrp="1"/>
          </p:cNvSpPr>
          <p:nvPr>
            <p:ph type="body" sz="quarter" idx="21" hasCustomPrompt="1"/>
          </p:nvPr>
        </p:nvSpPr>
        <p:spPr>
          <a:xfrm>
            <a:off x="14630626" y="4692316"/>
            <a:ext cx="8362724" cy="1203160"/>
          </a:xfrm>
          <a:prstGeom prst="rect">
            <a:avLst/>
          </a:prstGeom>
          <a:noFill/>
        </p:spPr>
        <p:txBody>
          <a:bodyPr lIns="0" tIns="0" rIns="0" bIns="0">
            <a:normAutofit/>
          </a:bodyPr>
          <a:lstStyle>
            <a:lvl1pPr marL="0" indent="0" defTabSz="825500">
              <a:lnSpc>
                <a:spcPct val="120000"/>
              </a:lnSpc>
              <a:spcBef>
                <a:spcPts val="0"/>
              </a:spcBef>
              <a:buSzTx/>
              <a:buNone/>
              <a:defRPr sz="2200" b="1" spc="120" baseline="0">
                <a:solidFill>
                  <a:schemeClr val="bg2"/>
                </a:solidFill>
              </a:defRPr>
            </a:lvl1pPr>
          </a:lstStyle>
          <a:p>
            <a:r>
              <a:t>Date</a:t>
            </a:r>
          </a:p>
        </p:txBody>
      </p:sp>
      <p:sp>
        <p:nvSpPr>
          <p:cNvPr id="12" name="Presentation Title"/>
          <p:cNvSpPr txBox="1">
            <a:spLocks noGrp="1"/>
          </p:cNvSpPr>
          <p:nvPr>
            <p:ph type="title" hasCustomPrompt="1"/>
          </p:nvPr>
        </p:nvSpPr>
        <p:spPr>
          <a:xfrm>
            <a:off x="14639926" y="2393950"/>
            <a:ext cx="8362724" cy="1511300"/>
          </a:xfrm>
          <a:prstGeom prst="rect">
            <a:avLst/>
          </a:prstGeom>
          <a:noFill/>
        </p:spPr>
        <p:txBody>
          <a:bodyPr lIns="0" tIns="0" rIns="0" bIns="0" anchor="t" anchorCtr="0">
            <a:normAutofit/>
          </a:bodyPr>
          <a:lstStyle>
            <a:lvl1pPr>
              <a:lnSpc>
                <a:spcPct val="90000"/>
              </a:lnSpc>
              <a:defRPr sz="6000" spc="120" baseline="0">
                <a:solidFill>
                  <a:schemeClr val="bg2"/>
                </a:solidFill>
              </a:defRPr>
            </a:lvl1pPr>
          </a:lstStyle>
          <a:p>
            <a:r>
              <a:t>Presentation</a:t>
            </a:r>
            <a:br>
              <a:rPr lang="lv-LV"/>
            </a:br>
            <a:r>
              <a:t>Title</a:t>
            </a:r>
          </a:p>
        </p:txBody>
      </p:sp>
    </p:spTree>
    <p:extLst>
      <p:ext uri="{BB962C8B-B14F-4D97-AF65-F5344CB8AC3E}">
        <p14:creationId xmlns:p14="http://schemas.microsoft.com/office/powerpoint/2010/main" val="38597739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03">
    <p:bg>
      <p:bgPr>
        <a:solidFill>
          <a:schemeClr val="accent2"/>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AC8BBA0A-F6BC-0197-C9DE-28A6C0188A25}"/>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accent6">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7C646643-08E0-CE6C-BBAD-B55308D625DD}"/>
              </a:ext>
            </a:extLst>
          </p:cNvPr>
          <p:cNvSpPr txBox="1">
            <a:spLocks noGrp="1"/>
          </p:cNvSpPr>
          <p:nvPr>
            <p:ph type="body" sz="quarter" idx="24" hasCustomPrompt="1"/>
          </p:nvPr>
        </p:nvSpPr>
        <p:spPr>
          <a:xfrm>
            <a:off x="139065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0" name="Body Level One…">
            <a:extLst>
              <a:ext uri="{FF2B5EF4-FFF2-40B4-BE49-F238E27FC236}">
                <a16:creationId xmlns:a16="http://schemas.microsoft.com/office/drawing/2014/main" id="{12D9155C-94EF-C678-DCC7-C1C406B5DFB2}"/>
              </a:ext>
            </a:extLst>
          </p:cNvPr>
          <p:cNvSpPr txBox="1">
            <a:spLocks noGrp="1"/>
          </p:cNvSpPr>
          <p:nvPr>
            <p:ph type="body" sz="quarter" idx="25" hasCustomPrompt="1"/>
          </p:nvPr>
        </p:nvSpPr>
        <p:spPr>
          <a:xfrm>
            <a:off x="889183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2" name="Body Level One…">
            <a:extLst>
              <a:ext uri="{FF2B5EF4-FFF2-40B4-BE49-F238E27FC236}">
                <a16:creationId xmlns:a16="http://schemas.microsoft.com/office/drawing/2014/main" id="{C150F9D5-8D2C-8D45-CC1E-0B64CC64A3C1}"/>
              </a:ext>
            </a:extLst>
          </p:cNvPr>
          <p:cNvSpPr txBox="1">
            <a:spLocks noGrp="1"/>
          </p:cNvSpPr>
          <p:nvPr>
            <p:ph type="body" sz="quarter" idx="26" hasCustomPrompt="1"/>
          </p:nvPr>
        </p:nvSpPr>
        <p:spPr>
          <a:xfrm>
            <a:off x="16377512"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4" name="Line">
            <a:extLst>
              <a:ext uri="{FF2B5EF4-FFF2-40B4-BE49-F238E27FC236}">
                <a16:creationId xmlns:a16="http://schemas.microsoft.com/office/drawing/2014/main" id="{4835226D-5CAD-BF6A-D210-3EDAA0D40D5B}"/>
              </a:ext>
            </a:extLst>
          </p:cNvPr>
          <p:cNvSpPr/>
          <p:nvPr userDrawn="1"/>
        </p:nvSpPr>
        <p:spPr>
          <a:xfrm flipH="1" flipV="1">
            <a:off x="8483601" y="2401566"/>
            <a:ext cx="7464" cy="10147634"/>
          </a:xfrm>
          <a:prstGeom prst="line">
            <a:avLst/>
          </a:prstGeom>
          <a:ln w="50800">
            <a:solidFill>
              <a:schemeClr val="accent6">
                <a:alpha val="50000"/>
              </a:schemeClr>
            </a:solidFill>
            <a:miter lim="400000"/>
          </a:ln>
        </p:spPr>
        <p:txBody>
          <a:bodyPr lIns="50800" tIns="50800" rIns="50800" bIns="50800" anchor="ctr"/>
          <a:lstStyle/>
          <a:p>
            <a:endParaRPr/>
          </a:p>
        </p:txBody>
      </p:sp>
      <p:sp>
        <p:nvSpPr>
          <p:cNvPr id="15" name="Line">
            <a:extLst>
              <a:ext uri="{FF2B5EF4-FFF2-40B4-BE49-F238E27FC236}">
                <a16:creationId xmlns:a16="http://schemas.microsoft.com/office/drawing/2014/main" id="{992D4D79-1735-9D8C-0CD5-D2FB2D498655}"/>
              </a:ext>
            </a:extLst>
          </p:cNvPr>
          <p:cNvSpPr/>
          <p:nvPr userDrawn="1"/>
        </p:nvSpPr>
        <p:spPr>
          <a:xfrm flipH="1" flipV="1">
            <a:off x="15876292" y="2401566"/>
            <a:ext cx="7464" cy="10147634"/>
          </a:xfrm>
          <a:prstGeom prst="line">
            <a:avLst/>
          </a:prstGeom>
          <a:ln w="50800">
            <a:solidFill>
              <a:schemeClr val="accent6">
                <a:alpha val="50000"/>
              </a:schemeClr>
            </a:solidFill>
            <a:miter lim="400000"/>
          </a:ln>
        </p:spPr>
        <p:txBody>
          <a:bodyPr lIns="50800" tIns="50800" rIns="50800" bIns="50800" anchor="ctr"/>
          <a:lstStyle/>
          <a:p>
            <a:endParaRPr/>
          </a:p>
        </p:txBody>
      </p:sp>
      <p:sp>
        <p:nvSpPr>
          <p:cNvPr id="16" name="Body Level One…">
            <a:extLst>
              <a:ext uri="{FF2B5EF4-FFF2-40B4-BE49-F238E27FC236}">
                <a16:creationId xmlns:a16="http://schemas.microsoft.com/office/drawing/2014/main" id="{A1C661F5-0159-884F-3230-C7CAB85616A5}"/>
              </a:ext>
            </a:extLst>
          </p:cNvPr>
          <p:cNvSpPr txBox="1">
            <a:spLocks noGrp="1"/>
          </p:cNvSpPr>
          <p:nvPr>
            <p:ph type="body" sz="quarter" idx="23" hasCustomPrompt="1"/>
          </p:nvPr>
        </p:nvSpPr>
        <p:spPr>
          <a:xfrm>
            <a:off x="140890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7" name="Body Level One…">
            <a:extLst>
              <a:ext uri="{FF2B5EF4-FFF2-40B4-BE49-F238E27FC236}">
                <a16:creationId xmlns:a16="http://schemas.microsoft.com/office/drawing/2014/main" id="{EB7D3122-B27D-C95F-22E3-8566D90CAF2A}"/>
              </a:ext>
            </a:extLst>
          </p:cNvPr>
          <p:cNvSpPr txBox="1">
            <a:spLocks noGrp="1"/>
          </p:cNvSpPr>
          <p:nvPr>
            <p:ph type="body" sz="quarter" idx="27" hasCustomPrompt="1"/>
          </p:nvPr>
        </p:nvSpPr>
        <p:spPr>
          <a:xfrm>
            <a:off x="891008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8" name="Body Level One…">
            <a:extLst>
              <a:ext uri="{FF2B5EF4-FFF2-40B4-BE49-F238E27FC236}">
                <a16:creationId xmlns:a16="http://schemas.microsoft.com/office/drawing/2014/main" id="{5D510511-7390-6F61-07A8-6A2590B4BF75}"/>
              </a:ext>
            </a:extLst>
          </p:cNvPr>
          <p:cNvSpPr txBox="1">
            <a:spLocks noGrp="1"/>
          </p:cNvSpPr>
          <p:nvPr>
            <p:ph type="body" sz="quarter" idx="28" hasCustomPrompt="1"/>
          </p:nvPr>
        </p:nvSpPr>
        <p:spPr>
          <a:xfrm>
            <a:off x="16364771"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21" name="Body Level One…">
            <a:extLst>
              <a:ext uri="{FF2B5EF4-FFF2-40B4-BE49-F238E27FC236}">
                <a16:creationId xmlns:a16="http://schemas.microsoft.com/office/drawing/2014/main" id="{38E52F12-47F1-466E-E0F6-CF23942718D4}"/>
              </a:ext>
            </a:extLst>
          </p:cNvPr>
          <p:cNvSpPr txBox="1">
            <a:spLocks noGrp="1"/>
          </p:cNvSpPr>
          <p:nvPr>
            <p:ph type="body" sz="quarter" idx="29" hasCustomPrompt="1"/>
          </p:nvPr>
        </p:nvSpPr>
        <p:spPr>
          <a:xfrm>
            <a:off x="139065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01</a:t>
            </a:r>
          </a:p>
        </p:txBody>
      </p:sp>
      <p:sp>
        <p:nvSpPr>
          <p:cNvPr id="22" name="Body Level One…">
            <a:extLst>
              <a:ext uri="{FF2B5EF4-FFF2-40B4-BE49-F238E27FC236}">
                <a16:creationId xmlns:a16="http://schemas.microsoft.com/office/drawing/2014/main" id="{9EEC4365-9B56-0DAF-8865-22CE11C5CE3B}"/>
              </a:ext>
            </a:extLst>
          </p:cNvPr>
          <p:cNvSpPr txBox="1">
            <a:spLocks noGrp="1"/>
          </p:cNvSpPr>
          <p:nvPr>
            <p:ph type="body" sz="quarter" idx="30" hasCustomPrompt="1"/>
          </p:nvPr>
        </p:nvSpPr>
        <p:spPr>
          <a:xfrm>
            <a:off x="889183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02</a:t>
            </a:r>
          </a:p>
        </p:txBody>
      </p:sp>
      <p:sp>
        <p:nvSpPr>
          <p:cNvPr id="23" name="Body Level One…">
            <a:extLst>
              <a:ext uri="{FF2B5EF4-FFF2-40B4-BE49-F238E27FC236}">
                <a16:creationId xmlns:a16="http://schemas.microsoft.com/office/drawing/2014/main" id="{F75D8E18-4176-E57C-EBA7-97183D777225}"/>
              </a:ext>
            </a:extLst>
          </p:cNvPr>
          <p:cNvSpPr txBox="1">
            <a:spLocks noGrp="1"/>
          </p:cNvSpPr>
          <p:nvPr>
            <p:ph type="body" sz="quarter" idx="31" hasCustomPrompt="1"/>
          </p:nvPr>
        </p:nvSpPr>
        <p:spPr>
          <a:xfrm>
            <a:off x="16377512"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03</a:t>
            </a:r>
          </a:p>
        </p:txBody>
      </p:sp>
    </p:spTree>
    <p:extLst>
      <p:ext uri="{BB962C8B-B14F-4D97-AF65-F5344CB8AC3E}">
        <p14:creationId xmlns:p14="http://schemas.microsoft.com/office/powerpoint/2010/main" val="30331662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04">
    <p:bg>
      <p:bgPr>
        <a:solidFill>
          <a:schemeClr val="accent1"/>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AC8BBA0A-F6BC-0197-C9DE-28A6C0188A25}"/>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7C646643-08E0-CE6C-BBAD-B55308D625DD}"/>
              </a:ext>
            </a:extLst>
          </p:cNvPr>
          <p:cNvSpPr txBox="1">
            <a:spLocks noGrp="1"/>
          </p:cNvSpPr>
          <p:nvPr>
            <p:ph type="body" sz="quarter" idx="24" hasCustomPrompt="1"/>
          </p:nvPr>
        </p:nvSpPr>
        <p:spPr>
          <a:xfrm>
            <a:off x="139065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0" name="Body Level One…">
            <a:extLst>
              <a:ext uri="{FF2B5EF4-FFF2-40B4-BE49-F238E27FC236}">
                <a16:creationId xmlns:a16="http://schemas.microsoft.com/office/drawing/2014/main" id="{12D9155C-94EF-C678-DCC7-C1C406B5DFB2}"/>
              </a:ext>
            </a:extLst>
          </p:cNvPr>
          <p:cNvSpPr txBox="1">
            <a:spLocks noGrp="1"/>
          </p:cNvSpPr>
          <p:nvPr>
            <p:ph type="body" sz="quarter" idx="25" hasCustomPrompt="1"/>
          </p:nvPr>
        </p:nvSpPr>
        <p:spPr>
          <a:xfrm>
            <a:off x="889183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2" name="Body Level One…">
            <a:extLst>
              <a:ext uri="{FF2B5EF4-FFF2-40B4-BE49-F238E27FC236}">
                <a16:creationId xmlns:a16="http://schemas.microsoft.com/office/drawing/2014/main" id="{C150F9D5-8D2C-8D45-CC1E-0B64CC64A3C1}"/>
              </a:ext>
            </a:extLst>
          </p:cNvPr>
          <p:cNvSpPr txBox="1">
            <a:spLocks noGrp="1"/>
          </p:cNvSpPr>
          <p:nvPr>
            <p:ph type="body" sz="quarter" idx="26" hasCustomPrompt="1"/>
          </p:nvPr>
        </p:nvSpPr>
        <p:spPr>
          <a:xfrm>
            <a:off x="16377512"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4" name="Line">
            <a:extLst>
              <a:ext uri="{FF2B5EF4-FFF2-40B4-BE49-F238E27FC236}">
                <a16:creationId xmlns:a16="http://schemas.microsoft.com/office/drawing/2014/main" id="{4835226D-5CAD-BF6A-D210-3EDAA0D40D5B}"/>
              </a:ext>
            </a:extLst>
          </p:cNvPr>
          <p:cNvSpPr/>
          <p:nvPr userDrawn="1"/>
        </p:nvSpPr>
        <p:spPr>
          <a:xfrm flipH="1" flipV="1">
            <a:off x="8483601" y="2401566"/>
            <a:ext cx="7464" cy="10147634"/>
          </a:xfrm>
          <a:prstGeom prst="line">
            <a:avLst/>
          </a:prstGeom>
          <a:ln w="50800">
            <a:solidFill>
              <a:schemeClr val="tx1">
                <a:alpha val="50000"/>
              </a:schemeClr>
            </a:solidFill>
            <a:miter lim="400000"/>
          </a:ln>
        </p:spPr>
        <p:txBody>
          <a:bodyPr lIns="50800" tIns="50800" rIns="50800" bIns="50800" anchor="ctr"/>
          <a:lstStyle/>
          <a:p>
            <a:endParaRPr/>
          </a:p>
        </p:txBody>
      </p:sp>
      <p:sp>
        <p:nvSpPr>
          <p:cNvPr id="15" name="Line">
            <a:extLst>
              <a:ext uri="{FF2B5EF4-FFF2-40B4-BE49-F238E27FC236}">
                <a16:creationId xmlns:a16="http://schemas.microsoft.com/office/drawing/2014/main" id="{992D4D79-1735-9D8C-0CD5-D2FB2D498655}"/>
              </a:ext>
            </a:extLst>
          </p:cNvPr>
          <p:cNvSpPr/>
          <p:nvPr userDrawn="1"/>
        </p:nvSpPr>
        <p:spPr>
          <a:xfrm flipH="1" flipV="1">
            <a:off x="15876292" y="2401566"/>
            <a:ext cx="7464" cy="10147634"/>
          </a:xfrm>
          <a:prstGeom prst="line">
            <a:avLst/>
          </a:prstGeom>
          <a:ln w="50800">
            <a:solidFill>
              <a:schemeClr val="tx1">
                <a:alpha val="50000"/>
              </a:schemeClr>
            </a:solidFill>
            <a:miter lim="400000"/>
          </a:ln>
        </p:spPr>
        <p:txBody>
          <a:bodyPr lIns="50800" tIns="50800" rIns="50800" bIns="50800" anchor="ctr"/>
          <a:lstStyle/>
          <a:p>
            <a:endParaRPr/>
          </a:p>
        </p:txBody>
      </p:sp>
      <p:sp>
        <p:nvSpPr>
          <p:cNvPr id="16" name="Body Level One…">
            <a:extLst>
              <a:ext uri="{FF2B5EF4-FFF2-40B4-BE49-F238E27FC236}">
                <a16:creationId xmlns:a16="http://schemas.microsoft.com/office/drawing/2014/main" id="{A1C661F5-0159-884F-3230-C7CAB85616A5}"/>
              </a:ext>
            </a:extLst>
          </p:cNvPr>
          <p:cNvSpPr txBox="1">
            <a:spLocks noGrp="1"/>
          </p:cNvSpPr>
          <p:nvPr>
            <p:ph type="body" sz="quarter" idx="23" hasCustomPrompt="1"/>
          </p:nvPr>
        </p:nvSpPr>
        <p:spPr>
          <a:xfrm>
            <a:off x="140890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7" name="Body Level One…">
            <a:extLst>
              <a:ext uri="{FF2B5EF4-FFF2-40B4-BE49-F238E27FC236}">
                <a16:creationId xmlns:a16="http://schemas.microsoft.com/office/drawing/2014/main" id="{EB7D3122-B27D-C95F-22E3-8566D90CAF2A}"/>
              </a:ext>
            </a:extLst>
          </p:cNvPr>
          <p:cNvSpPr txBox="1">
            <a:spLocks noGrp="1"/>
          </p:cNvSpPr>
          <p:nvPr>
            <p:ph type="body" sz="quarter" idx="27" hasCustomPrompt="1"/>
          </p:nvPr>
        </p:nvSpPr>
        <p:spPr>
          <a:xfrm>
            <a:off x="891008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8" name="Body Level One…">
            <a:extLst>
              <a:ext uri="{FF2B5EF4-FFF2-40B4-BE49-F238E27FC236}">
                <a16:creationId xmlns:a16="http://schemas.microsoft.com/office/drawing/2014/main" id="{5D510511-7390-6F61-07A8-6A2590B4BF75}"/>
              </a:ext>
            </a:extLst>
          </p:cNvPr>
          <p:cNvSpPr txBox="1">
            <a:spLocks noGrp="1"/>
          </p:cNvSpPr>
          <p:nvPr>
            <p:ph type="body" sz="quarter" idx="28" hasCustomPrompt="1"/>
          </p:nvPr>
        </p:nvSpPr>
        <p:spPr>
          <a:xfrm>
            <a:off x="16364771"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21" name="Body Level One…">
            <a:extLst>
              <a:ext uri="{FF2B5EF4-FFF2-40B4-BE49-F238E27FC236}">
                <a16:creationId xmlns:a16="http://schemas.microsoft.com/office/drawing/2014/main" id="{38E52F12-47F1-466E-E0F6-CF23942718D4}"/>
              </a:ext>
            </a:extLst>
          </p:cNvPr>
          <p:cNvSpPr txBox="1">
            <a:spLocks noGrp="1"/>
          </p:cNvSpPr>
          <p:nvPr>
            <p:ph type="body" sz="quarter" idx="29" hasCustomPrompt="1"/>
          </p:nvPr>
        </p:nvSpPr>
        <p:spPr>
          <a:xfrm>
            <a:off x="139065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01</a:t>
            </a:r>
          </a:p>
        </p:txBody>
      </p:sp>
      <p:sp>
        <p:nvSpPr>
          <p:cNvPr id="22" name="Body Level One…">
            <a:extLst>
              <a:ext uri="{FF2B5EF4-FFF2-40B4-BE49-F238E27FC236}">
                <a16:creationId xmlns:a16="http://schemas.microsoft.com/office/drawing/2014/main" id="{9EEC4365-9B56-0DAF-8865-22CE11C5CE3B}"/>
              </a:ext>
            </a:extLst>
          </p:cNvPr>
          <p:cNvSpPr txBox="1">
            <a:spLocks noGrp="1"/>
          </p:cNvSpPr>
          <p:nvPr>
            <p:ph type="body" sz="quarter" idx="30" hasCustomPrompt="1"/>
          </p:nvPr>
        </p:nvSpPr>
        <p:spPr>
          <a:xfrm>
            <a:off x="889183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02</a:t>
            </a:r>
          </a:p>
        </p:txBody>
      </p:sp>
      <p:sp>
        <p:nvSpPr>
          <p:cNvPr id="23" name="Body Level One…">
            <a:extLst>
              <a:ext uri="{FF2B5EF4-FFF2-40B4-BE49-F238E27FC236}">
                <a16:creationId xmlns:a16="http://schemas.microsoft.com/office/drawing/2014/main" id="{F75D8E18-4176-E57C-EBA7-97183D777225}"/>
              </a:ext>
            </a:extLst>
          </p:cNvPr>
          <p:cNvSpPr txBox="1">
            <a:spLocks noGrp="1"/>
          </p:cNvSpPr>
          <p:nvPr>
            <p:ph type="body" sz="quarter" idx="31" hasCustomPrompt="1"/>
          </p:nvPr>
        </p:nvSpPr>
        <p:spPr>
          <a:xfrm>
            <a:off x="16377512"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03</a:t>
            </a:r>
          </a:p>
        </p:txBody>
      </p:sp>
    </p:spTree>
    <p:extLst>
      <p:ext uri="{BB962C8B-B14F-4D97-AF65-F5344CB8AC3E}">
        <p14:creationId xmlns:p14="http://schemas.microsoft.com/office/powerpoint/2010/main" val="28354296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02">
    <p:bg>
      <p:bgPr>
        <a:solidFill>
          <a:srgbClr val="FFFFFF"/>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9C8B7C49-7DC8-C79A-6AEF-141593257942}"/>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1492E622-7BA1-4BCB-62A1-5FA7793A5CA2}"/>
              </a:ext>
            </a:extLst>
          </p:cNvPr>
          <p:cNvSpPr txBox="1">
            <a:spLocks noGrp="1"/>
          </p:cNvSpPr>
          <p:nvPr>
            <p:ph type="body" sz="quarter" idx="24" hasCustomPrompt="1"/>
          </p:nvPr>
        </p:nvSpPr>
        <p:spPr>
          <a:xfrm>
            <a:off x="14657197" y="6027567"/>
            <a:ext cx="8336155" cy="3629890"/>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Text</a:t>
            </a:r>
          </a:p>
        </p:txBody>
      </p:sp>
      <p:sp>
        <p:nvSpPr>
          <p:cNvPr id="8" name="Body Level One…">
            <a:extLst>
              <a:ext uri="{FF2B5EF4-FFF2-40B4-BE49-F238E27FC236}">
                <a16:creationId xmlns:a16="http://schemas.microsoft.com/office/drawing/2014/main" id="{66364495-AE4D-6780-6730-E9CBF6C0AAB6}"/>
              </a:ext>
            </a:extLst>
          </p:cNvPr>
          <p:cNvSpPr txBox="1">
            <a:spLocks noGrp="1"/>
          </p:cNvSpPr>
          <p:nvPr>
            <p:ph type="body" sz="quarter" idx="23" hasCustomPrompt="1"/>
          </p:nvPr>
        </p:nvSpPr>
        <p:spPr>
          <a:xfrm>
            <a:off x="14657196" y="9908999"/>
            <a:ext cx="8336155" cy="173224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3" name="Picture Placeholder 2">
            <a:extLst>
              <a:ext uri="{FF2B5EF4-FFF2-40B4-BE49-F238E27FC236}">
                <a16:creationId xmlns:a16="http://schemas.microsoft.com/office/drawing/2014/main" id="{745F81D3-28BD-94C4-0099-D52FA9916731}"/>
              </a:ext>
            </a:extLst>
          </p:cNvPr>
          <p:cNvSpPr>
            <a:spLocks noGrp="1"/>
          </p:cNvSpPr>
          <p:nvPr>
            <p:ph type="pic" sz="quarter" idx="34" hasCustomPrompt="1"/>
          </p:nvPr>
        </p:nvSpPr>
        <p:spPr>
          <a:xfrm rot="-180000">
            <a:off x="3874520" y="4107269"/>
            <a:ext cx="8178527" cy="5524157"/>
          </a:xfrm>
          <a:pattFill prst="pct5">
            <a:fgClr>
              <a:srgbClr val="FFFFFF"/>
            </a:fgClr>
            <a:bgClr>
              <a:schemeClr val="bg2">
                <a:lumMod val="95000"/>
              </a:schemeClr>
            </a:bgClr>
          </a:pattFill>
        </p:spPr>
        <p:txBody>
          <a:bodyPr/>
          <a:lstStyle/>
          <a:p>
            <a:r>
              <a:rPr lang="en-LV" dirty="0"/>
              <a:t> </a:t>
            </a:r>
          </a:p>
        </p:txBody>
      </p:sp>
    </p:spTree>
    <p:extLst>
      <p:ext uri="{BB962C8B-B14F-4D97-AF65-F5344CB8AC3E}">
        <p14:creationId xmlns:p14="http://schemas.microsoft.com/office/powerpoint/2010/main" val="23932186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03">
    <p:bg>
      <p:bgPr>
        <a:solidFill>
          <a:schemeClr val="accent1"/>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9C8B7C49-7DC8-C79A-6AEF-141593257942}"/>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1492E622-7BA1-4BCB-62A1-5FA7793A5CA2}"/>
              </a:ext>
            </a:extLst>
          </p:cNvPr>
          <p:cNvSpPr txBox="1">
            <a:spLocks noGrp="1"/>
          </p:cNvSpPr>
          <p:nvPr>
            <p:ph type="body" sz="quarter" idx="24" hasCustomPrompt="1"/>
          </p:nvPr>
        </p:nvSpPr>
        <p:spPr>
          <a:xfrm>
            <a:off x="14657197" y="6027567"/>
            <a:ext cx="8336155" cy="3629890"/>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Text</a:t>
            </a:r>
          </a:p>
        </p:txBody>
      </p:sp>
      <p:sp>
        <p:nvSpPr>
          <p:cNvPr id="8" name="Body Level One…">
            <a:extLst>
              <a:ext uri="{FF2B5EF4-FFF2-40B4-BE49-F238E27FC236}">
                <a16:creationId xmlns:a16="http://schemas.microsoft.com/office/drawing/2014/main" id="{66364495-AE4D-6780-6730-E9CBF6C0AAB6}"/>
              </a:ext>
            </a:extLst>
          </p:cNvPr>
          <p:cNvSpPr txBox="1">
            <a:spLocks noGrp="1"/>
          </p:cNvSpPr>
          <p:nvPr>
            <p:ph type="body" sz="quarter" idx="23" hasCustomPrompt="1"/>
          </p:nvPr>
        </p:nvSpPr>
        <p:spPr>
          <a:xfrm>
            <a:off x="14657196" y="9908999"/>
            <a:ext cx="8336155" cy="173224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3" name="Picture Placeholder 2">
            <a:extLst>
              <a:ext uri="{FF2B5EF4-FFF2-40B4-BE49-F238E27FC236}">
                <a16:creationId xmlns:a16="http://schemas.microsoft.com/office/drawing/2014/main" id="{745F81D3-28BD-94C4-0099-D52FA9916731}"/>
              </a:ext>
            </a:extLst>
          </p:cNvPr>
          <p:cNvSpPr>
            <a:spLocks noGrp="1"/>
          </p:cNvSpPr>
          <p:nvPr>
            <p:ph type="pic" sz="quarter" idx="34" hasCustomPrompt="1"/>
          </p:nvPr>
        </p:nvSpPr>
        <p:spPr>
          <a:xfrm rot="-180000">
            <a:off x="3874520" y="4107269"/>
            <a:ext cx="8178527" cy="5524157"/>
          </a:xfrm>
          <a:pattFill prst="pct5">
            <a:fgClr>
              <a:srgbClr val="FFFFFF"/>
            </a:fgClr>
            <a:bgClr>
              <a:schemeClr val="bg2">
                <a:lumMod val="95000"/>
              </a:schemeClr>
            </a:bgClr>
          </a:pattFill>
        </p:spPr>
        <p:txBody>
          <a:bodyPr/>
          <a:lstStyle/>
          <a:p>
            <a:r>
              <a:rPr lang="en-LV" dirty="0"/>
              <a:t> </a:t>
            </a:r>
          </a:p>
        </p:txBody>
      </p:sp>
    </p:spTree>
    <p:extLst>
      <p:ext uri="{BB962C8B-B14F-4D97-AF65-F5344CB8AC3E}">
        <p14:creationId xmlns:p14="http://schemas.microsoft.com/office/powerpoint/2010/main" val="237149294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50" y="5718874"/>
            <a:ext cx="21602700" cy="3239145"/>
          </a:xfrm>
          <a:prstGeom prst="rect">
            <a:avLst/>
          </a:prstGeom>
        </p:spPr>
        <p:txBody>
          <a:bodyPr/>
          <a:lstStyle>
            <a:lvl1pPr algn="ctr">
              <a:defRPr>
                <a:solidFill>
                  <a:schemeClr val="tx1"/>
                </a:solidFill>
              </a:defRPr>
            </a:lvl1pPr>
          </a:lstStyle>
          <a:p>
            <a:r>
              <a:rPr dirty="0"/>
              <a:t>Title</a:t>
            </a:r>
          </a:p>
        </p:txBody>
      </p:sp>
      <p:sp>
        <p:nvSpPr>
          <p:cNvPr id="7" name="Body Level One…">
            <a:extLst>
              <a:ext uri="{FF2B5EF4-FFF2-40B4-BE49-F238E27FC236}">
                <a16:creationId xmlns:a16="http://schemas.microsoft.com/office/drawing/2014/main" id="{A90D4273-1E94-69F4-E1F7-B3F58F9638DE}"/>
              </a:ext>
            </a:extLst>
          </p:cNvPr>
          <p:cNvSpPr txBox="1">
            <a:spLocks noGrp="1"/>
          </p:cNvSpPr>
          <p:nvPr>
            <p:ph type="body" sz="quarter" idx="23" hasCustomPrompt="1"/>
          </p:nvPr>
        </p:nvSpPr>
        <p:spPr>
          <a:xfrm>
            <a:off x="8915400" y="10782300"/>
            <a:ext cx="5724525" cy="1763713"/>
          </a:xfrm>
          <a:prstGeom prst="rect">
            <a:avLst/>
          </a:prstGeom>
        </p:spPr>
        <p:txBody>
          <a:bodyPr>
            <a:normAutofit/>
          </a:bodyPr>
          <a:lstStyle>
            <a:lvl1pPr marL="0" indent="0" algn="ctr"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Tree>
    <p:extLst>
      <p:ext uri="{BB962C8B-B14F-4D97-AF65-F5344CB8AC3E}">
        <p14:creationId xmlns:p14="http://schemas.microsoft.com/office/powerpoint/2010/main" val="167569924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 Table 02">
    <p:bg>
      <p:bgPr>
        <a:solidFill>
          <a:schemeClr val="tx1"/>
        </a:solidFill>
        <a:effectLst/>
      </p:bgPr>
    </p:bg>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49" y="2393951"/>
            <a:ext cx="10837863" cy="3386916"/>
          </a:xfrm>
          <a:prstGeom prst="rect">
            <a:avLst/>
          </a:prstGeom>
        </p:spPr>
        <p:txBody>
          <a:bodyPr/>
          <a:lstStyle>
            <a:lvl1pPr algn="l">
              <a:defRPr>
                <a:solidFill>
                  <a:schemeClr val="bg2"/>
                </a:solidFill>
              </a:defRPr>
            </a:lvl1pPr>
          </a:lstStyle>
          <a:p>
            <a:r>
              <a:rPr dirty="0"/>
              <a:t>Title</a:t>
            </a:r>
          </a:p>
        </p:txBody>
      </p:sp>
      <p:sp>
        <p:nvSpPr>
          <p:cNvPr id="4" name="Author and Date">
            <a:extLst>
              <a:ext uri="{FF2B5EF4-FFF2-40B4-BE49-F238E27FC236}">
                <a16:creationId xmlns:a16="http://schemas.microsoft.com/office/drawing/2014/main" id="{870B44A4-C241-72C0-DA06-D8BF18E6576F}"/>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bg2"/>
                </a:solidFill>
              </a:defRPr>
            </a:lvl1pPr>
          </a:lstStyle>
          <a:p>
            <a:r>
              <a:rPr lang="en-GB" dirty="0"/>
              <a:t>PRESENTATION TITLE</a:t>
            </a:r>
          </a:p>
        </p:txBody>
      </p:sp>
      <p:sp>
        <p:nvSpPr>
          <p:cNvPr id="8" name="Chart Placeholder 2">
            <a:extLst>
              <a:ext uri="{FF2B5EF4-FFF2-40B4-BE49-F238E27FC236}">
                <a16:creationId xmlns:a16="http://schemas.microsoft.com/office/drawing/2014/main" id="{E6C49BE4-23C2-3CE7-9E8B-434D873DD3CD}"/>
              </a:ext>
            </a:extLst>
          </p:cNvPr>
          <p:cNvSpPr>
            <a:spLocks noGrp="1"/>
          </p:cNvSpPr>
          <p:nvPr>
            <p:ph type="chart" sz="quarter" idx="24" hasCustomPrompt="1"/>
          </p:nvPr>
        </p:nvSpPr>
        <p:spPr>
          <a:xfrm>
            <a:off x="1390650" y="6858000"/>
            <a:ext cx="21602700" cy="5688013"/>
          </a:xfrm>
        </p:spPr>
        <p:txBody>
          <a:bodyPr/>
          <a:lstStyle/>
          <a:p>
            <a:r>
              <a:rPr lang="en-LV" dirty="0"/>
              <a:t> </a:t>
            </a:r>
          </a:p>
        </p:txBody>
      </p:sp>
    </p:spTree>
    <p:extLst>
      <p:ext uri="{BB962C8B-B14F-4D97-AF65-F5344CB8AC3E}">
        <p14:creationId xmlns:p14="http://schemas.microsoft.com/office/powerpoint/2010/main" val="182448341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Table 03">
    <p:bg>
      <p:bgPr>
        <a:solidFill>
          <a:srgbClr val="FFFFFF"/>
        </a:solidFill>
        <a:effectLst/>
      </p:bgPr>
    </p:bg>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50" y="2393951"/>
            <a:ext cx="14978064" cy="2720490"/>
          </a:xfrm>
          <a:prstGeom prst="rect">
            <a:avLst/>
          </a:prstGeom>
        </p:spPr>
        <p:txBody>
          <a:bodyPr/>
          <a:lstStyle>
            <a:lvl1pPr algn="l">
              <a:defRPr>
                <a:solidFill>
                  <a:schemeClr val="tx1"/>
                </a:solidFill>
              </a:defRPr>
            </a:lvl1pPr>
          </a:lstStyle>
          <a:p>
            <a:r>
              <a:rPr dirty="0"/>
              <a:t>Title</a:t>
            </a:r>
          </a:p>
        </p:txBody>
      </p:sp>
      <p:sp>
        <p:nvSpPr>
          <p:cNvPr id="4" name="Author and Date">
            <a:extLst>
              <a:ext uri="{FF2B5EF4-FFF2-40B4-BE49-F238E27FC236}">
                <a16:creationId xmlns:a16="http://schemas.microsoft.com/office/drawing/2014/main" id="{870B44A4-C241-72C0-DA06-D8BF18E6576F}"/>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8" name="Chart Placeholder 2">
            <a:extLst>
              <a:ext uri="{FF2B5EF4-FFF2-40B4-BE49-F238E27FC236}">
                <a16:creationId xmlns:a16="http://schemas.microsoft.com/office/drawing/2014/main" id="{E6C49BE4-23C2-3CE7-9E8B-434D873DD3CD}"/>
              </a:ext>
            </a:extLst>
          </p:cNvPr>
          <p:cNvSpPr>
            <a:spLocks noGrp="1"/>
          </p:cNvSpPr>
          <p:nvPr>
            <p:ph type="chart" sz="quarter" idx="24" hasCustomPrompt="1"/>
          </p:nvPr>
        </p:nvSpPr>
        <p:spPr>
          <a:xfrm>
            <a:off x="1390650" y="5696366"/>
            <a:ext cx="21602700" cy="6849648"/>
          </a:xfrm>
        </p:spPr>
        <p:txBody>
          <a:bodyPr/>
          <a:lstStyle/>
          <a:p>
            <a:r>
              <a:rPr lang="en-LV" dirty="0"/>
              <a:t> </a:t>
            </a:r>
          </a:p>
        </p:txBody>
      </p:sp>
    </p:spTree>
    <p:extLst>
      <p:ext uri="{BB962C8B-B14F-4D97-AF65-F5344CB8AC3E}">
        <p14:creationId xmlns:p14="http://schemas.microsoft.com/office/powerpoint/2010/main" val="37306364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228513" y="1169988"/>
            <a:ext cx="1080135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t>Slide Title</a:t>
            </a:r>
          </a:p>
        </p:txBody>
      </p:sp>
      <p:sp>
        <p:nvSpPr>
          <p:cNvPr id="3" name="Body Level One…"/>
          <p:cNvSpPr txBox="1">
            <a:spLocks noGrp="1"/>
          </p:cNvSpPr>
          <p:nvPr>
            <p:ph type="body" idx="1" hasCustomPrompt="1"/>
          </p:nvPr>
        </p:nvSpPr>
        <p:spPr>
          <a:xfrm>
            <a:off x="12192000" y="2934054"/>
            <a:ext cx="1080135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t>Slide bullet text</a:t>
            </a:r>
          </a:p>
          <a:p>
            <a:pPr lvl="1"/>
            <a:endParaRPr dirty="0"/>
          </a:p>
          <a:p>
            <a:pPr lvl="2"/>
            <a:endParaRPr dirty="0"/>
          </a:p>
          <a:p>
            <a:pPr lvl="3"/>
            <a:endParaRPr dirty="0"/>
          </a:p>
          <a:p>
            <a:pPr lvl="4"/>
            <a:endParaRPr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69"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med"/>
  <p:hf sldNum="0" hdr="0" ftr="0" dt="0"/>
  <p:txStyles>
    <p:title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4320" userDrawn="1">
          <p15:clr>
            <a:srgbClr val="F26B43"/>
          </p15:clr>
        </p15:guide>
        <p15:guide id="3" orient="horz" pos="737" userDrawn="1">
          <p15:clr>
            <a:srgbClr val="F26B43"/>
          </p15:clr>
        </p15:guide>
        <p15:guide id="4" pos="876" userDrawn="1">
          <p15:clr>
            <a:srgbClr val="F26B43"/>
          </p15:clr>
        </p15:guide>
        <p15:guide id="5" orient="horz" pos="7903" userDrawn="1">
          <p15:clr>
            <a:srgbClr val="F26B43"/>
          </p15:clr>
        </p15:guide>
        <p15:guide id="6" pos="14484" userDrawn="1">
          <p15:clr>
            <a:srgbClr val="F26B43"/>
          </p15:clr>
        </p15:guide>
        <p15:guide id="7" pos="7703" userDrawn="1">
          <p15:clr>
            <a:srgbClr val="F26B43"/>
          </p15:clr>
        </p15:guide>
        <p15:guide id="9" pos="10311" userDrawn="1">
          <p15:clr>
            <a:srgbClr val="F26B43"/>
          </p15:clr>
        </p15:guide>
        <p15:guide id="10" pos="5616" userDrawn="1">
          <p15:clr>
            <a:srgbClr val="F26B43"/>
          </p15:clr>
        </p15:guide>
        <p15:guide id="11" pos="5344" userDrawn="1">
          <p15:clr>
            <a:srgbClr val="F26B43"/>
          </p15:clr>
        </p15:guide>
        <p15:guide id="12" pos="9993" userDrawn="1">
          <p15:clr>
            <a:srgbClr val="F26B43"/>
          </p15:clr>
        </p15:guide>
        <p15:guide id="13" orient="horz" pos="1508" userDrawn="1">
          <p15:clr>
            <a:srgbClr val="F26B43"/>
          </p15:clr>
        </p15:guide>
        <p15:guide id="14" orient="horz" pos="2460" userDrawn="1">
          <p15:clr>
            <a:srgbClr val="F26B43"/>
          </p15:clr>
        </p15:guide>
        <p15:guide id="15" orient="horz" pos="6792" userDrawn="1">
          <p15:clr>
            <a:srgbClr val="F26B43"/>
          </p15:clr>
        </p15:guide>
        <p15:guide id="16" pos="92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2CFFB">
            <a:alpha val="20000"/>
          </a:srgbClr>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35973107-4758-E0D8-116C-DEB23B14D0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FA432906-33FD-6626-1A76-B471B4BD65A0}"/>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C374B2B3-B3C0-D8F9-B59E-96F4F597E4EA}"/>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lv-LV"/>
          </a:p>
        </p:txBody>
      </p:sp>
      <p:sp>
        <p:nvSpPr>
          <p:cNvPr id="5" name="Kājenes vietturis 4">
            <a:extLst>
              <a:ext uri="{FF2B5EF4-FFF2-40B4-BE49-F238E27FC236}">
                <a16:creationId xmlns:a16="http://schemas.microsoft.com/office/drawing/2014/main" id="{812A9906-7B67-F876-205B-EE6FFA57D48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74B67235-0B85-BC0C-A038-524DADF80E2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AFEF6B0-25FF-4E56-B831-3D4BD3168299}" type="slidenum">
              <a:rPr lang="lv-LV" smtClean="0"/>
              <a:t>‹#›</a:t>
            </a:fld>
            <a:endParaRPr lang="lv-LV"/>
          </a:p>
        </p:txBody>
      </p:sp>
    </p:spTree>
    <p:extLst>
      <p:ext uri="{BB962C8B-B14F-4D97-AF65-F5344CB8AC3E}">
        <p14:creationId xmlns:p14="http://schemas.microsoft.com/office/powerpoint/2010/main" val="6057727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lv-LV"/>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4CD3">
            <a:alpha val="45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C3390-487E-AA1D-686B-821878F8E98E}"/>
              </a:ext>
            </a:extLst>
          </p:cNvPr>
          <p:cNvSpPr>
            <a:spLocks noGrp="1"/>
          </p:cNvSpPr>
          <p:nvPr>
            <p:ph type="body" sz="quarter" idx="21"/>
          </p:nvPr>
        </p:nvSpPr>
        <p:spPr>
          <a:xfrm>
            <a:off x="10075906" y="12387210"/>
            <a:ext cx="2752811" cy="840207"/>
          </a:xfrm>
        </p:spPr>
        <p:txBody>
          <a:bodyPr>
            <a:normAutofit/>
          </a:bodyPr>
          <a:lstStyle/>
          <a:p>
            <a:pPr algn="r"/>
            <a:r>
              <a:rPr lang="lv-LV" sz="4400" dirty="0">
                <a:solidFill>
                  <a:srgbClr val="010A40"/>
                </a:solidFill>
                <a:latin typeface="+mj-lt"/>
                <a:ea typeface="+mj-ea"/>
                <a:cs typeface="+mj-cs"/>
                <a:sym typeface="Helvetica Neue"/>
              </a:rPr>
              <a:t>21.03.2024</a:t>
            </a:r>
            <a:endParaRPr lang="en-LV" sz="4400" dirty="0">
              <a:solidFill>
                <a:srgbClr val="010A40"/>
              </a:solidFill>
              <a:latin typeface="+mj-lt"/>
              <a:ea typeface="+mj-ea"/>
              <a:cs typeface="+mj-cs"/>
            </a:endParaRPr>
          </a:p>
        </p:txBody>
      </p:sp>
      <p:sp>
        <p:nvSpPr>
          <p:cNvPr id="3" name="Title 2">
            <a:extLst>
              <a:ext uri="{FF2B5EF4-FFF2-40B4-BE49-F238E27FC236}">
                <a16:creationId xmlns:a16="http://schemas.microsoft.com/office/drawing/2014/main" id="{D0E2914D-3E8A-C4B3-16EF-C7B6D2A7BDF0}"/>
              </a:ext>
            </a:extLst>
          </p:cNvPr>
          <p:cNvSpPr>
            <a:spLocks noGrp="1"/>
          </p:cNvSpPr>
          <p:nvPr>
            <p:ph type="title"/>
          </p:nvPr>
        </p:nvSpPr>
        <p:spPr>
          <a:xfrm>
            <a:off x="11452313" y="2314887"/>
            <a:ext cx="11700986" cy="1511300"/>
          </a:xfrm>
        </p:spPr>
        <p:txBody>
          <a:bodyPr>
            <a:noAutofit/>
          </a:bodyPr>
          <a:lstStyle/>
          <a:p>
            <a:pPr algn="ctr"/>
            <a:r>
              <a:rPr lang="lv-LV" sz="8000" dirty="0">
                <a:solidFill>
                  <a:srgbClr val="010A40"/>
                </a:solidFill>
              </a:rPr>
              <a:t>Civilās aizsardzības sistēma</a:t>
            </a:r>
          </a:p>
        </p:txBody>
      </p:sp>
      <p:pic>
        <p:nvPicPr>
          <p:cNvPr id="7" name="Attēls 6" descr="Attēls, kurā ir teksts, logotips, fonts, simbols&#10;&#10;Apraksts ģenerēts automātiski">
            <a:extLst>
              <a:ext uri="{FF2B5EF4-FFF2-40B4-BE49-F238E27FC236}">
                <a16:creationId xmlns:a16="http://schemas.microsoft.com/office/drawing/2014/main" id="{DF1BA55C-EB92-863C-8889-8066EE9E57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722" b="93610" l="6307" r="92033">
                        <a14:foregroundMark x1="30456" y1="9959" x2="45809" y2="6639"/>
                        <a14:foregroundMark x1="45809" y1="6639" x2="59336" y2="6722"/>
                        <a14:foregroundMark x1="59336" y1="6722" x2="69876" y2="10290"/>
                        <a14:foregroundMark x1="37842" y1="7054" x2="37842" y2="7054"/>
                        <a14:foregroundMark x1="37510" y1="6722" x2="37842" y2="6722"/>
                        <a14:foregroundMark x1="39004" y1="55353" x2="39336" y2="61245"/>
                        <a14:foregroundMark x1="39668" y1="55021" x2="42324" y2="61494"/>
                        <a14:foregroundMark x1="45228" y1="55602" x2="45228" y2="60498"/>
                        <a14:foregroundMark x1="49793" y1="56183" x2="51203" y2="60249"/>
                        <a14:foregroundMark x1="59170" y1="55685" x2="60747" y2="60415"/>
                        <a14:foregroundMark x1="50041" y1="57676" x2="52697" y2="60083"/>
                        <a14:foregroundMark x1="54357" y1="58921" x2="54357" y2="60415"/>
                        <a14:foregroundMark x1="36100" y1="78672" x2="64232" y2="79087"/>
                        <a14:foregroundMark x1="38174" y1="81743" x2="63817" y2="81909"/>
                        <a14:foregroundMark x1="39336" y1="83568" x2="65145" y2="83568"/>
                        <a14:foregroundMark x1="41660" y1="90124" x2="67469" y2="89544"/>
                        <a14:foregroundMark x1="67469" y1="89544" x2="67552" y2="89544"/>
                        <a14:foregroundMark x1="42573" y1="93195" x2="58423" y2="93610"/>
                        <a14:foregroundMark x1="58423" y1="93610" x2="59917" y2="92697"/>
                        <a14:foregroundMark x1="9129" y1="33444" x2="6390" y2="51618"/>
                        <a14:foregroundMark x1="6390" y1="51618" x2="10373" y2="70124"/>
                        <a14:foregroundMark x1="6722" y1="38755" x2="6390" y2="39668"/>
                        <a14:foregroundMark x1="6307" y1="39585" x2="7054" y2="38423"/>
                        <a14:foregroundMark x1="89627" y1="29876" x2="92033" y2="60000"/>
                        <a14:foregroundMark x1="92033" y1="60000" x2="88548" y2="69378"/>
                        <a14:foregroundMark x1="34606" y1="79917" x2="40332" y2="84896"/>
                      </a14:backgroundRemoval>
                    </a14:imgEffect>
                  </a14:imgLayer>
                </a14:imgProps>
              </a:ext>
              <a:ext uri="{28A0092B-C50C-407E-A947-70E740481C1C}">
                <a14:useLocalDpi xmlns:a14="http://schemas.microsoft.com/office/drawing/2010/main" val="0"/>
              </a:ext>
            </a:extLst>
          </a:blip>
          <a:stretch>
            <a:fillRect/>
          </a:stretch>
        </p:blipFill>
        <p:spPr>
          <a:xfrm>
            <a:off x="19777074" y="10601658"/>
            <a:ext cx="2205656" cy="2205656"/>
          </a:xfrm>
          <a:prstGeom prst="rect">
            <a:avLst/>
          </a:prstGeom>
        </p:spPr>
      </p:pic>
      <p:sp>
        <p:nvSpPr>
          <p:cNvPr id="6" name="Text Placeholder 2">
            <a:extLst>
              <a:ext uri="{FF2B5EF4-FFF2-40B4-BE49-F238E27FC236}">
                <a16:creationId xmlns:a16="http://schemas.microsoft.com/office/drawing/2014/main" id="{30D1CC0A-BC30-27C5-4778-19C3A5115DD9}"/>
              </a:ext>
            </a:extLst>
          </p:cNvPr>
          <p:cNvSpPr txBox="1">
            <a:spLocks/>
          </p:cNvSpPr>
          <p:nvPr/>
        </p:nvSpPr>
        <p:spPr>
          <a:xfrm>
            <a:off x="11452312" y="3826187"/>
            <a:ext cx="11700986" cy="3445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40000" lnSpcReduction="20000"/>
          </a:bodyPr>
          <a:lstStyle>
            <a:lvl1pPr marL="0" marR="0" indent="0" algn="l" defTabSz="825500" rtl="0" latinLnBrk="0">
              <a:lnSpc>
                <a:spcPct val="120000"/>
              </a:lnSpc>
              <a:spcBef>
                <a:spcPts val="0"/>
              </a:spcBef>
              <a:spcAft>
                <a:spcPts val="0"/>
              </a:spcAft>
              <a:buClrTx/>
              <a:buSzTx/>
              <a:buFontTx/>
              <a:buNone/>
              <a:tabLst/>
              <a:defRPr sz="2500" b="1" i="0" u="none" strike="noStrike" cap="none" spc="120" baseline="0">
                <a:solidFill>
                  <a:schemeClr val="bg2"/>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defTabSz="1828800" fontAlgn="auto" hangingPunct="1">
              <a:lnSpc>
                <a:spcPct val="110000"/>
              </a:lnSpc>
              <a:spcBef>
                <a:spcPct val="0"/>
              </a:spcBef>
              <a:spcAft>
                <a:spcPts val="0"/>
              </a:spcAft>
              <a:buClrTx/>
              <a:buSzTx/>
              <a:tabLst/>
              <a:defRPr/>
            </a:pPr>
            <a:r>
              <a:rPr lang="lv-LV" sz="8000" kern="1200" dirty="0">
                <a:solidFill>
                  <a:srgbClr val="010A40"/>
                </a:solidFill>
                <a:latin typeface="+mj-lt"/>
                <a:ea typeface="+mj-ea"/>
                <a:cs typeface="+mj-cs"/>
              </a:rPr>
              <a:t>RĪGAS VALSTSPILSĒTAS PAŠVALDĪBAS CENTRĀLĀS ADMINISTRĀCIJAS</a:t>
            </a:r>
          </a:p>
          <a:p>
            <a:pPr marL="0" marR="0" lvl="0" indent="0" defTabSz="1828800" fontAlgn="auto" hangingPunct="1">
              <a:lnSpc>
                <a:spcPct val="110000"/>
              </a:lnSpc>
              <a:spcBef>
                <a:spcPct val="0"/>
              </a:spcBef>
              <a:spcAft>
                <a:spcPts val="0"/>
              </a:spcAft>
              <a:buClrTx/>
              <a:buSzTx/>
              <a:tabLst/>
              <a:defRPr/>
            </a:pPr>
            <a:r>
              <a:rPr lang="lv-LV" sz="8000" kern="1200" dirty="0">
                <a:solidFill>
                  <a:srgbClr val="010A40"/>
                </a:solidFill>
                <a:latin typeface="+mj-lt"/>
                <a:ea typeface="+mj-ea"/>
                <a:cs typeface="+mj-cs"/>
              </a:rPr>
              <a:t>Civilās aizsardzības un operatīvās informācijas pārvaldes</a:t>
            </a:r>
          </a:p>
          <a:p>
            <a:pPr marL="0" marR="0" lvl="0" indent="0" defTabSz="1828800" fontAlgn="auto" hangingPunct="1">
              <a:lnSpc>
                <a:spcPct val="110000"/>
              </a:lnSpc>
              <a:spcBef>
                <a:spcPct val="0"/>
              </a:spcBef>
              <a:spcAft>
                <a:spcPts val="0"/>
              </a:spcAft>
              <a:buClrTx/>
              <a:buSzTx/>
              <a:tabLst/>
              <a:defRPr/>
            </a:pPr>
            <a:r>
              <a:rPr lang="lv-LV" sz="8000" kern="1200" dirty="0">
                <a:solidFill>
                  <a:srgbClr val="010A40"/>
                </a:solidFill>
                <a:latin typeface="+mj-lt"/>
                <a:ea typeface="+mj-ea"/>
                <a:cs typeface="+mj-cs"/>
              </a:rPr>
              <a:t>Civilās aizsardzības nodaļas vadītājs</a:t>
            </a:r>
          </a:p>
          <a:p>
            <a:pPr marL="0" marR="0" lvl="0" indent="0" defTabSz="1828800" fontAlgn="auto" hangingPunct="1">
              <a:lnSpc>
                <a:spcPct val="110000"/>
              </a:lnSpc>
              <a:spcBef>
                <a:spcPct val="0"/>
              </a:spcBef>
              <a:spcAft>
                <a:spcPts val="0"/>
              </a:spcAft>
              <a:buClrTx/>
              <a:buSzTx/>
              <a:tabLst/>
              <a:defRPr/>
            </a:pPr>
            <a:endParaRPr lang="lv-LV" sz="8000" kern="1200" dirty="0">
              <a:solidFill>
                <a:srgbClr val="010A40"/>
              </a:solidFill>
              <a:latin typeface="+mj-lt"/>
              <a:ea typeface="+mj-ea"/>
              <a:cs typeface="+mj-cs"/>
            </a:endParaRPr>
          </a:p>
          <a:p>
            <a:pPr marL="0" marR="0" lvl="0" indent="0" defTabSz="1828800" fontAlgn="auto" hangingPunct="1">
              <a:lnSpc>
                <a:spcPct val="110000"/>
              </a:lnSpc>
              <a:spcBef>
                <a:spcPct val="0"/>
              </a:spcBef>
              <a:spcAft>
                <a:spcPts val="0"/>
              </a:spcAft>
              <a:buClrTx/>
              <a:buSzTx/>
              <a:tabLst/>
              <a:defRPr/>
            </a:pPr>
            <a:r>
              <a:rPr lang="lv-LV" sz="8000" kern="1200" dirty="0">
                <a:solidFill>
                  <a:srgbClr val="010A40"/>
                </a:solidFill>
                <a:latin typeface="+mj-lt"/>
                <a:ea typeface="+mj-ea"/>
                <a:cs typeface="+mj-cs"/>
              </a:rPr>
              <a:t>Martins.Sirmais@riga.lv</a:t>
            </a:r>
          </a:p>
          <a:p>
            <a:pPr marL="0" marR="0" lvl="0" indent="0" defTabSz="1828800" fontAlgn="auto" hangingPunct="1">
              <a:lnSpc>
                <a:spcPct val="110000"/>
              </a:lnSpc>
              <a:spcBef>
                <a:spcPct val="0"/>
              </a:spcBef>
              <a:spcAft>
                <a:spcPts val="0"/>
              </a:spcAft>
              <a:buClrTx/>
              <a:buSzTx/>
              <a:tabLst/>
              <a:defRPr/>
            </a:pPr>
            <a:r>
              <a:rPr lang="lv-LV" sz="8000" kern="1200" dirty="0">
                <a:solidFill>
                  <a:srgbClr val="010A40"/>
                </a:solidFill>
                <a:latin typeface="+mj-lt"/>
                <a:ea typeface="+mj-ea"/>
                <a:cs typeface="+mj-cs"/>
              </a:rPr>
              <a:t>67026160</a:t>
            </a:r>
            <a:endParaRPr lang="en-LV" sz="8000" kern="1200" dirty="0">
              <a:solidFill>
                <a:srgbClr val="010A40"/>
              </a:solidFill>
              <a:latin typeface="+mj-lt"/>
              <a:ea typeface="+mj-ea"/>
              <a:cs typeface="+mj-cs"/>
            </a:endParaRPr>
          </a:p>
        </p:txBody>
      </p:sp>
    </p:spTree>
    <p:extLst>
      <p:ext uri="{BB962C8B-B14F-4D97-AF65-F5344CB8AC3E}">
        <p14:creationId xmlns:p14="http://schemas.microsoft.com/office/powerpoint/2010/main" val="369046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7AE23-7DA5-BAE7-5C0C-207380AA7D00}"/>
              </a:ext>
            </a:extLst>
          </p:cNvPr>
          <p:cNvSpPr txBox="1">
            <a:spLocks/>
          </p:cNvSpPr>
          <p:nvPr/>
        </p:nvSpPr>
        <p:spPr>
          <a:xfrm>
            <a:off x="1221132" y="328659"/>
            <a:ext cx="21031200" cy="2075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lv-LV" sz="3600" b="1" spc="120" dirty="0">
                <a:solidFill>
                  <a:schemeClr val="bg1">
                    <a:lumMod val="75000"/>
                  </a:schemeClr>
                </a:solidFill>
                <a:latin typeface="+mn-lt"/>
              </a:rPr>
              <a:t>Civilās aizsardzības un operatīvās informācijas pārvaldes paveiktais</a:t>
            </a:r>
          </a:p>
        </p:txBody>
      </p:sp>
      <p:sp>
        <p:nvSpPr>
          <p:cNvPr id="5" name="TextBox 4">
            <a:extLst>
              <a:ext uri="{FF2B5EF4-FFF2-40B4-BE49-F238E27FC236}">
                <a16:creationId xmlns:a16="http://schemas.microsoft.com/office/drawing/2014/main" id="{13CB4E46-DF02-C77F-CA22-12674E2D5290}"/>
              </a:ext>
            </a:extLst>
          </p:cNvPr>
          <p:cNvSpPr txBox="1"/>
          <p:nvPr/>
        </p:nvSpPr>
        <p:spPr>
          <a:xfrm>
            <a:off x="1124916" y="1499556"/>
            <a:ext cx="21031200" cy="550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AutoNum type="arabicPeriod"/>
            </a:pPr>
            <a:r>
              <a:rPr lang="lv-LV" sz="3200" spc="120" dirty="0">
                <a:solidFill>
                  <a:schemeClr val="bg1">
                    <a:lumMod val="75000"/>
                  </a:schemeClr>
                </a:solidFill>
              </a:rPr>
              <a:t>Sagatavoti grozījumi Rīgas valstspilsētas sadarbības teritorijas civilās aizsardzības plānā.</a:t>
            </a:r>
          </a:p>
          <a:p>
            <a:pPr marL="742950" indent="-742950" algn="l">
              <a:buAutoNum type="arabicPeriod"/>
            </a:pPr>
            <a:r>
              <a:rPr lang="lv-LV" sz="3200" spc="120" dirty="0">
                <a:solidFill>
                  <a:schemeClr val="bg1">
                    <a:lumMod val="75000"/>
                  </a:schemeClr>
                </a:solidFill>
              </a:rPr>
              <a:t>Apkopota informācija par pirmās brīvvalsts un padomju laikā izbūvētajām un plānotajām civilās aizsardzības būvēm.</a:t>
            </a:r>
          </a:p>
          <a:p>
            <a:pPr marL="742950" indent="-742950" algn="l">
              <a:buAutoNum type="arabicPeriod"/>
            </a:pPr>
            <a:r>
              <a:rPr lang="lv-LV" sz="3200" spc="120" dirty="0">
                <a:solidFill>
                  <a:schemeClr val="bg1">
                    <a:lumMod val="75000"/>
                  </a:schemeClr>
                </a:solidFill>
              </a:rPr>
              <a:t>Kopā ar citiem valsts dienestiem ņemta dalība paaugstinātās bīstamības objektu inspekcijās.</a:t>
            </a:r>
          </a:p>
          <a:p>
            <a:pPr marL="742950" indent="-742950" algn="l">
              <a:buAutoNum type="arabicPeriod"/>
            </a:pPr>
            <a:r>
              <a:rPr lang="lv-LV" sz="3200" spc="120" dirty="0">
                <a:solidFill>
                  <a:schemeClr val="bg1">
                    <a:lumMod val="75000"/>
                  </a:schemeClr>
                </a:solidFill>
              </a:rPr>
              <a:t>Piedalīšanās visaptverošajās valsts aizsardzības mācībās «NAMEJS - 2023». </a:t>
            </a:r>
          </a:p>
          <a:p>
            <a:pPr marL="742950" indent="-742950" algn="l">
              <a:buAutoNum type="arabicPeriod"/>
            </a:pPr>
            <a:r>
              <a:rPr lang="lv-LV" sz="3200" spc="120" dirty="0">
                <a:solidFill>
                  <a:schemeClr val="bg1">
                    <a:lumMod val="75000"/>
                  </a:schemeClr>
                </a:solidFill>
              </a:rPr>
              <a:t>Vienotās incidentu reģistrācijas un katastrofas pārvaldības sistēmas izveide.</a:t>
            </a:r>
          </a:p>
          <a:p>
            <a:pPr marL="742950" indent="-742950" algn="l">
              <a:buAutoNum type="arabicPeriod"/>
            </a:pPr>
            <a:r>
              <a:rPr lang="lv-LV" sz="3200" spc="120" dirty="0">
                <a:solidFill>
                  <a:schemeClr val="bg1">
                    <a:lumMod val="75000"/>
                  </a:schemeClr>
                </a:solidFill>
              </a:rPr>
              <a:t>Civilās aizsardzības sistēmās uzdevumu izpildei nepieciešamo materiāltehnisko līdzekļu saņemšana no VUGD.  </a:t>
            </a:r>
          </a:p>
          <a:p>
            <a:pPr marL="742950" indent="-742950" algn="l">
              <a:buAutoNum type="arabicPeriod"/>
            </a:pPr>
            <a:r>
              <a:rPr lang="lv-LV" sz="3200" spc="120" dirty="0">
                <a:solidFill>
                  <a:schemeClr val="bg1">
                    <a:lumMod val="75000"/>
                  </a:schemeClr>
                </a:solidFill>
              </a:rPr>
              <a:t>Uzsākts darbs, lai </a:t>
            </a:r>
            <a:r>
              <a:rPr lang="lv-LV" sz="3200" spc="120" dirty="0" err="1">
                <a:solidFill>
                  <a:schemeClr val="bg1">
                    <a:lumMod val="75000"/>
                  </a:schemeClr>
                </a:solidFill>
              </a:rPr>
              <a:t>digitalizētu</a:t>
            </a:r>
            <a:r>
              <a:rPr lang="lv-LV" sz="3200" spc="120" dirty="0">
                <a:solidFill>
                  <a:schemeClr val="bg1">
                    <a:lumMod val="75000"/>
                  </a:schemeClr>
                </a:solidFill>
              </a:rPr>
              <a:t> Rīgas valstspilsētas sadarbības teritorijas civilās aizsardzības plānu.</a:t>
            </a:r>
          </a:p>
          <a:p>
            <a:pPr marL="742950" indent="-742950" algn="l">
              <a:buAutoNum type="arabicPeriod"/>
            </a:pPr>
            <a:r>
              <a:rPr lang="lv-LV" sz="3200" spc="120" dirty="0">
                <a:solidFill>
                  <a:schemeClr val="bg1">
                    <a:lumMod val="75000"/>
                  </a:schemeClr>
                </a:solidFill>
              </a:rPr>
              <a:t>Informācijas atjaunošana www.riga.lv mājaslapas sadaļā «Civilā aizsardzība».</a:t>
            </a:r>
          </a:p>
          <a:p>
            <a:pPr marL="742950" indent="-742950" algn="l">
              <a:buAutoNum type="arabicPeriod"/>
            </a:pPr>
            <a:endParaRPr lang="lv-LV" sz="3200" u="sng" spc="120" dirty="0">
              <a:solidFill>
                <a:schemeClr val="bg1">
                  <a:lumMod val="75000"/>
                </a:schemeClr>
              </a:solidFill>
            </a:endParaRPr>
          </a:p>
        </p:txBody>
      </p:sp>
      <p:pic>
        <p:nvPicPr>
          <p:cNvPr id="2" name="Picture 23">
            <a:extLst>
              <a:ext uri="{FF2B5EF4-FFF2-40B4-BE49-F238E27FC236}">
                <a16:creationId xmlns:a16="http://schemas.microsoft.com/office/drawing/2014/main" id="{5DE0ACF6-C234-E4E7-085D-E0F59E296D15}"/>
              </a:ext>
            </a:extLst>
          </p:cNvPr>
          <p:cNvPicPr>
            <a:picLocks noChangeAspect="1"/>
          </p:cNvPicPr>
          <p:nvPr/>
        </p:nvPicPr>
        <p:blipFill>
          <a:blip r:embed="rId3"/>
          <a:stretch>
            <a:fillRect/>
          </a:stretch>
        </p:blipFill>
        <p:spPr>
          <a:xfrm>
            <a:off x="1372375" y="6928928"/>
            <a:ext cx="6038075" cy="5287516"/>
          </a:xfrm>
          <a:prstGeom prst="rect">
            <a:avLst/>
          </a:prstGeom>
        </p:spPr>
      </p:pic>
      <p:pic>
        <p:nvPicPr>
          <p:cNvPr id="3" name="Picture 4">
            <a:extLst>
              <a:ext uri="{FF2B5EF4-FFF2-40B4-BE49-F238E27FC236}">
                <a16:creationId xmlns:a16="http://schemas.microsoft.com/office/drawing/2014/main" id="{18348555-C653-BECB-9A95-CBF39206FC7E}"/>
              </a:ext>
            </a:extLst>
          </p:cNvPr>
          <p:cNvPicPr>
            <a:picLocks noChangeAspect="1"/>
          </p:cNvPicPr>
          <p:nvPr/>
        </p:nvPicPr>
        <p:blipFill>
          <a:blip r:embed="rId4"/>
          <a:stretch>
            <a:fillRect/>
          </a:stretch>
        </p:blipFill>
        <p:spPr>
          <a:xfrm>
            <a:off x="7410450" y="6858000"/>
            <a:ext cx="6874169" cy="5955699"/>
          </a:xfrm>
          <a:prstGeom prst="rect">
            <a:avLst/>
          </a:prstGeom>
        </p:spPr>
      </p:pic>
      <p:pic>
        <p:nvPicPr>
          <p:cNvPr id="6" name="Picture 11">
            <a:extLst>
              <a:ext uri="{FF2B5EF4-FFF2-40B4-BE49-F238E27FC236}">
                <a16:creationId xmlns:a16="http://schemas.microsoft.com/office/drawing/2014/main" id="{AFBF59B7-4A8C-C324-6DA1-F03555B30120}"/>
              </a:ext>
            </a:extLst>
          </p:cNvPr>
          <p:cNvPicPr>
            <a:picLocks noChangeAspect="1"/>
          </p:cNvPicPr>
          <p:nvPr/>
        </p:nvPicPr>
        <p:blipFill>
          <a:blip r:embed="rId5"/>
          <a:stretch>
            <a:fillRect/>
          </a:stretch>
        </p:blipFill>
        <p:spPr>
          <a:xfrm>
            <a:off x="14812465" y="6722003"/>
            <a:ext cx="8199160" cy="3792563"/>
          </a:xfrm>
          <a:prstGeom prst="rect">
            <a:avLst/>
          </a:prstGeom>
        </p:spPr>
      </p:pic>
    </p:spTree>
    <p:extLst>
      <p:ext uri="{BB962C8B-B14F-4D97-AF65-F5344CB8AC3E}">
        <p14:creationId xmlns:p14="http://schemas.microsoft.com/office/powerpoint/2010/main" val="3900212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AE0104-6C7C-502D-7F49-3E4A4AA4F81C}"/>
              </a:ext>
            </a:extLst>
          </p:cNvPr>
          <p:cNvSpPr txBox="1">
            <a:spLocks/>
          </p:cNvSpPr>
          <p:nvPr/>
        </p:nvSpPr>
        <p:spPr>
          <a:xfrm>
            <a:off x="1221132" y="328659"/>
            <a:ext cx="21031200" cy="2075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lv-LV" sz="3600" b="1" spc="120" dirty="0">
                <a:solidFill>
                  <a:schemeClr val="bg1">
                    <a:lumMod val="75000"/>
                  </a:schemeClr>
                </a:solidFill>
                <a:latin typeface="+mn-lt"/>
              </a:rPr>
              <a:t>Plānotais</a:t>
            </a:r>
          </a:p>
        </p:txBody>
      </p:sp>
      <p:sp>
        <p:nvSpPr>
          <p:cNvPr id="2" name="TextBox 1">
            <a:extLst>
              <a:ext uri="{FF2B5EF4-FFF2-40B4-BE49-F238E27FC236}">
                <a16:creationId xmlns:a16="http://schemas.microsoft.com/office/drawing/2014/main" id="{F10EE963-C082-3AC1-D61C-6289B72EAF1D}"/>
              </a:ext>
            </a:extLst>
          </p:cNvPr>
          <p:cNvSpPr txBox="1"/>
          <p:nvPr/>
        </p:nvSpPr>
        <p:spPr>
          <a:xfrm>
            <a:off x="1124916" y="1366206"/>
            <a:ext cx="15715284" cy="4031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AutoNum type="arabicPeriod"/>
            </a:pPr>
            <a:r>
              <a:rPr lang="lv-LV" sz="3200" spc="120" dirty="0">
                <a:solidFill>
                  <a:schemeClr val="bg1">
                    <a:lumMod val="75000"/>
                  </a:schemeClr>
                </a:solidFill>
              </a:rPr>
              <a:t>Dalība patvertņu, un vietu kur patverties apsekošanā.</a:t>
            </a:r>
          </a:p>
          <a:p>
            <a:pPr marL="742950" indent="-742950" algn="l">
              <a:buAutoNum type="arabicPeriod"/>
            </a:pPr>
            <a:r>
              <a:rPr lang="lv-LV" sz="3200" spc="120" dirty="0">
                <a:solidFill>
                  <a:schemeClr val="bg1">
                    <a:lumMod val="75000"/>
                  </a:schemeClr>
                </a:solidFill>
              </a:rPr>
              <a:t>Divu pašvaldības īpašumā esošo patvertņu atjaunošana.</a:t>
            </a:r>
          </a:p>
          <a:p>
            <a:pPr marL="742950" indent="-742950" algn="l">
              <a:buAutoNum type="arabicPeriod"/>
            </a:pPr>
            <a:r>
              <a:rPr lang="lv-LV" sz="3200" spc="120" dirty="0">
                <a:solidFill>
                  <a:schemeClr val="bg1">
                    <a:lumMod val="75000"/>
                  </a:schemeClr>
                </a:solidFill>
              </a:rPr>
              <a:t>Sabiedrības informēšana par rīcību militārā apdraudējuma gadījumā.</a:t>
            </a:r>
          </a:p>
          <a:p>
            <a:pPr marL="742950" indent="-742950" algn="l">
              <a:buAutoNum type="arabicPeriod"/>
            </a:pPr>
            <a:r>
              <a:rPr lang="lv-LV" sz="3200" spc="120" dirty="0">
                <a:solidFill>
                  <a:schemeClr val="bg1">
                    <a:lumMod val="75000"/>
                  </a:schemeClr>
                </a:solidFill>
              </a:rPr>
              <a:t>Degradējošo būvju (grausti) preventīvās aktivitātes.</a:t>
            </a:r>
          </a:p>
          <a:p>
            <a:pPr marL="742950" indent="-742950" algn="l">
              <a:buFontTx/>
              <a:buAutoNum type="arabicPeriod"/>
            </a:pPr>
            <a:r>
              <a:rPr lang="lv-LV" sz="3200" spc="120" dirty="0">
                <a:solidFill>
                  <a:schemeClr val="bg1">
                    <a:lumMod val="75000"/>
                  </a:schemeClr>
                </a:solidFill>
              </a:rPr>
              <a:t>Vienotās incidentu reģistrācijas un katastrofas pārvaldības sistēmas pilnveidošana.</a:t>
            </a:r>
          </a:p>
          <a:p>
            <a:pPr algn="l"/>
            <a:endParaRPr lang="lv-LV" sz="3200" spc="120" dirty="0">
              <a:solidFill>
                <a:schemeClr val="bg1">
                  <a:lumMod val="75000"/>
                </a:schemeClr>
              </a:solidFill>
            </a:endParaRPr>
          </a:p>
          <a:p>
            <a:pPr marL="742950" indent="-742950" algn="l">
              <a:buAutoNum type="arabicPeriod"/>
            </a:pPr>
            <a:endParaRPr lang="lv-LV" sz="3200" u="sng" spc="120" dirty="0">
              <a:solidFill>
                <a:schemeClr val="bg1">
                  <a:lumMod val="75000"/>
                </a:schemeClr>
              </a:solidFill>
            </a:endParaRPr>
          </a:p>
        </p:txBody>
      </p:sp>
      <p:pic>
        <p:nvPicPr>
          <p:cNvPr id="3" name="Attēls 2">
            <a:extLst>
              <a:ext uri="{FF2B5EF4-FFF2-40B4-BE49-F238E27FC236}">
                <a16:creationId xmlns:a16="http://schemas.microsoft.com/office/drawing/2014/main" id="{5EBF43FF-C0A0-DED4-1B56-7CB757B9D462}"/>
              </a:ext>
            </a:extLst>
          </p:cNvPr>
          <p:cNvPicPr>
            <a:picLocks noChangeAspect="1"/>
          </p:cNvPicPr>
          <p:nvPr/>
        </p:nvPicPr>
        <p:blipFill rotWithShape="1">
          <a:blip r:embed="rId2"/>
          <a:srcRect r="47429"/>
          <a:stretch/>
        </p:blipFill>
        <p:spPr>
          <a:xfrm>
            <a:off x="16543693" y="2403753"/>
            <a:ext cx="6170516" cy="9675495"/>
          </a:xfrm>
          <a:prstGeom prst="rect">
            <a:avLst/>
          </a:prstGeom>
        </p:spPr>
      </p:pic>
      <p:pic>
        <p:nvPicPr>
          <p:cNvPr id="6" name="Picture 5">
            <a:extLst>
              <a:ext uri="{FF2B5EF4-FFF2-40B4-BE49-F238E27FC236}">
                <a16:creationId xmlns:a16="http://schemas.microsoft.com/office/drawing/2014/main" id="{E1058E2A-7CFE-FB15-60F4-05D37154CBF3}"/>
              </a:ext>
            </a:extLst>
          </p:cNvPr>
          <p:cNvPicPr>
            <a:picLocks noChangeAspect="1"/>
          </p:cNvPicPr>
          <p:nvPr/>
        </p:nvPicPr>
        <p:blipFill>
          <a:blip r:embed="rId3"/>
          <a:stretch>
            <a:fillRect/>
          </a:stretch>
        </p:blipFill>
        <p:spPr>
          <a:xfrm>
            <a:off x="686766" y="4508514"/>
            <a:ext cx="8820945" cy="4820068"/>
          </a:xfrm>
          <a:prstGeom prst="rect">
            <a:avLst/>
          </a:prstGeom>
          <a:ln>
            <a:noFill/>
          </a:ln>
          <a:effectLst>
            <a:softEdge rad="112500"/>
          </a:effectLst>
        </p:spPr>
      </p:pic>
      <p:pic>
        <p:nvPicPr>
          <p:cNvPr id="7" name="Attēls 8">
            <a:extLst>
              <a:ext uri="{FF2B5EF4-FFF2-40B4-BE49-F238E27FC236}">
                <a16:creationId xmlns:a16="http://schemas.microsoft.com/office/drawing/2014/main" id="{8C9ACC03-F7A8-D5AD-638C-B046AAABBCF2}"/>
              </a:ext>
            </a:extLst>
          </p:cNvPr>
          <p:cNvPicPr>
            <a:picLocks noChangeAspect="1"/>
          </p:cNvPicPr>
          <p:nvPr/>
        </p:nvPicPr>
        <p:blipFill>
          <a:blip r:embed="rId4"/>
          <a:stretch>
            <a:fillRect/>
          </a:stretch>
        </p:blipFill>
        <p:spPr>
          <a:xfrm>
            <a:off x="7463349" y="6022591"/>
            <a:ext cx="8170658" cy="4615683"/>
          </a:xfrm>
          <a:prstGeom prst="rect">
            <a:avLst/>
          </a:prstGeom>
          <a:ln>
            <a:noFill/>
          </a:ln>
          <a:effectLst>
            <a:softEdge rad="112500"/>
          </a:effectLst>
        </p:spPr>
      </p:pic>
      <p:pic>
        <p:nvPicPr>
          <p:cNvPr id="1026" name="Attēls 1">
            <a:extLst>
              <a:ext uri="{FF2B5EF4-FFF2-40B4-BE49-F238E27FC236}">
                <a16:creationId xmlns:a16="http://schemas.microsoft.com/office/drawing/2014/main" id="{A68A586D-B580-9B2A-D3CB-412F14195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63" y="8330432"/>
            <a:ext cx="5005715"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door with a handle&#10;&#10;Description automatically generated with medium confidence">
            <a:extLst>
              <a:ext uri="{FF2B5EF4-FFF2-40B4-BE49-F238E27FC236}">
                <a16:creationId xmlns:a16="http://schemas.microsoft.com/office/drawing/2014/main" id="{9CBA2132-4EC5-2DBE-186D-9A2937E9C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578" y="8330432"/>
            <a:ext cx="3780000" cy="5040000"/>
          </a:xfrm>
          <a:prstGeom prst="rect">
            <a:avLst/>
          </a:prstGeom>
          <a:ln>
            <a:noFill/>
          </a:ln>
          <a:effectLst>
            <a:softEdge rad="112500"/>
          </a:effectLst>
        </p:spPr>
      </p:pic>
    </p:spTree>
    <p:extLst>
      <p:ext uri="{BB962C8B-B14F-4D97-AF65-F5344CB8AC3E}">
        <p14:creationId xmlns:p14="http://schemas.microsoft.com/office/powerpoint/2010/main" val="418148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4CD3">
            <a:alpha val="45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C3390-487E-AA1D-686B-821878F8E98E}"/>
              </a:ext>
            </a:extLst>
          </p:cNvPr>
          <p:cNvSpPr>
            <a:spLocks noGrp="1"/>
          </p:cNvSpPr>
          <p:nvPr>
            <p:ph type="body" sz="quarter" idx="21"/>
          </p:nvPr>
        </p:nvSpPr>
        <p:spPr>
          <a:xfrm>
            <a:off x="10075906" y="12387210"/>
            <a:ext cx="2752811" cy="840207"/>
          </a:xfrm>
        </p:spPr>
        <p:txBody>
          <a:bodyPr>
            <a:normAutofit/>
          </a:bodyPr>
          <a:lstStyle/>
          <a:p>
            <a:pPr algn="r"/>
            <a:r>
              <a:rPr lang="lv-LV" sz="4400" dirty="0">
                <a:solidFill>
                  <a:srgbClr val="010A40"/>
                </a:solidFill>
                <a:latin typeface="+mj-lt"/>
                <a:ea typeface="+mj-ea"/>
                <a:cs typeface="+mj-cs"/>
                <a:sym typeface="Helvetica Neue"/>
              </a:rPr>
              <a:t>21.03.2024</a:t>
            </a:r>
            <a:endParaRPr lang="en-LV" sz="4400" dirty="0">
              <a:solidFill>
                <a:srgbClr val="010A40"/>
              </a:solidFill>
              <a:latin typeface="+mj-lt"/>
              <a:ea typeface="+mj-ea"/>
              <a:cs typeface="+mj-cs"/>
            </a:endParaRPr>
          </a:p>
        </p:txBody>
      </p:sp>
      <p:sp>
        <p:nvSpPr>
          <p:cNvPr id="3" name="Title 2">
            <a:extLst>
              <a:ext uri="{FF2B5EF4-FFF2-40B4-BE49-F238E27FC236}">
                <a16:creationId xmlns:a16="http://schemas.microsoft.com/office/drawing/2014/main" id="{D0E2914D-3E8A-C4B3-16EF-C7B6D2A7BDF0}"/>
              </a:ext>
            </a:extLst>
          </p:cNvPr>
          <p:cNvSpPr>
            <a:spLocks noGrp="1"/>
          </p:cNvSpPr>
          <p:nvPr>
            <p:ph type="title"/>
          </p:nvPr>
        </p:nvSpPr>
        <p:spPr>
          <a:xfrm>
            <a:off x="11072751" y="3237914"/>
            <a:ext cx="11700986" cy="1511300"/>
          </a:xfrm>
        </p:spPr>
        <p:txBody>
          <a:bodyPr>
            <a:noAutofit/>
          </a:bodyPr>
          <a:lstStyle/>
          <a:p>
            <a:pPr algn="ctr"/>
            <a:r>
              <a:rPr lang="lv-LV" sz="8000" dirty="0">
                <a:solidFill>
                  <a:srgbClr val="010A40"/>
                </a:solidFill>
              </a:rPr>
              <a:t>Paldies par uzmanību</a:t>
            </a:r>
          </a:p>
        </p:txBody>
      </p:sp>
      <p:pic>
        <p:nvPicPr>
          <p:cNvPr id="7" name="Attēls 6" descr="Attēls, kurā ir teksts, logotips, fonts, simbols&#10;&#10;Apraksts ģenerēts automātiski">
            <a:extLst>
              <a:ext uri="{FF2B5EF4-FFF2-40B4-BE49-F238E27FC236}">
                <a16:creationId xmlns:a16="http://schemas.microsoft.com/office/drawing/2014/main" id="{DF1BA55C-EB92-863C-8889-8066EE9E57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722" b="93610" l="6307" r="92033">
                        <a14:foregroundMark x1="30456" y1="9959" x2="45809" y2="6639"/>
                        <a14:foregroundMark x1="45809" y1="6639" x2="59336" y2="6722"/>
                        <a14:foregroundMark x1="59336" y1="6722" x2="69876" y2="10290"/>
                        <a14:foregroundMark x1="37842" y1="7054" x2="37842" y2="7054"/>
                        <a14:foregroundMark x1="37510" y1="6722" x2="37842" y2="6722"/>
                        <a14:foregroundMark x1="39004" y1="55353" x2="39336" y2="61245"/>
                        <a14:foregroundMark x1="39668" y1="55021" x2="42324" y2="61494"/>
                        <a14:foregroundMark x1="45228" y1="55602" x2="45228" y2="60498"/>
                        <a14:foregroundMark x1="49793" y1="56183" x2="51203" y2="60249"/>
                        <a14:foregroundMark x1="59170" y1="55685" x2="60747" y2="60415"/>
                        <a14:foregroundMark x1="50041" y1="57676" x2="52697" y2="60083"/>
                        <a14:foregroundMark x1="54357" y1="58921" x2="54357" y2="60415"/>
                        <a14:foregroundMark x1="36100" y1="78672" x2="64232" y2="79087"/>
                        <a14:foregroundMark x1="38174" y1="81743" x2="63817" y2="81909"/>
                        <a14:foregroundMark x1="39336" y1="83568" x2="65145" y2="83568"/>
                        <a14:foregroundMark x1="41660" y1="90124" x2="67469" y2="89544"/>
                        <a14:foregroundMark x1="67469" y1="89544" x2="67552" y2="89544"/>
                        <a14:foregroundMark x1="42573" y1="93195" x2="58423" y2="93610"/>
                        <a14:foregroundMark x1="58423" y1="93610" x2="59917" y2="92697"/>
                        <a14:foregroundMark x1="9129" y1="33444" x2="6390" y2="51618"/>
                        <a14:foregroundMark x1="6390" y1="51618" x2="10373" y2="70124"/>
                        <a14:foregroundMark x1="6722" y1="38755" x2="6390" y2="39668"/>
                        <a14:foregroundMark x1="6307" y1="39585" x2="7054" y2="38423"/>
                        <a14:foregroundMark x1="89627" y1="29876" x2="92033" y2="60000"/>
                        <a14:foregroundMark x1="92033" y1="60000" x2="88548" y2="69378"/>
                        <a14:foregroundMark x1="34606" y1="79917" x2="40332" y2="84896"/>
                      </a14:backgroundRemoval>
                    </a14:imgEffect>
                  </a14:imgLayer>
                </a14:imgProps>
              </a:ext>
              <a:ext uri="{28A0092B-C50C-407E-A947-70E740481C1C}">
                <a14:useLocalDpi xmlns:a14="http://schemas.microsoft.com/office/drawing/2010/main" val="0"/>
              </a:ext>
            </a:extLst>
          </a:blip>
          <a:stretch>
            <a:fillRect/>
          </a:stretch>
        </p:blipFill>
        <p:spPr>
          <a:xfrm>
            <a:off x="19777074" y="10601658"/>
            <a:ext cx="2205656" cy="2205656"/>
          </a:xfrm>
          <a:prstGeom prst="rect">
            <a:avLst/>
          </a:prstGeom>
        </p:spPr>
      </p:pic>
      <p:sp>
        <p:nvSpPr>
          <p:cNvPr id="6" name="Text Placeholder 2">
            <a:extLst>
              <a:ext uri="{FF2B5EF4-FFF2-40B4-BE49-F238E27FC236}">
                <a16:creationId xmlns:a16="http://schemas.microsoft.com/office/drawing/2014/main" id="{30D1CC0A-BC30-27C5-4778-19C3A5115DD9}"/>
              </a:ext>
            </a:extLst>
          </p:cNvPr>
          <p:cNvSpPr txBox="1">
            <a:spLocks/>
          </p:cNvSpPr>
          <p:nvPr/>
        </p:nvSpPr>
        <p:spPr>
          <a:xfrm>
            <a:off x="7164983" y="8650159"/>
            <a:ext cx="11700986" cy="3445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40000" lnSpcReduction="20000"/>
          </a:bodyPr>
          <a:lstStyle>
            <a:lvl1pPr marL="0" marR="0" indent="0" algn="l" defTabSz="825500" rtl="0" latinLnBrk="0">
              <a:lnSpc>
                <a:spcPct val="120000"/>
              </a:lnSpc>
              <a:spcBef>
                <a:spcPts val="0"/>
              </a:spcBef>
              <a:spcAft>
                <a:spcPts val="0"/>
              </a:spcAft>
              <a:buClrTx/>
              <a:buSzTx/>
              <a:buFontTx/>
              <a:buNone/>
              <a:tabLst/>
              <a:defRPr sz="2500" b="1" i="0" u="none" strike="noStrike" cap="none" spc="120" baseline="0">
                <a:solidFill>
                  <a:schemeClr val="bg2"/>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1828800" rtl="0" eaLnBrk="1" fontAlgn="auto" latinLnBrk="0" hangingPunct="1">
              <a:lnSpc>
                <a:spcPct val="110000"/>
              </a:lnSpc>
              <a:spcBef>
                <a:spcPct val="0"/>
              </a:spcBef>
              <a:spcAft>
                <a:spcPts val="0"/>
              </a:spcAft>
              <a:buClrTx/>
              <a:buSzTx/>
              <a:buFontTx/>
              <a:buNone/>
              <a:tabLst/>
              <a:defRPr/>
            </a:pPr>
            <a:r>
              <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rPr>
              <a:t>RĪGAS VALSTSPILSĒTAS PAŠVALDĪBAS </a:t>
            </a:r>
          </a:p>
          <a:p>
            <a:pPr marL="0" marR="0" lvl="0" indent="0" algn="l" defTabSz="1828800" rtl="0" eaLnBrk="1" fontAlgn="auto" latinLnBrk="0" hangingPunct="1">
              <a:lnSpc>
                <a:spcPct val="110000"/>
              </a:lnSpc>
              <a:spcBef>
                <a:spcPct val="0"/>
              </a:spcBef>
              <a:spcAft>
                <a:spcPts val="0"/>
              </a:spcAft>
              <a:buClrTx/>
              <a:buSzTx/>
              <a:buFontTx/>
              <a:buNone/>
              <a:tabLst/>
              <a:defRPr/>
            </a:pPr>
            <a:r>
              <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rPr>
              <a:t>CENTRĀLĀS ADMINISTRĀCIJAS</a:t>
            </a:r>
          </a:p>
          <a:p>
            <a:pPr marL="0" marR="0" lvl="0" indent="0" algn="l" defTabSz="1828800" rtl="0" eaLnBrk="1" fontAlgn="auto" latinLnBrk="0" hangingPunct="1">
              <a:lnSpc>
                <a:spcPct val="110000"/>
              </a:lnSpc>
              <a:spcBef>
                <a:spcPct val="0"/>
              </a:spcBef>
              <a:spcAft>
                <a:spcPts val="0"/>
              </a:spcAft>
              <a:buClrTx/>
              <a:buSzTx/>
              <a:buFontTx/>
              <a:buNone/>
              <a:tabLst/>
              <a:defRPr/>
            </a:pPr>
            <a:r>
              <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rPr>
              <a:t>Civilās aizsardzības un operatīvās informācijas pārvaldes</a:t>
            </a:r>
          </a:p>
          <a:p>
            <a:pPr marL="0" marR="0" lvl="0" indent="0" algn="l" defTabSz="1828800" rtl="0" eaLnBrk="1" fontAlgn="auto" latinLnBrk="0" hangingPunct="1">
              <a:lnSpc>
                <a:spcPct val="110000"/>
              </a:lnSpc>
              <a:spcBef>
                <a:spcPct val="0"/>
              </a:spcBef>
              <a:spcAft>
                <a:spcPts val="0"/>
              </a:spcAft>
              <a:buClrTx/>
              <a:buSzTx/>
              <a:buFontTx/>
              <a:buNone/>
              <a:tabLst/>
              <a:defRPr/>
            </a:pPr>
            <a:r>
              <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rPr>
              <a:t>Civilās aizsardzības nodaļas vadītājs</a:t>
            </a:r>
          </a:p>
          <a:p>
            <a:pPr marL="0" marR="0" lvl="0" indent="0" algn="l" defTabSz="1828800" rtl="0" eaLnBrk="1" fontAlgn="auto" latinLnBrk="0" hangingPunct="1">
              <a:lnSpc>
                <a:spcPct val="110000"/>
              </a:lnSpc>
              <a:spcBef>
                <a:spcPct val="0"/>
              </a:spcBef>
              <a:spcAft>
                <a:spcPts val="0"/>
              </a:spcAft>
              <a:buClrTx/>
              <a:buSzTx/>
              <a:buFontTx/>
              <a:buNone/>
              <a:tabLst/>
              <a:defRPr/>
            </a:pPr>
            <a:endPar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endParaRPr>
          </a:p>
          <a:p>
            <a:pPr marL="0" marR="0" lvl="0" indent="0" algn="l" defTabSz="1828800" rtl="0" eaLnBrk="1" fontAlgn="auto" latinLnBrk="0" hangingPunct="1">
              <a:lnSpc>
                <a:spcPct val="110000"/>
              </a:lnSpc>
              <a:spcBef>
                <a:spcPct val="0"/>
              </a:spcBef>
              <a:spcAft>
                <a:spcPts val="0"/>
              </a:spcAft>
              <a:buClrTx/>
              <a:buSzTx/>
              <a:buFontTx/>
              <a:buNone/>
              <a:tabLst/>
              <a:defRPr/>
            </a:pPr>
            <a:r>
              <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rPr>
              <a:t>Martins.Sirmais@riga.lv</a:t>
            </a:r>
          </a:p>
          <a:p>
            <a:pPr marL="0" marR="0" lvl="0" indent="0" algn="l" defTabSz="1828800" rtl="0" eaLnBrk="1" fontAlgn="auto" latinLnBrk="0" hangingPunct="1">
              <a:lnSpc>
                <a:spcPct val="110000"/>
              </a:lnSpc>
              <a:spcBef>
                <a:spcPct val="0"/>
              </a:spcBef>
              <a:spcAft>
                <a:spcPts val="0"/>
              </a:spcAft>
              <a:buClrTx/>
              <a:buSzTx/>
              <a:buFontTx/>
              <a:buNone/>
              <a:tabLst/>
              <a:defRPr/>
            </a:pPr>
            <a:r>
              <a:rPr kumimoji="0" lang="lv-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rPr>
              <a:t>67026160</a:t>
            </a:r>
            <a:endParaRPr kumimoji="0" lang="en-LV" sz="8000" b="1" i="0" u="none" strike="noStrike" kern="1200" cap="none" spc="120" normalizeH="0" baseline="0" noProof="0" dirty="0">
              <a:ln>
                <a:noFill/>
              </a:ln>
              <a:solidFill>
                <a:srgbClr val="010A40"/>
              </a:solidFill>
              <a:effectLst/>
              <a:uLnTx/>
              <a:uFillTx/>
              <a:latin typeface="Calibri Light" panose="020F0302020204030204"/>
              <a:ea typeface="+mn-ea"/>
              <a:cs typeface="+mn-cs"/>
              <a:sym typeface="Helvetica Neue"/>
            </a:endParaRPr>
          </a:p>
        </p:txBody>
      </p:sp>
    </p:spTree>
    <p:extLst>
      <p:ext uri="{BB962C8B-B14F-4D97-AF65-F5344CB8AC3E}">
        <p14:creationId xmlns:p14="http://schemas.microsoft.com/office/powerpoint/2010/main" val="323212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2AEFE9-9A49-88C6-4DD8-AEC5EB3D2708}"/>
              </a:ext>
            </a:extLst>
          </p:cNvPr>
          <p:cNvSpPr txBox="1"/>
          <p:nvPr/>
        </p:nvSpPr>
        <p:spPr>
          <a:xfrm>
            <a:off x="1129003" y="5303453"/>
            <a:ext cx="14191861"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lv-LV" sz="3600" spc="120" dirty="0">
                <a:solidFill>
                  <a:schemeClr val="bg1">
                    <a:lumMod val="75000"/>
                  </a:schemeClr>
                </a:solidFill>
              </a:rPr>
              <a:t>Civilā aizsardzība ir </a:t>
            </a:r>
            <a:r>
              <a:rPr lang="lv-LV" sz="3600" u="sng" spc="120" dirty="0">
                <a:solidFill>
                  <a:schemeClr val="bg1">
                    <a:lumMod val="75000"/>
                  </a:schemeClr>
                </a:solidFill>
              </a:rPr>
              <a:t>pasākumu kopums, kurus īsteno valsts un pašvaldību institūcijas un sabiedrība</a:t>
            </a:r>
            <a:r>
              <a:rPr lang="lv-LV" sz="3600" spc="120" dirty="0">
                <a:solidFill>
                  <a:schemeClr val="bg1">
                    <a:lumMod val="75000"/>
                  </a:schemeClr>
                </a:solidFill>
              </a:rPr>
              <a:t>, lai nodrošinātu cilvēku, vides un īpašuma drošību, kā arī īstenotu atbilstošu rīcību katastrofas un katastrofas draudu gadījumā.</a:t>
            </a:r>
          </a:p>
        </p:txBody>
      </p:sp>
      <p:sp>
        <p:nvSpPr>
          <p:cNvPr id="10" name="TextBox 9">
            <a:extLst>
              <a:ext uri="{FF2B5EF4-FFF2-40B4-BE49-F238E27FC236}">
                <a16:creationId xmlns:a16="http://schemas.microsoft.com/office/drawing/2014/main" id="{A60B5F7D-AB56-1555-1645-E50CBB538758}"/>
              </a:ext>
            </a:extLst>
          </p:cNvPr>
          <p:cNvSpPr txBox="1"/>
          <p:nvPr/>
        </p:nvSpPr>
        <p:spPr>
          <a:xfrm>
            <a:off x="268941" y="333283"/>
            <a:ext cx="803237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v-LV" sz="3600" b="1" spc="120" dirty="0">
                <a:solidFill>
                  <a:schemeClr val="bg1">
                    <a:lumMod val="75000"/>
                  </a:schemeClr>
                </a:solidFill>
              </a:rPr>
              <a:t>Kas ir civilā aizsardzība</a:t>
            </a:r>
          </a:p>
        </p:txBody>
      </p:sp>
    </p:spTree>
    <p:extLst>
      <p:ext uri="{BB962C8B-B14F-4D97-AF65-F5344CB8AC3E}">
        <p14:creationId xmlns:p14="http://schemas.microsoft.com/office/powerpoint/2010/main" val="2680923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804A65-3B2A-30CA-C31F-67E39DDDE852}"/>
              </a:ext>
            </a:extLst>
          </p:cNvPr>
          <p:cNvPicPr>
            <a:picLocks noChangeAspect="1"/>
          </p:cNvPicPr>
          <p:nvPr/>
        </p:nvPicPr>
        <p:blipFill>
          <a:blip r:embed="rId3"/>
          <a:stretch>
            <a:fillRect/>
          </a:stretch>
        </p:blipFill>
        <p:spPr>
          <a:xfrm>
            <a:off x="6235555" y="4889240"/>
            <a:ext cx="4256857" cy="5800072"/>
          </a:xfrm>
          <a:prstGeom prst="rect">
            <a:avLst/>
          </a:prstGeom>
          <a:ln>
            <a:solidFill>
              <a:schemeClr val="accent1"/>
            </a:solidFill>
          </a:ln>
        </p:spPr>
      </p:pic>
      <p:pic>
        <p:nvPicPr>
          <p:cNvPr id="6" name="Picture 5">
            <a:extLst>
              <a:ext uri="{FF2B5EF4-FFF2-40B4-BE49-F238E27FC236}">
                <a16:creationId xmlns:a16="http://schemas.microsoft.com/office/drawing/2014/main" id="{B4071FEE-5D1E-4461-918E-7490CD539509}"/>
              </a:ext>
            </a:extLst>
          </p:cNvPr>
          <p:cNvPicPr>
            <a:picLocks noChangeAspect="1"/>
          </p:cNvPicPr>
          <p:nvPr/>
        </p:nvPicPr>
        <p:blipFill>
          <a:blip r:embed="rId4"/>
          <a:stretch>
            <a:fillRect/>
          </a:stretch>
        </p:blipFill>
        <p:spPr>
          <a:xfrm>
            <a:off x="447869" y="4889240"/>
            <a:ext cx="4256858" cy="5579706"/>
          </a:xfrm>
          <a:prstGeom prst="rect">
            <a:avLst/>
          </a:prstGeom>
          <a:ln>
            <a:solidFill>
              <a:schemeClr val="accent1"/>
            </a:solidFill>
          </a:ln>
        </p:spPr>
      </p:pic>
      <p:sp>
        <p:nvSpPr>
          <p:cNvPr id="2" name="Title 1">
            <a:extLst>
              <a:ext uri="{FF2B5EF4-FFF2-40B4-BE49-F238E27FC236}">
                <a16:creationId xmlns:a16="http://schemas.microsoft.com/office/drawing/2014/main" id="{DE7BDBC0-2BD2-D5CD-B0A0-817EA4119A7D}"/>
              </a:ext>
            </a:extLst>
          </p:cNvPr>
          <p:cNvSpPr>
            <a:spLocks noGrp="1"/>
          </p:cNvSpPr>
          <p:nvPr>
            <p:ph type="title"/>
          </p:nvPr>
        </p:nvSpPr>
        <p:spPr>
          <a:xfrm>
            <a:off x="1124916" y="462009"/>
            <a:ext cx="21031200" cy="2075094"/>
          </a:xfrm>
        </p:spPr>
        <p:txBody>
          <a:bodyPr>
            <a:normAutofit/>
          </a:bodyPr>
          <a:lstStyle/>
          <a:p>
            <a:r>
              <a:rPr lang="lv-LV" sz="3600" b="1" spc="120" dirty="0">
                <a:solidFill>
                  <a:schemeClr val="bg1">
                    <a:lumMod val="75000"/>
                  </a:schemeClr>
                </a:solidFill>
                <a:latin typeface="+mn-lt"/>
              </a:rPr>
              <a:t>Civilās aizsardzības sistēmas normatīvā bāze</a:t>
            </a:r>
          </a:p>
        </p:txBody>
      </p:sp>
      <p:sp>
        <p:nvSpPr>
          <p:cNvPr id="10" name="TextBox 9">
            <a:extLst>
              <a:ext uri="{FF2B5EF4-FFF2-40B4-BE49-F238E27FC236}">
                <a16:creationId xmlns:a16="http://schemas.microsoft.com/office/drawing/2014/main" id="{9ACC77EA-A7D4-3B94-1FF8-9DFACF8B32A0}"/>
              </a:ext>
            </a:extLst>
          </p:cNvPr>
          <p:cNvSpPr txBox="1"/>
          <p:nvPr/>
        </p:nvSpPr>
        <p:spPr>
          <a:xfrm>
            <a:off x="6213477" y="2239628"/>
            <a:ext cx="4301011" cy="1166284"/>
          </a:xfrm>
          <a:prstGeom prst="rect">
            <a:avLst/>
          </a:prstGeom>
        </p:spPr>
        <p:txBody>
          <a:bodyPr vert="horz" lIns="182880" tIns="91440" rIns="182880" bIns="91440" rtlCol="0">
            <a:normAutofit lnSpcReduction="10000"/>
          </a:bodyPr>
          <a:lstStyle>
            <a:lvl1pPr indent="0">
              <a:lnSpc>
                <a:spcPct val="90000"/>
              </a:lnSpc>
              <a:spcBef>
                <a:spcPts val="1000"/>
              </a:spcBef>
              <a:buFont typeface="Arial" panose="020B0604020202020204" pitchFamily="34" charset="0"/>
              <a:buNone/>
              <a:defRPr sz="1600" b="0" i="0">
                <a:solidFill>
                  <a:srgbClr val="000000"/>
                </a:solidFill>
                <a:effectLst/>
                <a:latin typeface="Roboto"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sz="2600" dirty="0"/>
              <a:t>Civilās aizsardzības un katastrofas pārvaldīšanas likums</a:t>
            </a:r>
          </a:p>
        </p:txBody>
      </p:sp>
      <p:sp>
        <p:nvSpPr>
          <p:cNvPr id="14" name="TextBox 13">
            <a:extLst>
              <a:ext uri="{FF2B5EF4-FFF2-40B4-BE49-F238E27FC236}">
                <a16:creationId xmlns:a16="http://schemas.microsoft.com/office/drawing/2014/main" id="{35052359-E269-C980-CEEE-A6C77D9ECEBA}"/>
              </a:ext>
            </a:extLst>
          </p:cNvPr>
          <p:cNvSpPr txBox="1"/>
          <p:nvPr/>
        </p:nvSpPr>
        <p:spPr>
          <a:xfrm>
            <a:off x="5413951" y="3464775"/>
            <a:ext cx="5900061" cy="1015663"/>
          </a:xfrm>
          <a:prstGeom prst="rect">
            <a:avLst/>
          </a:prstGeom>
          <a:noFill/>
        </p:spPr>
        <p:txBody>
          <a:bodyPr wrap="square">
            <a:spAutoFit/>
          </a:bodyPr>
          <a:lstStyle/>
          <a:p>
            <a:r>
              <a:rPr lang="lv-LV" sz="2000" dirty="0">
                <a:solidFill>
                  <a:srgbClr val="000000"/>
                </a:solidFill>
                <a:latin typeface="Roboto" panose="02000000000000000000" pitchFamily="2" charset="0"/>
              </a:rPr>
              <a:t>Ministru kabineta noteikumi Nr. 658; Noteikumi par civilās aizsardzības plānu struktūru un tajos iekļaujamo informāciju</a:t>
            </a:r>
            <a:endParaRPr lang="lv-LV" sz="2000" dirty="0"/>
          </a:p>
        </p:txBody>
      </p:sp>
      <p:sp>
        <p:nvSpPr>
          <p:cNvPr id="16" name="TextBox 15">
            <a:extLst>
              <a:ext uri="{FF2B5EF4-FFF2-40B4-BE49-F238E27FC236}">
                <a16:creationId xmlns:a16="http://schemas.microsoft.com/office/drawing/2014/main" id="{F57C1FAB-7941-9A56-8130-23A6E78EC042}"/>
              </a:ext>
            </a:extLst>
          </p:cNvPr>
          <p:cNvSpPr txBox="1"/>
          <p:nvPr/>
        </p:nvSpPr>
        <p:spPr>
          <a:xfrm>
            <a:off x="12851859" y="2239628"/>
            <a:ext cx="10239822" cy="892552"/>
          </a:xfrm>
          <a:prstGeom prst="rect">
            <a:avLst/>
          </a:prstGeom>
          <a:noFill/>
        </p:spPr>
        <p:txBody>
          <a:bodyPr wrap="square">
            <a:spAutoFit/>
          </a:bodyPr>
          <a:lstStyle/>
          <a:p>
            <a:r>
              <a:rPr lang="lv-LV" sz="2600" dirty="0">
                <a:solidFill>
                  <a:srgbClr val="000000"/>
                </a:solidFill>
                <a:latin typeface="Roboto" panose="02000000000000000000" pitchFamily="2" charset="0"/>
              </a:rPr>
              <a:t>Ministru kabineta noteikumi Nr. 582; Noteikumi par pašvaldību sadarbības teritorijas civilās aizsardzības komisijām</a:t>
            </a:r>
            <a:endParaRPr lang="lv-LV" sz="2600" dirty="0"/>
          </a:p>
        </p:txBody>
      </p:sp>
      <p:pic>
        <p:nvPicPr>
          <p:cNvPr id="1026" name="Picture 2">
            <a:extLst>
              <a:ext uri="{FF2B5EF4-FFF2-40B4-BE49-F238E27FC236}">
                <a16:creationId xmlns:a16="http://schemas.microsoft.com/office/drawing/2014/main" id="{2D83987C-2691-9074-5F15-0C78F6EBE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3240" y="4889240"/>
            <a:ext cx="4832254" cy="5800072"/>
          </a:xfrm>
          <a:prstGeom prst="rect">
            <a:avLst/>
          </a:prstGeom>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Attēls 2">
            <a:extLst>
              <a:ext uri="{FF2B5EF4-FFF2-40B4-BE49-F238E27FC236}">
                <a16:creationId xmlns:a16="http://schemas.microsoft.com/office/drawing/2014/main" id="{37166C12-A028-91F8-A093-979077F4C5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86321" y="4889240"/>
            <a:ext cx="5342776" cy="5768927"/>
          </a:xfrm>
          <a:prstGeom prst="rect">
            <a:avLst/>
          </a:prstGeom>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2E0C5-AB35-F9E6-62CD-02ADAC20ED22}"/>
              </a:ext>
            </a:extLst>
          </p:cNvPr>
          <p:cNvSpPr txBox="1"/>
          <p:nvPr/>
        </p:nvSpPr>
        <p:spPr>
          <a:xfrm>
            <a:off x="552091" y="2239628"/>
            <a:ext cx="4152636" cy="1166284"/>
          </a:xfrm>
          <a:prstGeom prst="rect">
            <a:avLst/>
          </a:prstGeom>
        </p:spPr>
        <p:txBody>
          <a:bodyPr vert="horz" lIns="182880" tIns="91440" rIns="182880" bIns="91440" rtlCol="0">
            <a:normAutofit/>
          </a:bodyPr>
          <a:lstStyle>
            <a:lvl1pPr indent="0">
              <a:lnSpc>
                <a:spcPct val="90000"/>
              </a:lnSpc>
              <a:spcBef>
                <a:spcPts val="1000"/>
              </a:spcBef>
              <a:buFont typeface="Arial" panose="020B0604020202020204" pitchFamily="34" charset="0"/>
              <a:buNone/>
              <a:defRPr sz="1600" b="0" i="0">
                <a:solidFill>
                  <a:srgbClr val="000000"/>
                </a:solidFill>
                <a:effectLst/>
                <a:latin typeface="Roboto"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sz="2600" dirty="0"/>
              <a:t>Valsts civilās aizsardzības plāns</a:t>
            </a:r>
          </a:p>
        </p:txBody>
      </p:sp>
    </p:spTree>
    <p:extLst>
      <p:ext uri="{BB962C8B-B14F-4D97-AF65-F5344CB8AC3E}">
        <p14:creationId xmlns:p14="http://schemas.microsoft.com/office/powerpoint/2010/main" val="226426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
                                        </p:tgtEl>
                                      </p:cBhvr>
                                      <p:by x="110000" y="11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26"/>
                                        </p:tgtEl>
                                      </p:cBhvr>
                                      <p:by x="110000" y="11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0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38B47780-A89E-C5C2-C5F6-9352882ED4B5}"/>
              </a:ext>
            </a:extLst>
          </p:cNvPr>
          <p:cNvGrpSpPr/>
          <p:nvPr/>
        </p:nvGrpSpPr>
        <p:grpSpPr>
          <a:xfrm>
            <a:off x="12555070" y="3745936"/>
            <a:ext cx="11663082" cy="5151836"/>
            <a:chOff x="12022791" y="2792994"/>
            <a:chExt cx="12689541" cy="5151836"/>
          </a:xfrm>
        </p:grpSpPr>
        <p:sp>
          <p:nvSpPr>
            <p:cNvPr id="6" name="TextBox 5">
              <a:extLst>
                <a:ext uri="{FF2B5EF4-FFF2-40B4-BE49-F238E27FC236}">
                  <a16:creationId xmlns:a16="http://schemas.microsoft.com/office/drawing/2014/main" id="{A55D7A80-3542-57CB-BD75-B4A9206C910F}"/>
                </a:ext>
              </a:extLst>
            </p:cNvPr>
            <p:cNvSpPr txBox="1"/>
            <p:nvPr/>
          </p:nvSpPr>
          <p:spPr>
            <a:xfrm>
              <a:off x="12022791" y="2792994"/>
              <a:ext cx="803237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v-LV" sz="2800" b="1" spc="120" dirty="0">
                  <a:solidFill>
                    <a:schemeClr val="bg1">
                      <a:lumMod val="75000"/>
                    </a:schemeClr>
                  </a:solidFill>
                </a:rPr>
                <a:t>Pamatvajadzības</a:t>
              </a:r>
            </a:p>
          </p:txBody>
        </p:sp>
        <p:sp>
          <p:nvSpPr>
            <p:cNvPr id="8" name="TextBox 7">
              <a:extLst>
                <a:ext uri="{FF2B5EF4-FFF2-40B4-BE49-F238E27FC236}">
                  <a16:creationId xmlns:a16="http://schemas.microsoft.com/office/drawing/2014/main" id="{9315C723-3C98-1337-FB62-7C4C40660342}"/>
                </a:ext>
              </a:extLst>
            </p:cNvPr>
            <p:cNvSpPr txBox="1"/>
            <p:nvPr/>
          </p:nvSpPr>
          <p:spPr>
            <a:xfrm>
              <a:off x="14405161" y="3420515"/>
              <a:ext cx="10307171"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AutoNum type="arabicPeriod"/>
              </a:pPr>
              <a:r>
                <a:rPr lang="lv-LV" sz="3200" u="sng" spc="120" dirty="0">
                  <a:solidFill>
                    <a:schemeClr val="bg1">
                      <a:lumMod val="75000"/>
                    </a:schemeClr>
                  </a:solidFill>
                </a:rPr>
                <a:t>Uzturs.</a:t>
              </a:r>
            </a:p>
            <a:p>
              <a:pPr marL="742950" indent="-742950" algn="l">
                <a:buAutoNum type="arabicPeriod"/>
              </a:pPr>
              <a:r>
                <a:rPr lang="lv-LV" sz="3200" u="sng" spc="120" dirty="0">
                  <a:solidFill>
                    <a:schemeClr val="bg1">
                      <a:lumMod val="75000"/>
                    </a:schemeClr>
                  </a:solidFill>
                </a:rPr>
                <a:t>Mājoklis.</a:t>
              </a:r>
            </a:p>
            <a:p>
              <a:pPr marL="742950" indent="-742950" algn="l">
                <a:buAutoNum type="arabicPeriod"/>
              </a:pPr>
              <a:r>
                <a:rPr lang="lv-LV" sz="3200" u="sng" spc="120" dirty="0">
                  <a:solidFill>
                    <a:schemeClr val="bg1">
                      <a:lumMod val="75000"/>
                    </a:schemeClr>
                  </a:solidFill>
                </a:rPr>
                <a:t>Veselības aprūpe. </a:t>
              </a:r>
            </a:p>
            <a:p>
              <a:pPr marL="742950" indent="-742950" algn="l">
                <a:buAutoNum type="arabicPeriod"/>
              </a:pPr>
              <a:r>
                <a:rPr lang="lv-LV" sz="3200" u="sng" spc="120" dirty="0">
                  <a:solidFill>
                    <a:schemeClr val="bg1">
                      <a:lumMod val="75000"/>
                    </a:schemeClr>
                  </a:solidFill>
                </a:rPr>
                <a:t>Medicīniskā palīdzība. </a:t>
              </a:r>
            </a:p>
            <a:p>
              <a:pPr marL="742950" indent="-742950" algn="l">
                <a:buAutoNum type="arabicPeriod"/>
              </a:pPr>
              <a:r>
                <a:rPr lang="lv-LV" sz="3200" u="sng" spc="120" dirty="0">
                  <a:solidFill>
                    <a:schemeClr val="bg1">
                      <a:lumMod val="75000"/>
                    </a:schemeClr>
                  </a:solidFill>
                </a:rPr>
                <a:t>Elektroapgāde. </a:t>
              </a:r>
            </a:p>
            <a:p>
              <a:pPr marL="742950" indent="-742950" algn="l">
                <a:buAutoNum type="arabicPeriod"/>
              </a:pPr>
              <a:r>
                <a:rPr lang="lv-LV" sz="3200" u="sng" spc="120" dirty="0">
                  <a:solidFill>
                    <a:schemeClr val="bg1">
                      <a:lumMod val="75000"/>
                    </a:schemeClr>
                  </a:solidFill>
                </a:rPr>
                <a:t>Ūdensapgāde. </a:t>
              </a:r>
            </a:p>
            <a:p>
              <a:pPr marL="742950" indent="-742950" algn="l">
                <a:buAutoNum type="arabicPeriod"/>
              </a:pPr>
              <a:r>
                <a:rPr lang="lv-LV" sz="3200" u="sng" spc="120" dirty="0">
                  <a:solidFill>
                    <a:schemeClr val="bg1">
                      <a:lumMod val="75000"/>
                    </a:schemeClr>
                  </a:solidFill>
                </a:rPr>
                <a:t>Siltumapgāde.</a:t>
              </a:r>
            </a:p>
            <a:p>
              <a:pPr marL="742950" indent="-742950" algn="l">
                <a:buAutoNum type="arabicPeriod"/>
              </a:pPr>
              <a:r>
                <a:rPr lang="lv-LV" sz="3200" u="sng" spc="120" dirty="0">
                  <a:solidFill>
                    <a:schemeClr val="bg1">
                      <a:lumMod val="75000"/>
                    </a:schemeClr>
                  </a:solidFill>
                </a:rPr>
                <a:t>Atkritumu un notekūdeņu savākšana.</a:t>
              </a:r>
            </a:p>
            <a:p>
              <a:pPr marL="742950" indent="-742950" algn="l">
                <a:buAutoNum type="arabicPeriod"/>
              </a:pPr>
              <a:r>
                <a:rPr lang="lv-LV" sz="3200" u="sng" spc="120" dirty="0">
                  <a:solidFill>
                    <a:schemeClr val="bg1">
                      <a:lumMod val="75000"/>
                    </a:schemeClr>
                  </a:solidFill>
                </a:rPr>
                <a:t>Sakaru nodrošinājums.</a:t>
              </a:r>
            </a:p>
          </p:txBody>
        </p:sp>
      </p:grpSp>
      <p:sp>
        <p:nvSpPr>
          <p:cNvPr id="9" name="TextBox 8">
            <a:extLst>
              <a:ext uri="{FF2B5EF4-FFF2-40B4-BE49-F238E27FC236}">
                <a16:creationId xmlns:a16="http://schemas.microsoft.com/office/drawing/2014/main" id="{6FF901A2-9EF2-09E3-C744-B4ABC3D4EE9F}"/>
              </a:ext>
            </a:extLst>
          </p:cNvPr>
          <p:cNvSpPr txBox="1"/>
          <p:nvPr/>
        </p:nvSpPr>
        <p:spPr>
          <a:xfrm>
            <a:off x="402290" y="410851"/>
            <a:ext cx="980850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v-LV" sz="3600" b="1" spc="120" dirty="0">
                <a:solidFill>
                  <a:schemeClr val="bg1">
                    <a:lumMod val="75000"/>
                  </a:schemeClr>
                </a:solidFill>
              </a:rPr>
              <a:t>Civilās aizsardzības sistēmas uzdevumi</a:t>
            </a:r>
          </a:p>
        </p:txBody>
      </p:sp>
      <p:sp>
        <p:nvSpPr>
          <p:cNvPr id="10" name="TextBox 9">
            <a:extLst>
              <a:ext uri="{FF2B5EF4-FFF2-40B4-BE49-F238E27FC236}">
                <a16:creationId xmlns:a16="http://schemas.microsoft.com/office/drawing/2014/main" id="{629D25AB-8C5F-BCBA-E7B3-ABDD4246B3FA}"/>
              </a:ext>
            </a:extLst>
          </p:cNvPr>
          <p:cNvSpPr txBox="1"/>
          <p:nvPr/>
        </p:nvSpPr>
        <p:spPr>
          <a:xfrm>
            <a:off x="402290" y="3364736"/>
            <a:ext cx="12152780" cy="69865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AutoNum type="arabicPeriod"/>
            </a:pPr>
            <a:r>
              <a:rPr lang="lv-LV" sz="3200" u="sng" spc="120" dirty="0">
                <a:solidFill>
                  <a:schemeClr val="bg1">
                    <a:lumMod val="75000"/>
                  </a:schemeClr>
                </a:solidFill>
              </a:rPr>
              <a:t>Nodrošināt cilvēku, vides un īpašuma drošību.</a:t>
            </a:r>
          </a:p>
          <a:p>
            <a:pPr marL="742950" indent="-742950" algn="l">
              <a:buAutoNum type="arabicPeriod"/>
            </a:pPr>
            <a:r>
              <a:rPr lang="lv-LV" sz="3200" u="sng" spc="120" dirty="0">
                <a:solidFill>
                  <a:schemeClr val="bg1">
                    <a:lumMod val="75000"/>
                  </a:schemeClr>
                </a:solidFill>
              </a:rPr>
              <a:t>Pēc iespējas nodrošināt sabiedrībai minimāli nepieciešamās pamatvajadzības katastrofas vai katastrofas draudu gadījumā.</a:t>
            </a:r>
          </a:p>
          <a:p>
            <a:pPr marL="742950" indent="-742950" algn="l">
              <a:buAutoNum type="arabicPeriod"/>
            </a:pPr>
            <a:r>
              <a:rPr lang="lv-LV" sz="3200" u="sng" spc="120" dirty="0">
                <a:solidFill>
                  <a:schemeClr val="bg1">
                    <a:lumMod val="75000"/>
                  </a:schemeClr>
                </a:solidFill>
              </a:rPr>
              <a:t>Savlaicīgi prognozēt katastrofas draudus.</a:t>
            </a:r>
          </a:p>
          <a:p>
            <a:pPr marL="742950" indent="-742950" algn="l">
              <a:buAutoNum type="arabicPeriod"/>
            </a:pPr>
            <a:r>
              <a:rPr lang="lv-LV" sz="3200" u="sng" spc="120" dirty="0">
                <a:solidFill>
                  <a:schemeClr val="bg1">
                    <a:lumMod val="75000"/>
                  </a:schemeClr>
                </a:solidFill>
              </a:rPr>
              <a:t>Plānot un savlaicīgi veikt preventīvos pasākumus.</a:t>
            </a:r>
          </a:p>
          <a:p>
            <a:pPr marL="742950" indent="-742950" algn="l">
              <a:buAutoNum type="arabicPeriod"/>
            </a:pPr>
            <a:r>
              <a:rPr lang="lv-LV" sz="3200" u="sng" spc="120" dirty="0">
                <a:solidFill>
                  <a:schemeClr val="bg1">
                    <a:lumMod val="75000"/>
                  </a:schemeClr>
                </a:solidFill>
              </a:rPr>
              <a:t>Sniegt palīdzību katastrofā cietušajiem un mazināt kaitējumu, ko katastrofa radījusi vai var radīt cilvēkiem, videi un īpašumam.</a:t>
            </a:r>
          </a:p>
          <a:p>
            <a:pPr marL="742950" indent="-742950" algn="l">
              <a:buAutoNum type="arabicPeriod"/>
            </a:pPr>
            <a:r>
              <a:rPr lang="lv-LV" sz="3200" u="sng" spc="120" dirty="0">
                <a:solidFill>
                  <a:schemeClr val="bg1">
                    <a:lumMod val="75000"/>
                  </a:schemeClr>
                </a:solidFill>
              </a:rPr>
              <a:t>Plānot un veikt atjaunošanas pasākumus.</a:t>
            </a:r>
          </a:p>
          <a:p>
            <a:pPr marL="742950" indent="-742950" algn="l">
              <a:buAutoNum type="arabicPeriod"/>
            </a:pPr>
            <a:r>
              <a:rPr lang="lv-LV" sz="3200" u="sng" spc="120" dirty="0">
                <a:solidFill>
                  <a:schemeClr val="bg1">
                    <a:lumMod val="75000"/>
                  </a:schemeClr>
                </a:solidFill>
              </a:rPr>
              <a:t>Normatīvajos aktos noteiktajā kārtībā sniegt un saņemt starptautisko palīdzību.</a:t>
            </a:r>
          </a:p>
          <a:p>
            <a:pPr marL="742950" indent="-742950" algn="l">
              <a:buAutoNum type="arabicPeriod"/>
            </a:pPr>
            <a:r>
              <a:rPr lang="lv-LV" sz="3200" u="sng" spc="120" dirty="0">
                <a:solidFill>
                  <a:schemeClr val="bg1">
                    <a:lumMod val="75000"/>
                  </a:schemeClr>
                </a:solidFill>
              </a:rPr>
              <a:t>Atbalstīt valsts aizsardzības sistēmu, ja noticis militārs iebrukums vai sācies karš.</a:t>
            </a:r>
          </a:p>
        </p:txBody>
      </p:sp>
    </p:spTree>
    <p:extLst>
      <p:ext uri="{BB962C8B-B14F-4D97-AF65-F5344CB8AC3E}">
        <p14:creationId xmlns:p14="http://schemas.microsoft.com/office/powerpoint/2010/main" val="2915701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6">
            <a:extLst>
              <a:ext uri="{FF2B5EF4-FFF2-40B4-BE49-F238E27FC236}">
                <a16:creationId xmlns:a16="http://schemas.microsoft.com/office/drawing/2014/main" id="{7F4680A5-2526-662A-B0AE-E796691045C1}"/>
              </a:ext>
            </a:extLst>
          </p:cNvPr>
          <p:cNvPicPr>
            <a:picLocks noChangeAspect="1"/>
          </p:cNvPicPr>
          <p:nvPr/>
        </p:nvPicPr>
        <p:blipFill>
          <a:blip r:embed="rId3"/>
          <a:stretch>
            <a:fillRect/>
          </a:stretch>
        </p:blipFill>
        <p:spPr>
          <a:xfrm>
            <a:off x="15504460" y="413306"/>
            <a:ext cx="8191499" cy="12316525"/>
          </a:xfrm>
          <a:prstGeom prst="rect">
            <a:avLst/>
          </a:prstGeom>
        </p:spPr>
      </p:pic>
      <p:sp>
        <p:nvSpPr>
          <p:cNvPr id="8" name="TextBox 7">
            <a:extLst>
              <a:ext uri="{FF2B5EF4-FFF2-40B4-BE49-F238E27FC236}">
                <a16:creationId xmlns:a16="http://schemas.microsoft.com/office/drawing/2014/main" id="{F6B65A6D-1FA4-926F-55AC-3EE31B741B3E}"/>
              </a:ext>
            </a:extLst>
          </p:cNvPr>
          <p:cNvSpPr txBox="1"/>
          <p:nvPr/>
        </p:nvSpPr>
        <p:spPr>
          <a:xfrm>
            <a:off x="688041" y="413306"/>
            <a:ext cx="893311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v-LV" sz="3600" b="1" spc="120" dirty="0">
                <a:solidFill>
                  <a:schemeClr val="bg1">
                    <a:lumMod val="75000"/>
                  </a:schemeClr>
                </a:solidFill>
              </a:rPr>
              <a:t>Civilās aizsardzības apdraudējumi</a:t>
            </a:r>
          </a:p>
        </p:txBody>
      </p:sp>
      <p:sp>
        <p:nvSpPr>
          <p:cNvPr id="10" name="TextBox 9">
            <a:extLst>
              <a:ext uri="{FF2B5EF4-FFF2-40B4-BE49-F238E27FC236}">
                <a16:creationId xmlns:a16="http://schemas.microsoft.com/office/drawing/2014/main" id="{C131A448-8EA7-275B-7D99-07763CCBA58D}"/>
              </a:ext>
            </a:extLst>
          </p:cNvPr>
          <p:cNvSpPr txBox="1"/>
          <p:nvPr/>
        </p:nvSpPr>
        <p:spPr>
          <a:xfrm>
            <a:off x="933450" y="1643955"/>
            <a:ext cx="12192000"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lv-LV" sz="2800" spc="120" dirty="0">
                <a:solidFill>
                  <a:schemeClr val="bg1">
                    <a:lumMod val="75000"/>
                  </a:schemeClr>
                </a:solidFill>
              </a:rPr>
              <a:t>Valsts civilās aizsardzības plānā ir uzskaitīti 35 iespējamo apdraudējumu veidi </a:t>
            </a:r>
          </a:p>
        </p:txBody>
      </p:sp>
      <p:pic>
        <p:nvPicPr>
          <p:cNvPr id="11" name="Attēls 10">
            <a:extLst>
              <a:ext uri="{FF2B5EF4-FFF2-40B4-BE49-F238E27FC236}">
                <a16:creationId xmlns:a16="http://schemas.microsoft.com/office/drawing/2014/main" id="{BBDA7C18-7F74-7E4C-C5B9-CCFF453200E8}"/>
              </a:ext>
            </a:extLst>
          </p:cNvPr>
          <p:cNvPicPr>
            <a:picLocks noChangeAspect="1"/>
          </p:cNvPicPr>
          <p:nvPr/>
        </p:nvPicPr>
        <p:blipFill>
          <a:blip r:embed="rId4"/>
          <a:stretch>
            <a:fillRect/>
          </a:stretch>
        </p:blipFill>
        <p:spPr>
          <a:xfrm>
            <a:off x="402642" y="3182380"/>
            <a:ext cx="15504108" cy="6059352"/>
          </a:xfrm>
          <a:prstGeom prst="rect">
            <a:avLst/>
          </a:prstGeom>
        </p:spPr>
      </p:pic>
    </p:spTree>
    <p:extLst>
      <p:ext uri="{BB962C8B-B14F-4D97-AF65-F5344CB8AC3E}">
        <p14:creationId xmlns:p14="http://schemas.microsoft.com/office/powerpoint/2010/main" val="276685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ergency management continuum or cycle (van Niekerk, 2016). | Download  Scientific Diagram">
            <a:extLst>
              <a:ext uri="{FF2B5EF4-FFF2-40B4-BE49-F238E27FC236}">
                <a16:creationId xmlns:a16="http://schemas.microsoft.com/office/drawing/2014/main" id="{162C57DE-EB86-0730-0743-178221786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85" b="298"/>
          <a:stretch/>
        </p:blipFill>
        <p:spPr bwMode="auto">
          <a:xfrm>
            <a:off x="4999825" y="909367"/>
            <a:ext cx="8614911" cy="8116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FC6D3D-7509-CD03-B738-511F124281D0}"/>
              </a:ext>
            </a:extLst>
          </p:cNvPr>
          <p:cNvPicPr>
            <a:picLocks noChangeAspect="1"/>
          </p:cNvPicPr>
          <p:nvPr/>
        </p:nvPicPr>
        <p:blipFill>
          <a:blip r:embed="rId4"/>
          <a:stretch>
            <a:fillRect/>
          </a:stretch>
        </p:blipFill>
        <p:spPr>
          <a:xfrm>
            <a:off x="-2588073" y="909367"/>
            <a:ext cx="10853528" cy="11608046"/>
          </a:xfrm>
          <a:prstGeom prst="rect">
            <a:avLst/>
          </a:prstGeom>
        </p:spPr>
      </p:pic>
      <p:sp>
        <p:nvSpPr>
          <p:cNvPr id="6" name="TextBox 5">
            <a:extLst>
              <a:ext uri="{FF2B5EF4-FFF2-40B4-BE49-F238E27FC236}">
                <a16:creationId xmlns:a16="http://schemas.microsoft.com/office/drawing/2014/main" id="{916464F9-766E-C2C1-8B4D-48B49B75314C}"/>
              </a:ext>
            </a:extLst>
          </p:cNvPr>
          <p:cNvSpPr txBox="1"/>
          <p:nvPr/>
        </p:nvSpPr>
        <p:spPr>
          <a:xfrm>
            <a:off x="13361809" y="1350585"/>
            <a:ext cx="10039350" cy="11572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lv-LV" sz="2800" b="1" spc="120" dirty="0">
                <a:solidFill>
                  <a:schemeClr val="bg1">
                    <a:lumMod val="75000"/>
                  </a:schemeClr>
                </a:solidFill>
              </a:rPr>
              <a:t>Katastrofa — </a:t>
            </a:r>
            <a:r>
              <a:rPr lang="lv-LV" sz="2800" spc="120" dirty="0">
                <a:solidFill>
                  <a:schemeClr val="bg1">
                    <a:lumMod val="75000"/>
                  </a:schemeClr>
                </a:solidFill>
              </a:rPr>
              <a:t>notikums, kas izraisījis cilvēku upurus un apdraud cilvēku dzīvību vai veselību, nodarījis kaitējumu vai radījis apdraudējumu cilvēkiem, videi vai īpašumam, kā arī radījis vai rada būtiskus materiālos un finansiālos zaudējumus un pārsniedz atbildīgo valsts un pašvaldības institūciju ikdienas spējas novērst notikuma postošos apstākļus.</a:t>
            </a:r>
          </a:p>
          <a:p>
            <a:pPr algn="just"/>
            <a:r>
              <a:rPr lang="lv-LV" sz="2800" b="1" spc="120" dirty="0">
                <a:solidFill>
                  <a:schemeClr val="bg1">
                    <a:lumMod val="75000"/>
                  </a:schemeClr>
                </a:solidFill>
              </a:rPr>
              <a:t>Preventīvie pasākumi </a:t>
            </a:r>
            <a:r>
              <a:rPr lang="lv-LV" sz="2800" spc="120" dirty="0">
                <a:solidFill>
                  <a:schemeClr val="bg1">
                    <a:lumMod val="75000"/>
                  </a:schemeClr>
                </a:solidFill>
              </a:rPr>
              <a:t>— tādu pasākumu kopums, kuri tiek veikti, lai novērstu vai mazinātu katastrofas draudus.</a:t>
            </a:r>
          </a:p>
          <a:p>
            <a:pPr algn="just"/>
            <a:r>
              <a:rPr lang="lv-LV" sz="2800" b="1" spc="120" dirty="0">
                <a:solidFill>
                  <a:schemeClr val="bg1">
                    <a:lumMod val="75000"/>
                  </a:schemeClr>
                </a:solidFill>
              </a:rPr>
              <a:t>Gatavības pasākumi </a:t>
            </a:r>
            <a:r>
              <a:rPr lang="lv-LV" sz="2800" spc="120" dirty="0">
                <a:solidFill>
                  <a:schemeClr val="bg1">
                    <a:lumMod val="75000"/>
                  </a:schemeClr>
                </a:solidFill>
              </a:rPr>
              <a:t>— tādu pasākumu kopums, kuri tiek veikti, lai sagatavotos katastrofas gadījumā nepieciešamajai rīcībai.</a:t>
            </a:r>
          </a:p>
          <a:p>
            <a:pPr algn="just"/>
            <a:r>
              <a:rPr lang="lv-LV" sz="2800" b="1" spc="120" dirty="0">
                <a:solidFill>
                  <a:schemeClr val="bg1">
                    <a:lumMod val="75000"/>
                  </a:schemeClr>
                </a:solidFill>
              </a:rPr>
              <a:t>Reaģēšanas pasākumi </a:t>
            </a:r>
            <a:r>
              <a:rPr lang="lv-LV" sz="2800" spc="120" dirty="0">
                <a:solidFill>
                  <a:schemeClr val="bg1">
                    <a:lumMod val="75000"/>
                  </a:schemeClr>
                </a:solidFill>
              </a:rPr>
              <a:t>— tādu pasākumu kopums, kuri tiek veikti, </a:t>
            </a:r>
            <a:r>
              <a:rPr lang="lv-LV" spc="120" dirty="0">
                <a:solidFill>
                  <a:schemeClr val="bg1">
                    <a:lumMod val="75000"/>
                  </a:schemeClr>
                </a:solidFill>
              </a:rPr>
              <a:t>lai</a:t>
            </a:r>
            <a:r>
              <a:rPr lang="lv-LV" sz="2800" spc="120" dirty="0">
                <a:solidFill>
                  <a:schemeClr val="bg1">
                    <a:lumMod val="75000"/>
                  </a:schemeClr>
                </a:solidFill>
              </a:rPr>
              <a:t> mazinātu vai likvidētu postošos apstākļus un to izraisītās sekas, novērstu vai mazinātu kaitējumu cilvēkiem, videi un īpašumam.</a:t>
            </a:r>
          </a:p>
          <a:p>
            <a:pPr algn="just"/>
            <a:r>
              <a:rPr lang="lv-LV" sz="2800" b="1" spc="120" dirty="0">
                <a:solidFill>
                  <a:schemeClr val="bg1">
                    <a:lumMod val="75000"/>
                  </a:schemeClr>
                </a:solidFill>
              </a:rPr>
              <a:t>Seku likvidēšanas pasākumi </a:t>
            </a:r>
            <a:r>
              <a:rPr lang="lv-LV" sz="2800" spc="120" dirty="0">
                <a:solidFill>
                  <a:schemeClr val="bg1">
                    <a:lumMod val="75000"/>
                  </a:schemeClr>
                </a:solidFill>
              </a:rPr>
              <a:t>— tādu pasākumu kopums, kuri tiek veikti, lai nodrošinātu vismaz minimālās iedzīvotāju pamatvajadzības, kas saistītas ar cilvēku izdzīvošanu, un apturētu vai mazinātu veselības, vides un īpašuma apdraudējumu.</a:t>
            </a:r>
          </a:p>
          <a:p>
            <a:pPr algn="just"/>
            <a:r>
              <a:rPr lang="lv-LV" sz="2800" b="1" spc="120" dirty="0">
                <a:solidFill>
                  <a:schemeClr val="bg1">
                    <a:lumMod val="75000"/>
                  </a:schemeClr>
                </a:solidFill>
              </a:rPr>
              <a:t>Atjaunošanas pasākumi </a:t>
            </a:r>
            <a:r>
              <a:rPr lang="lv-LV" sz="2800" spc="120" dirty="0">
                <a:solidFill>
                  <a:schemeClr val="bg1">
                    <a:lumMod val="75000"/>
                  </a:schemeClr>
                </a:solidFill>
              </a:rPr>
              <a:t>— tādu pasākumu kopums, kuri tiek veikti, lai pēc iespējas savlaicīgi un samērīgi palīdzētu cietušajiem cilvēkiem un pēc iespējas atjaunotu vidi un īpašumu tādā stāvoklī, kāds tas bija pirms katastrofas.</a:t>
            </a:r>
          </a:p>
          <a:p>
            <a:endParaRPr lang="lv-LV" sz="1800" dirty="0"/>
          </a:p>
        </p:txBody>
      </p:sp>
      <p:sp>
        <p:nvSpPr>
          <p:cNvPr id="7" name="TextBox 6">
            <a:extLst>
              <a:ext uri="{FF2B5EF4-FFF2-40B4-BE49-F238E27FC236}">
                <a16:creationId xmlns:a16="http://schemas.microsoft.com/office/drawing/2014/main" id="{2B9D2004-2800-FF93-3868-8EA6D6987967}"/>
              </a:ext>
            </a:extLst>
          </p:cNvPr>
          <p:cNvSpPr txBox="1"/>
          <p:nvPr/>
        </p:nvSpPr>
        <p:spPr>
          <a:xfrm>
            <a:off x="233077" y="263036"/>
            <a:ext cx="803237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v-LV" sz="3600" b="1" spc="120" dirty="0">
                <a:solidFill>
                  <a:schemeClr val="bg1">
                    <a:lumMod val="75000"/>
                  </a:schemeClr>
                </a:solidFill>
              </a:rPr>
              <a:t>Katastrofas pārvaldīšana</a:t>
            </a:r>
          </a:p>
        </p:txBody>
      </p:sp>
    </p:spTree>
    <p:extLst>
      <p:ext uri="{BB962C8B-B14F-4D97-AF65-F5344CB8AC3E}">
        <p14:creationId xmlns:p14="http://schemas.microsoft.com/office/powerpoint/2010/main" val="417564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özcü Aralık duygusal artistik çöp mavi vugd civilās aizsardzības plāns -  boatforrent.biz">
            <a:extLst>
              <a:ext uri="{FF2B5EF4-FFF2-40B4-BE49-F238E27FC236}">
                <a16:creationId xmlns:a16="http://schemas.microsoft.com/office/drawing/2014/main" id="{16642362-0B14-15D5-D658-1CA04D2363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8195" y="1533612"/>
            <a:ext cx="12820168" cy="10897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23F713-91CA-51A3-ED3A-AB1C90EE8C2F}"/>
              </a:ext>
            </a:extLst>
          </p:cNvPr>
          <p:cNvSpPr txBox="1"/>
          <p:nvPr/>
        </p:nvSpPr>
        <p:spPr>
          <a:xfrm>
            <a:off x="268941" y="333283"/>
            <a:ext cx="803237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v-LV" sz="3600" b="1" spc="120" dirty="0">
                <a:solidFill>
                  <a:schemeClr val="bg1">
                    <a:lumMod val="75000"/>
                  </a:schemeClr>
                </a:solidFill>
              </a:rPr>
              <a:t>Latvijas civilās aizsardzības sistēmas uzbūve</a:t>
            </a:r>
          </a:p>
        </p:txBody>
      </p:sp>
      <p:sp>
        <p:nvSpPr>
          <p:cNvPr id="7" name="Rectangle 6">
            <a:extLst>
              <a:ext uri="{FF2B5EF4-FFF2-40B4-BE49-F238E27FC236}">
                <a16:creationId xmlns:a16="http://schemas.microsoft.com/office/drawing/2014/main" id="{B7DEB8A2-8A8F-1D80-45B9-5E0F194BD26C}"/>
              </a:ext>
            </a:extLst>
          </p:cNvPr>
          <p:cNvSpPr/>
          <p:nvPr/>
        </p:nvSpPr>
        <p:spPr>
          <a:xfrm>
            <a:off x="17212235" y="4736501"/>
            <a:ext cx="4689587" cy="718145"/>
          </a:xfrm>
          <a:prstGeom prst="rect">
            <a:avLst/>
          </a:prstGeom>
          <a:solidFill>
            <a:srgbClr val="FF0000"/>
          </a:solidFill>
          <a:ln w="76200" cap="flat">
            <a:solidFill>
              <a:srgbClr val="FF0000"/>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2000" b="1" spc="120" dirty="0">
                <a:solidFill>
                  <a:schemeClr val="bg2"/>
                </a:solidFill>
              </a:rPr>
              <a:t>Civilās aizsardzības </a:t>
            </a:r>
            <a:r>
              <a:rPr lang="en-US" sz="2000" b="1" spc="120" dirty="0" err="1">
                <a:solidFill>
                  <a:schemeClr val="bg2"/>
                </a:solidFill>
              </a:rPr>
              <a:t>operacionālās</a:t>
            </a:r>
            <a:r>
              <a:rPr lang="en-US" sz="2000" b="1" spc="120" dirty="0">
                <a:solidFill>
                  <a:schemeClr val="bg2"/>
                </a:solidFill>
              </a:rPr>
              <a:t> </a:t>
            </a:r>
            <a:r>
              <a:rPr lang="en-US" sz="2000" b="1" spc="120" dirty="0" err="1">
                <a:solidFill>
                  <a:schemeClr val="bg2"/>
                </a:solidFill>
              </a:rPr>
              <a:t>vadības</a:t>
            </a:r>
            <a:r>
              <a:rPr lang="en-US" sz="2000" b="1" spc="120" dirty="0">
                <a:solidFill>
                  <a:schemeClr val="bg2"/>
                </a:solidFill>
              </a:rPr>
              <a:t> </a:t>
            </a:r>
            <a:r>
              <a:rPr lang="en-US" sz="2000" b="1" spc="120" dirty="0" err="1">
                <a:solidFill>
                  <a:schemeClr val="bg2"/>
                </a:solidFill>
              </a:rPr>
              <a:t>centr</a:t>
            </a:r>
            <a:r>
              <a:rPr lang="lv-LV" sz="2000" b="1" spc="120" dirty="0">
                <a:solidFill>
                  <a:schemeClr val="bg2"/>
                </a:solidFill>
              </a:rPr>
              <a:t>s</a:t>
            </a:r>
          </a:p>
        </p:txBody>
      </p:sp>
      <p:sp>
        <p:nvSpPr>
          <p:cNvPr id="4" name="Rectangle 3">
            <a:extLst>
              <a:ext uri="{FF2B5EF4-FFF2-40B4-BE49-F238E27FC236}">
                <a16:creationId xmlns:a16="http://schemas.microsoft.com/office/drawing/2014/main" id="{5739DDBB-E593-AF13-376A-FA22CDB6F849}"/>
              </a:ext>
            </a:extLst>
          </p:cNvPr>
          <p:cNvSpPr/>
          <p:nvPr/>
        </p:nvSpPr>
        <p:spPr>
          <a:xfrm>
            <a:off x="17212235" y="7445330"/>
            <a:ext cx="4689587" cy="410369"/>
          </a:xfrm>
          <a:prstGeom prst="rect">
            <a:avLst/>
          </a:prstGeom>
          <a:solidFill>
            <a:srgbClr val="0000FF"/>
          </a:solidFill>
          <a:ln w="76200" cap="flat">
            <a:solidFill>
              <a:srgbClr val="0000FF"/>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2000" b="1" spc="120" dirty="0">
                <a:solidFill>
                  <a:schemeClr val="bg2"/>
                </a:solidFill>
              </a:rPr>
              <a:t>Civilās aizsardzības </a:t>
            </a:r>
            <a:r>
              <a:rPr lang="lv-LV" sz="2000" b="1" spc="120" dirty="0">
                <a:solidFill>
                  <a:schemeClr val="bg2"/>
                </a:solidFill>
              </a:rPr>
              <a:t>pārvalde</a:t>
            </a:r>
          </a:p>
        </p:txBody>
      </p:sp>
    </p:spTree>
    <p:extLst>
      <p:ext uri="{BB962C8B-B14F-4D97-AF65-F5344CB8AC3E}">
        <p14:creationId xmlns:p14="http://schemas.microsoft.com/office/powerpoint/2010/main" val="195106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7AE23-7DA5-BAE7-5C0C-207380AA7D00}"/>
              </a:ext>
            </a:extLst>
          </p:cNvPr>
          <p:cNvSpPr txBox="1">
            <a:spLocks/>
          </p:cNvSpPr>
          <p:nvPr/>
        </p:nvSpPr>
        <p:spPr>
          <a:xfrm>
            <a:off x="1124916" y="462009"/>
            <a:ext cx="21031200" cy="2075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lv-LV" sz="3600" b="1" spc="120" dirty="0">
                <a:solidFill>
                  <a:schemeClr val="bg1">
                    <a:lumMod val="75000"/>
                  </a:schemeClr>
                </a:solidFill>
                <a:latin typeface="+mn-lt"/>
              </a:rPr>
              <a:t>Civilās aizsardzības sistēma Rīgas valstspilsētas pašvaldībā</a:t>
            </a:r>
          </a:p>
        </p:txBody>
      </p:sp>
      <p:sp>
        <p:nvSpPr>
          <p:cNvPr id="5" name="TextBox 4">
            <a:extLst>
              <a:ext uri="{FF2B5EF4-FFF2-40B4-BE49-F238E27FC236}">
                <a16:creationId xmlns:a16="http://schemas.microsoft.com/office/drawing/2014/main" id="{13CB4E46-DF02-C77F-CA22-12674E2D5290}"/>
              </a:ext>
            </a:extLst>
          </p:cNvPr>
          <p:cNvSpPr txBox="1"/>
          <p:nvPr/>
        </p:nvSpPr>
        <p:spPr>
          <a:xfrm>
            <a:off x="1124916" y="1775601"/>
            <a:ext cx="18725184"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AutoNum type="arabicPeriod"/>
            </a:pPr>
            <a:r>
              <a:rPr lang="lv-LV" sz="3200" spc="120" dirty="0">
                <a:solidFill>
                  <a:schemeClr val="bg1">
                    <a:lumMod val="75000"/>
                  </a:schemeClr>
                </a:solidFill>
              </a:rPr>
              <a:t>Rīgas sadarbības teritorijas civilās aizsardzības komisija.</a:t>
            </a:r>
          </a:p>
          <a:p>
            <a:pPr marL="742950" indent="-742950" algn="l">
              <a:buAutoNum type="arabicPeriod"/>
            </a:pPr>
            <a:r>
              <a:rPr lang="lv-LV" sz="3200" spc="120" dirty="0">
                <a:solidFill>
                  <a:schemeClr val="bg1">
                    <a:lumMod val="75000"/>
                  </a:schemeClr>
                </a:solidFill>
              </a:rPr>
              <a:t>Civilās aizsardzības un operatīvās informācijas pārvalde.</a:t>
            </a:r>
          </a:p>
          <a:p>
            <a:pPr marL="742950" indent="-742950" algn="l">
              <a:buAutoNum type="arabicPeriod"/>
            </a:pPr>
            <a:r>
              <a:rPr lang="lv-LV" sz="3200" spc="120" dirty="0">
                <a:solidFill>
                  <a:schemeClr val="bg1">
                    <a:lumMod val="75000"/>
                  </a:schemeClr>
                </a:solidFill>
              </a:rPr>
              <a:t>Rīgas valstspilsētas pašvaldības civilās aizsardzības un katastrofas pārvaldības darba grupa un ekspertu grupa.</a:t>
            </a:r>
          </a:p>
        </p:txBody>
      </p:sp>
    </p:spTree>
    <p:extLst>
      <p:ext uri="{BB962C8B-B14F-4D97-AF65-F5344CB8AC3E}">
        <p14:creationId xmlns:p14="http://schemas.microsoft.com/office/powerpoint/2010/main" val="4209742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AE0104-6C7C-502D-7F49-3E4A4AA4F81C}"/>
              </a:ext>
            </a:extLst>
          </p:cNvPr>
          <p:cNvSpPr txBox="1">
            <a:spLocks/>
          </p:cNvSpPr>
          <p:nvPr/>
        </p:nvSpPr>
        <p:spPr>
          <a:xfrm>
            <a:off x="1221132" y="328659"/>
            <a:ext cx="21031200" cy="2075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lv-LV" sz="3600" b="1" spc="120" dirty="0">
                <a:solidFill>
                  <a:schemeClr val="bg1">
                    <a:lumMod val="75000"/>
                  </a:schemeClr>
                </a:solidFill>
                <a:latin typeface="+mn-lt"/>
              </a:rPr>
              <a:t>Būtiskākie civilās aizsardzības incidenti Rīgas valstspilsētas teritorijā 2023.gadā</a:t>
            </a:r>
          </a:p>
        </p:txBody>
      </p:sp>
      <p:sp>
        <p:nvSpPr>
          <p:cNvPr id="5" name="TextBox 4">
            <a:extLst>
              <a:ext uri="{FF2B5EF4-FFF2-40B4-BE49-F238E27FC236}">
                <a16:creationId xmlns:a16="http://schemas.microsoft.com/office/drawing/2014/main" id="{65ED79E6-6BCB-42AA-1356-1B7218C6E737}"/>
              </a:ext>
            </a:extLst>
          </p:cNvPr>
          <p:cNvSpPr txBox="1"/>
          <p:nvPr/>
        </p:nvSpPr>
        <p:spPr>
          <a:xfrm>
            <a:off x="1221132" y="1293280"/>
            <a:ext cx="21031200"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AutoNum type="arabicPeriod"/>
            </a:pPr>
            <a:r>
              <a:rPr lang="lv-LV" sz="3200" spc="120" dirty="0">
                <a:solidFill>
                  <a:schemeClr val="bg1">
                    <a:lumMod val="75000"/>
                  </a:schemeClr>
                </a:solidFill>
              </a:rPr>
              <a:t>18.03.2023. Rīgā, Krišjāņa Valdemāra ielā 117 un 119 daudzstāvu ēkās tika konstatētas plaisas, kā rezultātā tika evakuēti 33 cilvēki.</a:t>
            </a:r>
          </a:p>
          <a:p>
            <a:pPr marL="742950" indent="-742950" algn="l">
              <a:buAutoNum type="arabicPeriod"/>
            </a:pPr>
            <a:r>
              <a:rPr lang="lv-LV" sz="3200" spc="120" dirty="0">
                <a:solidFill>
                  <a:schemeClr val="bg1">
                    <a:lumMod val="75000"/>
                  </a:schemeClr>
                </a:solidFill>
              </a:rPr>
              <a:t>30.03.2023. Rīgā, </a:t>
            </a:r>
            <a:r>
              <a:rPr lang="lv-LV" sz="3200" spc="120" dirty="0" err="1">
                <a:solidFill>
                  <a:schemeClr val="bg1">
                    <a:lumMod val="75000"/>
                  </a:schemeClr>
                </a:solidFill>
              </a:rPr>
              <a:t>Satekles</a:t>
            </a:r>
            <a:r>
              <a:rPr lang="lv-LV" sz="3200" spc="120" dirty="0">
                <a:solidFill>
                  <a:schemeClr val="bg1">
                    <a:lumMod val="75000"/>
                  </a:schemeClr>
                </a:solidFill>
              </a:rPr>
              <a:t> ielā 2, būvlaukumā, sagruva neapdzīvota </a:t>
            </a:r>
            <a:r>
              <a:rPr lang="lv-LV" sz="3200" spc="120" dirty="0" err="1">
                <a:solidFill>
                  <a:schemeClr val="bg1">
                    <a:lumMod val="75000"/>
                  </a:schemeClr>
                </a:solidFill>
              </a:rPr>
              <a:t>piecstāvu</a:t>
            </a:r>
            <a:r>
              <a:rPr lang="lv-LV" sz="3200" spc="120" dirty="0">
                <a:solidFill>
                  <a:schemeClr val="bg1">
                    <a:lumMod val="75000"/>
                  </a:schemeClr>
                </a:solidFill>
              </a:rPr>
              <a:t> ēka, kā rezultātā tika bojātas vairākas vieglās automašīnas. No blakus esošās ēkas evakuēti deviņi cilvēki. </a:t>
            </a:r>
          </a:p>
          <a:p>
            <a:pPr marL="742950" indent="-742950" algn="l">
              <a:buAutoNum type="arabicPeriod"/>
            </a:pPr>
            <a:r>
              <a:rPr lang="lv-LV" sz="3200" spc="120" dirty="0">
                <a:solidFill>
                  <a:schemeClr val="bg1">
                    <a:lumMod val="75000"/>
                  </a:schemeClr>
                </a:solidFill>
              </a:rPr>
              <a:t>Spēcīgas vētras un negaisa rezultātā 7. un 8.10.2023. visās Rīgas apkaimēs kopumā tika nolauzti vairāk nekā 700 koki un radīti citi būtiski postījumi īpašumiem. Visi ziņojumi par vētras radītajiem postījumiem tika apkopoti  un vizualizēti kartē.</a:t>
            </a:r>
          </a:p>
        </p:txBody>
      </p:sp>
      <p:pic>
        <p:nvPicPr>
          <p:cNvPr id="6" name="Attēls 5">
            <a:extLst>
              <a:ext uri="{FF2B5EF4-FFF2-40B4-BE49-F238E27FC236}">
                <a16:creationId xmlns:a16="http://schemas.microsoft.com/office/drawing/2014/main" id="{B2FBCB64-ED73-E8CF-9FC9-46CC9CDB8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1300" y="4832710"/>
            <a:ext cx="8581073" cy="7688062"/>
          </a:xfrm>
          <a:prstGeom prst="rect">
            <a:avLst/>
          </a:prstGeom>
        </p:spPr>
      </p:pic>
    </p:spTree>
    <p:extLst>
      <p:ext uri="{BB962C8B-B14F-4D97-AF65-F5344CB8AC3E}">
        <p14:creationId xmlns:p14="http://schemas.microsoft.com/office/powerpoint/2010/main" val="4133519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IGA_2022">
  <a:themeElements>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634</TotalTime>
  <Words>1110</Words>
  <Application>Microsoft Office PowerPoint</Application>
  <PresentationFormat>Pielāgots</PresentationFormat>
  <Paragraphs>117</Paragraphs>
  <Slides>12</Slides>
  <Notes>8</Notes>
  <HiddenSlides>0</HiddenSlides>
  <MMClips>0</MMClips>
  <ScaleCrop>false</ScaleCrop>
  <HeadingPairs>
    <vt:vector size="6" baseType="variant">
      <vt:variant>
        <vt:lpstr>Lietotie fonti</vt:lpstr>
      </vt:variant>
      <vt:variant>
        <vt:i4>8</vt:i4>
      </vt:variant>
      <vt:variant>
        <vt:lpstr>Dizains</vt:lpstr>
      </vt:variant>
      <vt:variant>
        <vt:i4>2</vt:i4>
      </vt:variant>
      <vt:variant>
        <vt:lpstr>Slaidu virsraksti</vt:lpstr>
      </vt:variant>
      <vt:variant>
        <vt:i4>12</vt:i4>
      </vt:variant>
    </vt:vector>
  </HeadingPairs>
  <TitlesOfParts>
    <vt:vector size="22" baseType="lpstr">
      <vt:lpstr>Arial</vt:lpstr>
      <vt:lpstr>Bebas neue</vt:lpstr>
      <vt:lpstr>Calibri</vt:lpstr>
      <vt:lpstr>Calibri Light</vt:lpstr>
      <vt:lpstr>GILROY-SEMIBOLD</vt:lpstr>
      <vt:lpstr>Helvetica Neue</vt:lpstr>
      <vt:lpstr>Roboto</vt:lpstr>
      <vt:lpstr>Times New Roman</vt:lpstr>
      <vt:lpstr>RIGA_2022</vt:lpstr>
      <vt:lpstr>Office dizains</vt:lpstr>
      <vt:lpstr>Civilās aizsardzības sistēma</vt:lpstr>
      <vt:lpstr>PowerPoint prezentācija</vt:lpstr>
      <vt:lpstr>Civilās aizsardzības sistēmas normatīvā bāze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Gints Reinsons</dc:creator>
  <cp:lastModifiedBy>Mārtiņš Sirmais</cp:lastModifiedBy>
  <cp:revision>31</cp:revision>
  <dcterms:modified xsi:type="dcterms:W3CDTF">2024-03-21T06:13:44Z</dcterms:modified>
</cp:coreProperties>
</file>