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1313" r:id="rId2"/>
    <p:sldId id="1431" r:id="rId3"/>
    <p:sldId id="1426" r:id="rId4"/>
    <p:sldId id="1432" r:id="rId5"/>
    <p:sldId id="1457" r:id="rId6"/>
    <p:sldId id="1461" r:id="rId7"/>
    <p:sldId id="1458" r:id="rId8"/>
    <p:sldId id="1459" r:id="rId9"/>
    <p:sldId id="1460" r:id="rId10"/>
    <p:sldId id="1447" r:id="rId11"/>
    <p:sldId id="1423" r:id="rId12"/>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5"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iva Uzkliņģe" initials="SU" lastIdx="7" clrIdx="6">
    <p:extLst>
      <p:ext uri="{19B8F6BF-5375-455C-9EA6-DF929625EA0E}">
        <p15:presenceInfo xmlns:p15="http://schemas.microsoft.com/office/powerpoint/2012/main" userId="S-1-5-21-738795142-1242532775-405837587-22013" providerId="AD"/>
      </p:ext>
    </p:extLst>
  </p:cmAuthor>
  <p:cmAuthor id="1" name="Eva Lapsiņa" initials="EL" lastIdx="8" clrIdx="0">
    <p:extLst>
      <p:ext uri="{19B8F6BF-5375-455C-9EA6-DF929625EA0E}">
        <p15:presenceInfo xmlns:p15="http://schemas.microsoft.com/office/powerpoint/2012/main" userId="S-1-5-21-738795142-1242532775-405837587-2563" providerId="AD"/>
      </p:ext>
    </p:extLst>
  </p:cmAuthor>
  <p:cmAuthor id="8" name="Alise Apsīte" initials="AA" lastIdx="4" clrIdx="7">
    <p:extLst>
      <p:ext uri="{19B8F6BF-5375-455C-9EA6-DF929625EA0E}">
        <p15:presenceInfo xmlns:p15="http://schemas.microsoft.com/office/powerpoint/2012/main" userId="S-1-5-21-738795142-1242532775-405837587-18028" providerId="AD"/>
      </p:ext>
    </p:extLst>
  </p:cmAuthor>
  <p:cmAuthor id="2" name="Sandra Ozoliņa" initials="SO" lastIdx="27" clrIdx="1">
    <p:extLst>
      <p:ext uri="{19B8F6BF-5375-455C-9EA6-DF929625EA0E}">
        <p15:presenceInfo xmlns:p15="http://schemas.microsoft.com/office/powerpoint/2012/main" userId="S-1-5-21-738795142-1242532775-405837587-21108" providerId="AD"/>
      </p:ext>
    </p:extLst>
  </p:cmAuthor>
  <p:cmAuthor id="9" name="Inita Vītoliņa" initials="IV" lastIdx="7" clrIdx="8">
    <p:extLst>
      <p:ext uri="{19B8F6BF-5375-455C-9EA6-DF929625EA0E}">
        <p15:presenceInfo xmlns:p15="http://schemas.microsoft.com/office/powerpoint/2012/main" userId="S-1-5-21-738795142-1242532775-405837587-1423" providerId="AD"/>
      </p:ext>
    </p:extLst>
  </p:cmAuthor>
  <p:cmAuthor id="3" name="Karina Opaļeva" initials="KO" lastIdx="1" clrIdx="2">
    <p:extLst>
      <p:ext uri="{19B8F6BF-5375-455C-9EA6-DF929625EA0E}">
        <p15:presenceInfo xmlns:p15="http://schemas.microsoft.com/office/powerpoint/2012/main" userId="S-1-5-21-738795142-1242532775-405837587-4114" providerId="AD"/>
      </p:ext>
    </p:extLst>
  </p:cmAuthor>
  <p:cmAuthor id="10" name="Armands Zujevs" initials="AZ" lastIdx="6" clrIdx="9">
    <p:extLst>
      <p:ext uri="{19B8F6BF-5375-455C-9EA6-DF929625EA0E}">
        <p15:presenceInfo xmlns:p15="http://schemas.microsoft.com/office/powerpoint/2012/main" userId="S-1-5-21-738795142-1242532775-405837587-10373" providerId="AD"/>
      </p:ext>
    </p:extLst>
  </p:cmAuthor>
  <p:cmAuthor id="4" name="Vineta Leončika" initials="VL" lastIdx="4" clrIdx="3">
    <p:extLst>
      <p:ext uri="{19B8F6BF-5375-455C-9EA6-DF929625EA0E}">
        <p15:presenceInfo xmlns:p15="http://schemas.microsoft.com/office/powerpoint/2012/main" userId="S-1-5-21-738795142-1242532775-405837587-4282" providerId="AD"/>
      </p:ext>
    </p:extLst>
  </p:cmAuthor>
  <p:cmAuthor id="11" name="Edīte Bratka" initials="EB" lastIdx="6" clrIdx="10">
    <p:extLst>
      <p:ext uri="{19B8F6BF-5375-455C-9EA6-DF929625EA0E}">
        <p15:presenceInfo xmlns:p15="http://schemas.microsoft.com/office/powerpoint/2012/main" userId="S-1-5-21-738795142-1242532775-405837587-4141" providerId="AD"/>
      </p:ext>
    </p:extLst>
  </p:cmAuthor>
  <p:cmAuthor id="5" name="Ineta Upeniece" initials="IU" lastIdx="3" clrIdx="4">
    <p:extLst>
      <p:ext uri="{19B8F6BF-5375-455C-9EA6-DF929625EA0E}">
        <p15:presenceInfo xmlns:p15="http://schemas.microsoft.com/office/powerpoint/2012/main" userId="S-1-5-21-738795142-1242532775-405837587-10968" providerId="AD"/>
      </p:ext>
    </p:extLst>
  </p:cmAuthor>
  <p:cmAuthor id="6" name="Pāvels Beļisovs" initials="PB" lastIdx="11" clrIdx="5">
    <p:extLst>
      <p:ext uri="{19B8F6BF-5375-455C-9EA6-DF929625EA0E}">
        <p15:presenceInfo xmlns:p15="http://schemas.microsoft.com/office/powerpoint/2012/main" userId="S-1-5-21-738795142-1242532775-405837587-4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56822E"/>
    <a:srgbClr val="D28902"/>
    <a:srgbClr val="6097C8"/>
    <a:srgbClr val="6CA43A"/>
    <a:srgbClr val="6600FF"/>
    <a:srgbClr val="51943C"/>
    <a:srgbClr val="009900"/>
    <a:srgbClr val="437A32"/>
    <a:srgbClr val="4E8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89" autoAdjust="0"/>
    <p:restoredTop sz="89256" autoAdjust="0"/>
  </p:normalViewPr>
  <p:slideViewPr>
    <p:cSldViewPr snapToGrid="0">
      <p:cViewPr varScale="1">
        <p:scale>
          <a:sx n="107" d="100"/>
          <a:sy n="107" d="100"/>
        </p:scale>
        <p:origin x="138" y="246"/>
      </p:cViewPr>
      <p:guideLst>
        <p:guide orient="horz" pos="1865"/>
        <p:guide pos="3863"/>
      </p:guideLst>
    </p:cSldViewPr>
  </p:slideViewPr>
  <p:notesTextViewPr>
    <p:cViewPr>
      <p:scale>
        <a:sx n="3" d="2"/>
        <a:sy n="3" d="2"/>
      </p:scale>
      <p:origin x="0" y="0"/>
    </p:cViewPr>
  </p:notesTextViewPr>
  <p:sorterViewPr>
    <p:cViewPr>
      <p:scale>
        <a:sx n="100" d="100"/>
        <a:sy n="100" d="100"/>
      </p:scale>
      <p:origin x="0" y="-4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3EDE40-256D-450A-934A-1C4F7BB231D2}" type="datetimeFigureOut">
              <a:rPr lang="lv-LV" smtClean="0"/>
              <a:t>17.05.2024</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158368-8209-4808-ABE1-46EA788990DB}" type="slidenum">
              <a:rPr lang="lv-LV" smtClean="0"/>
              <a:t>‹#›</a:t>
            </a:fld>
            <a:endParaRPr lang="lv-LV"/>
          </a:p>
        </p:txBody>
      </p:sp>
    </p:spTree>
    <p:extLst>
      <p:ext uri="{BB962C8B-B14F-4D97-AF65-F5344CB8AC3E}">
        <p14:creationId xmlns:p14="http://schemas.microsoft.com/office/powerpoint/2010/main" val="90823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9C7C020-B505-432C-B752-E4DEC71F2256}"/>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142B982-700D-4483-A798-4711223EF0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775A3A66-59AD-4FD3-848F-2301B9339D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194B3D-AEFB-4608-8972-577DE1F8AF57}"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lv-LV"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9966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58368-8209-4808-ABE1-46EA788990DB}" type="slidenum">
              <a:rPr lang="lv-LV" smtClean="0"/>
              <a:t>2</a:t>
            </a:fld>
            <a:endParaRPr lang="lv-LV"/>
          </a:p>
        </p:txBody>
      </p:sp>
    </p:spTree>
    <p:extLst>
      <p:ext uri="{BB962C8B-B14F-4D97-AF65-F5344CB8AC3E}">
        <p14:creationId xmlns:p14="http://schemas.microsoft.com/office/powerpoint/2010/main" val="10513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58368-8209-4808-ABE1-46EA788990DB}" type="slidenum">
              <a:rPr lang="lv-LV" smtClean="0"/>
              <a:t>3</a:t>
            </a:fld>
            <a:endParaRPr lang="lv-LV"/>
          </a:p>
        </p:txBody>
      </p:sp>
    </p:spTree>
    <p:extLst>
      <p:ext uri="{BB962C8B-B14F-4D97-AF65-F5344CB8AC3E}">
        <p14:creationId xmlns:p14="http://schemas.microsoft.com/office/powerpoint/2010/main" val="159410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58368-8209-4808-ABE1-46EA788990DB}" type="slidenum">
              <a:rPr lang="lv-LV" smtClean="0"/>
              <a:t>4</a:t>
            </a:fld>
            <a:endParaRPr lang="lv-LV"/>
          </a:p>
        </p:txBody>
      </p:sp>
    </p:spTree>
    <p:extLst>
      <p:ext uri="{BB962C8B-B14F-4D97-AF65-F5344CB8AC3E}">
        <p14:creationId xmlns:p14="http://schemas.microsoft.com/office/powerpoint/2010/main" val="19277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58368-8209-4808-ABE1-46EA788990DB}" type="slidenum">
              <a:rPr lang="lv-LV" smtClean="0"/>
              <a:t>5</a:t>
            </a:fld>
            <a:endParaRPr lang="lv-LV"/>
          </a:p>
        </p:txBody>
      </p:sp>
    </p:spTree>
    <p:extLst>
      <p:ext uri="{BB962C8B-B14F-4D97-AF65-F5344CB8AC3E}">
        <p14:creationId xmlns:p14="http://schemas.microsoft.com/office/powerpoint/2010/main" val="146185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58368-8209-4808-ABE1-46EA788990DB}" type="slidenum">
              <a:rPr lang="lv-LV" smtClean="0"/>
              <a:t>7</a:t>
            </a:fld>
            <a:endParaRPr lang="lv-LV"/>
          </a:p>
        </p:txBody>
      </p:sp>
    </p:spTree>
    <p:extLst>
      <p:ext uri="{BB962C8B-B14F-4D97-AF65-F5344CB8AC3E}">
        <p14:creationId xmlns:p14="http://schemas.microsoft.com/office/powerpoint/2010/main" val="303442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ltLang="lv-LV" sz="1200" b="1" dirty="0">
                <a:latin typeface="Verdana" panose="020B0604030504040204" pitchFamily="34" charset="0"/>
                <a:ea typeface="Verdana" panose="020B0604030504040204" pitchFamily="34" charset="0"/>
                <a:cs typeface="Times New Roman" panose="02020603050405020304" pitchFamily="18" charset="0"/>
              </a:rPr>
              <a:t>Konkurētspējas paaugstināšanas pasākumi </a:t>
            </a:r>
            <a:r>
              <a:rPr lang="lv-LV" altLang="lv-LV" sz="1200" dirty="0">
                <a:latin typeface="Verdana" panose="020B0604030504040204" pitchFamily="34" charset="0"/>
                <a:ea typeface="Verdana" panose="020B0604030504040204" pitchFamily="34" charset="0"/>
                <a:cs typeface="Times New Roman" panose="02020603050405020304" pitchFamily="18" charset="0"/>
              </a:rPr>
              <a:t>ir vērsti uz klientiem, kas ieguvuši bezdarbnieka vai darba meklētāja statusu un bezdarba riskam pakļauto personu konkurētspējas veicināšanu darba tirgū.  Tie ir īsi kursi (līdz 40 akd.st) darba meklēšanas metožu apguvei, psiholoģiskajam atbalstam un darba tirgum nepieciešamo </a:t>
            </a:r>
            <a:r>
              <a:rPr lang="lv-LV" altLang="lv-LV" sz="1200" dirty="0" err="1">
                <a:latin typeface="Verdana" panose="020B0604030504040204" pitchFamily="34" charset="0"/>
                <a:ea typeface="Verdana" panose="020B0604030504040204" pitchFamily="34" charset="0"/>
                <a:cs typeface="Times New Roman" panose="02020603050405020304" pitchFamily="18" charset="0"/>
              </a:rPr>
              <a:t>pamatprasmju</a:t>
            </a:r>
            <a:r>
              <a:rPr lang="lv-LV" altLang="lv-LV" sz="1200" dirty="0">
                <a:latin typeface="Verdana" panose="020B0604030504040204" pitchFamily="34" charset="0"/>
                <a:ea typeface="Verdana" panose="020B0604030504040204" pitchFamily="34" charset="0"/>
                <a:cs typeface="Times New Roman" panose="02020603050405020304" pitchFamily="18" charset="0"/>
              </a:rPr>
              <a:t> un iemaņu apguvei, tai skaitā darba tiesisko attiecību veidošanā, darba tiesībās un darba aizsardzībā</a:t>
            </a:r>
            <a:endParaRPr lang="lv-LV" sz="1200" dirty="0">
              <a:latin typeface="Verdana" panose="020B0604030504040204" pitchFamily="34" charset="0"/>
              <a:ea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pPr marL="0" marR="0" lvl="0" indent="0" algn="r" defTabSz="939575" rtl="0" eaLnBrk="1" fontAlgn="auto" latinLnBrk="0" hangingPunct="1">
              <a:lnSpc>
                <a:spcPct val="100000"/>
              </a:lnSpc>
              <a:spcBef>
                <a:spcPts val="0"/>
              </a:spcBef>
              <a:spcAft>
                <a:spcPts val="0"/>
              </a:spcAft>
              <a:buClrTx/>
              <a:buSzTx/>
              <a:buFontTx/>
              <a:buNone/>
              <a:tabLst/>
              <a:defRPr/>
            </a:pPr>
            <a:fld id="{1B279CF9-1BEB-4BD2-BFB6-79C9D6052C24}"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9575" rtl="0" eaLnBrk="1" fontAlgn="auto" latinLnBrk="0" hangingPunct="1">
                <a:lnSpc>
                  <a:spcPct val="100000"/>
                </a:lnSpc>
                <a:spcBef>
                  <a:spcPts val="0"/>
                </a:spcBef>
                <a:spcAft>
                  <a:spcPts val="0"/>
                </a:spcAft>
                <a:buClrTx/>
                <a:buSzTx/>
                <a:buFontTx/>
                <a:buNone/>
                <a:tabLst/>
                <a:defRPr/>
              </a:pPr>
              <a:t>10</a:t>
            </a:fld>
            <a:endParaRPr kumimoji="0" lang="lv-LV"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586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58368-8209-4808-ABE1-46EA788990DB}" type="slidenum">
              <a:rPr lang="lv-LV" smtClean="0"/>
              <a:t>11</a:t>
            </a:fld>
            <a:endParaRPr lang="lv-LV"/>
          </a:p>
        </p:txBody>
      </p:sp>
    </p:spTree>
    <p:extLst>
      <p:ext uri="{BB962C8B-B14F-4D97-AF65-F5344CB8AC3E}">
        <p14:creationId xmlns:p14="http://schemas.microsoft.com/office/powerpoint/2010/main" val="101906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B7CA-BFBB-4F4B-8B1A-EEE13A477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0B138FE0-A3E0-4AA4-89DC-5714A9888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F6EE1D90-A46A-4659-89CB-E2153FD172ED}"/>
              </a:ext>
            </a:extLst>
          </p:cNvPr>
          <p:cNvSpPr>
            <a:spLocks noGrp="1"/>
          </p:cNvSpPr>
          <p:nvPr>
            <p:ph type="dt" sz="half" idx="10"/>
          </p:nvPr>
        </p:nvSpPr>
        <p:spPr/>
        <p:txBody>
          <a:bodyPr/>
          <a:lstStyle>
            <a:lvl1pPr>
              <a:defRPr/>
            </a:lvl1pPr>
          </a:lstStyle>
          <a:p>
            <a:pPr>
              <a:defRPr/>
            </a:pPr>
            <a:fld id="{8FF9E2F2-4A1A-49EB-B006-510E19333B77}" type="datetime1">
              <a:rPr lang="lv-LV" smtClean="0"/>
              <a:t>17.05.2024</a:t>
            </a:fld>
            <a:endParaRPr lang="lv-LV"/>
          </a:p>
        </p:txBody>
      </p:sp>
      <p:sp>
        <p:nvSpPr>
          <p:cNvPr id="5" name="Footer Placeholder 4">
            <a:extLst>
              <a:ext uri="{FF2B5EF4-FFF2-40B4-BE49-F238E27FC236}">
                <a16:creationId xmlns:a16="http://schemas.microsoft.com/office/drawing/2014/main" id="{EDCAE7A3-27C5-44DC-A9EA-2BAA1B2B6ADE}"/>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97D84F7C-910E-45B2-A5D6-17CAAE14272E}"/>
              </a:ext>
            </a:extLst>
          </p:cNvPr>
          <p:cNvSpPr>
            <a:spLocks noGrp="1"/>
          </p:cNvSpPr>
          <p:nvPr>
            <p:ph type="sldNum" sz="quarter" idx="12"/>
          </p:nvPr>
        </p:nvSpPr>
        <p:spPr/>
        <p:txBody>
          <a:bodyPr/>
          <a:lstStyle>
            <a:lvl1pPr>
              <a:defRPr/>
            </a:lvl1pPr>
          </a:lstStyle>
          <a:p>
            <a:pPr>
              <a:defRPr/>
            </a:pPr>
            <a:fld id="{FDC20DD3-882E-49BB-995E-B60BD260E4DD}" type="slidenum">
              <a:rPr lang="lv-LV"/>
              <a:pPr>
                <a:defRPr/>
              </a:pPr>
              <a:t>‹#›</a:t>
            </a:fld>
            <a:endParaRPr lang="lv-LV"/>
          </a:p>
        </p:txBody>
      </p:sp>
    </p:spTree>
    <p:extLst>
      <p:ext uri="{BB962C8B-B14F-4D97-AF65-F5344CB8AC3E}">
        <p14:creationId xmlns:p14="http://schemas.microsoft.com/office/powerpoint/2010/main" val="2628795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04C3-DF52-4FE1-A79B-72AF9784F1DF}"/>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E3E7C0A-6EB5-4410-A603-5059D74317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496637E-FD54-44F9-A9AA-8F38B2D988EA}"/>
              </a:ext>
            </a:extLst>
          </p:cNvPr>
          <p:cNvSpPr>
            <a:spLocks noGrp="1"/>
          </p:cNvSpPr>
          <p:nvPr>
            <p:ph type="dt" sz="half" idx="10"/>
          </p:nvPr>
        </p:nvSpPr>
        <p:spPr/>
        <p:txBody>
          <a:bodyPr/>
          <a:lstStyle>
            <a:lvl1pPr>
              <a:defRPr/>
            </a:lvl1pPr>
          </a:lstStyle>
          <a:p>
            <a:pPr>
              <a:defRPr/>
            </a:pPr>
            <a:fld id="{4A80DED2-C031-4B3A-8846-590B4E886286}" type="datetime1">
              <a:rPr lang="lv-LV" smtClean="0"/>
              <a:t>17.05.2024</a:t>
            </a:fld>
            <a:endParaRPr lang="lv-LV"/>
          </a:p>
        </p:txBody>
      </p:sp>
      <p:sp>
        <p:nvSpPr>
          <p:cNvPr id="5" name="Footer Placeholder 4">
            <a:extLst>
              <a:ext uri="{FF2B5EF4-FFF2-40B4-BE49-F238E27FC236}">
                <a16:creationId xmlns:a16="http://schemas.microsoft.com/office/drawing/2014/main" id="{4C37BEE5-AA4C-4F64-9C76-D84F79342DC6}"/>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B9CFEDBE-4F9B-493F-80F7-FD3A3FE27ADD}"/>
              </a:ext>
            </a:extLst>
          </p:cNvPr>
          <p:cNvSpPr>
            <a:spLocks noGrp="1"/>
          </p:cNvSpPr>
          <p:nvPr>
            <p:ph type="sldNum" sz="quarter" idx="12"/>
          </p:nvPr>
        </p:nvSpPr>
        <p:spPr/>
        <p:txBody>
          <a:bodyPr/>
          <a:lstStyle>
            <a:lvl1pPr>
              <a:defRPr/>
            </a:lvl1pPr>
          </a:lstStyle>
          <a:p>
            <a:pPr>
              <a:defRPr/>
            </a:pPr>
            <a:fld id="{81026FF7-0FC5-4CD5-8AFA-6C72862DB77D}" type="slidenum">
              <a:rPr lang="lv-LV"/>
              <a:pPr>
                <a:defRPr/>
              </a:pPr>
              <a:t>‹#›</a:t>
            </a:fld>
            <a:endParaRPr lang="lv-LV"/>
          </a:p>
        </p:txBody>
      </p:sp>
    </p:spTree>
    <p:extLst>
      <p:ext uri="{BB962C8B-B14F-4D97-AF65-F5344CB8AC3E}">
        <p14:creationId xmlns:p14="http://schemas.microsoft.com/office/powerpoint/2010/main" val="13186758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5D73-C23D-43C8-879A-4998FF0F63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CA053D5-E00B-484D-9DA9-FCB5BEC205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98B04FE-F11A-4EE2-905D-9E06F4EA9DFD}"/>
              </a:ext>
            </a:extLst>
          </p:cNvPr>
          <p:cNvSpPr>
            <a:spLocks noGrp="1"/>
          </p:cNvSpPr>
          <p:nvPr>
            <p:ph type="dt" sz="half" idx="10"/>
          </p:nvPr>
        </p:nvSpPr>
        <p:spPr/>
        <p:txBody>
          <a:bodyPr/>
          <a:lstStyle>
            <a:lvl1pPr>
              <a:defRPr/>
            </a:lvl1pPr>
          </a:lstStyle>
          <a:p>
            <a:pPr>
              <a:defRPr/>
            </a:pPr>
            <a:fld id="{14497924-A983-4551-9710-2CAC0ADCD7BF}" type="datetime1">
              <a:rPr lang="lv-LV" smtClean="0"/>
              <a:t>17.05.2024</a:t>
            </a:fld>
            <a:endParaRPr lang="lv-LV"/>
          </a:p>
        </p:txBody>
      </p:sp>
      <p:sp>
        <p:nvSpPr>
          <p:cNvPr id="5" name="Footer Placeholder 4">
            <a:extLst>
              <a:ext uri="{FF2B5EF4-FFF2-40B4-BE49-F238E27FC236}">
                <a16:creationId xmlns:a16="http://schemas.microsoft.com/office/drawing/2014/main" id="{02968B55-F28F-45E7-BCE2-14B40C4AA2B7}"/>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CF70B952-D4E4-479B-A5D5-3E4968A76DA5}"/>
              </a:ext>
            </a:extLst>
          </p:cNvPr>
          <p:cNvSpPr>
            <a:spLocks noGrp="1"/>
          </p:cNvSpPr>
          <p:nvPr>
            <p:ph type="sldNum" sz="quarter" idx="12"/>
          </p:nvPr>
        </p:nvSpPr>
        <p:spPr/>
        <p:txBody>
          <a:bodyPr/>
          <a:lstStyle>
            <a:lvl1pPr>
              <a:defRPr/>
            </a:lvl1pPr>
          </a:lstStyle>
          <a:p>
            <a:pPr>
              <a:defRPr/>
            </a:pPr>
            <a:fld id="{AA8AA9A9-A16F-4D63-9BE3-E4C882193EA2}" type="slidenum">
              <a:rPr lang="lv-LV"/>
              <a:pPr>
                <a:defRPr/>
              </a:pPr>
              <a:t>‹#›</a:t>
            </a:fld>
            <a:endParaRPr lang="lv-LV"/>
          </a:p>
        </p:txBody>
      </p:sp>
    </p:spTree>
    <p:extLst>
      <p:ext uri="{BB962C8B-B14F-4D97-AF65-F5344CB8AC3E}">
        <p14:creationId xmlns:p14="http://schemas.microsoft.com/office/powerpoint/2010/main" val="14354363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48BE-76A7-46A3-9275-5B5B2CDEB98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6EB5AE2-9494-48A0-AF27-09B99AB90A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AF64177-6CDF-4BAC-A70D-F7559BC2CD9F}"/>
              </a:ext>
            </a:extLst>
          </p:cNvPr>
          <p:cNvSpPr>
            <a:spLocks noGrp="1"/>
          </p:cNvSpPr>
          <p:nvPr>
            <p:ph type="dt" sz="half" idx="10"/>
          </p:nvPr>
        </p:nvSpPr>
        <p:spPr/>
        <p:txBody>
          <a:bodyPr/>
          <a:lstStyle>
            <a:lvl1pPr>
              <a:defRPr/>
            </a:lvl1pPr>
          </a:lstStyle>
          <a:p>
            <a:pPr>
              <a:defRPr/>
            </a:pPr>
            <a:fld id="{0500DECA-5B66-45CE-9CB7-916AABF36DDE}" type="datetime1">
              <a:rPr lang="lv-LV" smtClean="0"/>
              <a:t>17.05.2024</a:t>
            </a:fld>
            <a:endParaRPr lang="lv-LV"/>
          </a:p>
        </p:txBody>
      </p:sp>
      <p:sp>
        <p:nvSpPr>
          <p:cNvPr id="5" name="Footer Placeholder 4">
            <a:extLst>
              <a:ext uri="{FF2B5EF4-FFF2-40B4-BE49-F238E27FC236}">
                <a16:creationId xmlns:a16="http://schemas.microsoft.com/office/drawing/2014/main" id="{1485C36C-4EAB-485E-8066-DF253E56A7D0}"/>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CB26300A-D5BF-478F-8EBF-8C17DA45BAC4}"/>
              </a:ext>
            </a:extLst>
          </p:cNvPr>
          <p:cNvSpPr>
            <a:spLocks noGrp="1"/>
          </p:cNvSpPr>
          <p:nvPr>
            <p:ph type="sldNum" sz="quarter" idx="12"/>
          </p:nvPr>
        </p:nvSpPr>
        <p:spPr/>
        <p:txBody>
          <a:bodyPr/>
          <a:lstStyle>
            <a:lvl1pPr>
              <a:defRPr/>
            </a:lvl1pPr>
          </a:lstStyle>
          <a:p>
            <a:pPr>
              <a:defRPr/>
            </a:pPr>
            <a:fld id="{0A6D06B2-297D-4EB0-A9BE-A7842B91E717}" type="slidenum">
              <a:rPr lang="lv-LV"/>
              <a:pPr>
                <a:defRPr/>
              </a:pPr>
              <a:t>‹#›</a:t>
            </a:fld>
            <a:endParaRPr lang="lv-LV"/>
          </a:p>
        </p:txBody>
      </p:sp>
    </p:spTree>
    <p:extLst>
      <p:ext uri="{BB962C8B-B14F-4D97-AF65-F5344CB8AC3E}">
        <p14:creationId xmlns:p14="http://schemas.microsoft.com/office/powerpoint/2010/main" val="39111842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CD45-7362-44AA-9198-A4B937849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C83FAC0-680B-4846-BEC6-3E9F6B6DE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D98864-E665-4A00-8EFC-0F1463A13F60}"/>
              </a:ext>
            </a:extLst>
          </p:cNvPr>
          <p:cNvSpPr>
            <a:spLocks noGrp="1"/>
          </p:cNvSpPr>
          <p:nvPr>
            <p:ph type="dt" sz="half" idx="10"/>
          </p:nvPr>
        </p:nvSpPr>
        <p:spPr/>
        <p:txBody>
          <a:bodyPr/>
          <a:lstStyle>
            <a:lvl1pPr>
              <a:defRPr/>
            </a:lvl1pPr>
          </a:lstStyle>
          <a:p>
            <a:pPr>
              <a:defRPr/>
            </a:pPr>
            <a:fld id="{19A1E807-1C61-45E0-B125-EDD79AF94089}" type="datetime1">
              <a:rPr lang="lv-LV" smtClean="0"/>
              <a:t>17.05.2024</a:t>
            </a:fld>
            <a:endParaRPr lang="lv-LV"/>
          </a:p>
        </p:txBody>
      </p:sp>
      <p:sp>
        <p:nvSpPr>
          <p:cNvPr id="5" name="Footer Placeholder 4">
            <a:extLst>
              <a:ext uri="{FF2B5EF4-FFF2-40B4-BE49-F238E27FC236}">
                <a16:creationId xmlns:a16="http://schemas.microsoft.com/office/drawing/2014/main" id="{DD8A42AD-992F-4068-96E2-49AB40BF7E8B}"/>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5A31F18-31EF-49C8-986B-E2916D4A9B19}"/>
              </a:ext>
            </a:extLst>
          </p:cNvPr>
          <p:cNvSpPr>
            <a:spLocks noGrp="1"/>
          </p:cNvSpPr>
          <p:nvPr>
            <p:ph type="sldNum" sz="quarter" idx="12"/>
          </p:nvPr>
        </p:nvSpPr>
        <p:spPr/>
        <p:txBody>
          <a:bodyPr/>
          <a:lstStyle>
            <a:lvl1pPr>
              <a:defRPr/>
            </a:lvl1pPr>
          </a:lstStyle>
          <a:p>
            <a:pPr>
              <a:defRPr/>
            </a:pPr>
            <a:fld id="{3FF9A0CC-BDC5-4F74-9AD0-9D4D57BBF90D}" type="slidenum">
              <a:rPr lang="lv-LV"/>
              <a:pPr>
                <a:defRPr/>
              </a:pPr>
              <a:t>‹#›</a:t>
            </a:fld>
            <a:endParaRPr lang="lv-LV"/>
          </a:p>
        </p:txBody>
      </p:sp>
    </p:spTree>
    <p:extLst>
      <p:ext uri="{BB962C8B-B14F-4D97-AF65-F5344CB8AC3E}">
        <p14:creationId xmlns:p14="http://schemas.microsoft.com/office/powerpoint/2010/main" val="9689224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977C-FE37-4F4C-A84F-EE10E1EC974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9457BF2-B87B-41C4-8F9F-757A4802F2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4F60DFD9-9ECE-4566-BE41-01DAAC1EED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a:extLst>
              <a:ext uri="{FF2B5EF4-FFF2-40B4-BE49-F238E27FC236}">
                <a16:creationId xmlns:a16="http://schemas.microsoft.com/office/drawing/2014/main" id="{73A7F539-EF5F-4D8D-AB38-A9EA3CF75A5A}"/>
              </a:ext>
            </a:extLst>
          </p:cNvPr>
          <p:cNvSpPr>
            <a:spLocks noGrp="1"/>
          </p:cNvSpPr>
          <p:nvPr>
            <p:ph type="dt" sz="half" idx="10"/>
          </p:nvPr>
        </p:nvSpPr>
        <p:spPr/>
        <p:txBody>
          <a:bodyPr/>
          <a:lstStyle>
            <a:lvl1pPr>
              <a:defRPr/>
            </a:lvl1pPr>
          </a:lstStyle>
          <a:p>
            <a:pPr>
              <a:defRPr/>
            </a:pPr>
            <a:fld id="{B1C62694-DAD3-47E1-8408-C1FA3D14D26D}" type="datetime1">
              <a:rPr lang="lv-LV" smtClean="0"/>
              <a:t>17.05.2024</a:t>
            </a:fld>
            <a:endParaRPr lang="lv-LV"/>
          </a:p>
        </p:txBody>
      </p:sp>
      <p:sp>
        <p:nvSpPr>
          <p:cNvPr id="6" name="Footer Placeholder 4">
            <a:extLst>
              <a:ext uri="{FF2B5EF4-FFF2-40B4-BE49-F238E27FC236}">
                <a16:creationId xmlns:a16="http://schemas.microsoft.com/office/drawing/2014/main" id="{62AB90B5-CCA1-44D3-8AA2-640837358561}"/>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377E6B42-5583-4035-A0E9-9BFF6FB22394}"/>
              </a:ext>
            </a:extLst>
          </p:cNvPr>
          <p:cNvSpPr>
            <a:spLocks noGrp="1"/>
          </p:cNvSpPr>
          <p:nvPr>
            <p:ph type="sldNum" sz="quarter" idx="12"/>
          </p:nvPr>
        </p:nvSpPr>
        <p:spPr/>
        <p:txBody>
          <a:bodyPr/>
          <a:lstStyle>
            <a:lvl1pPr>
              <a:defRPr/>
            </a:lvl1pPr>
          </a:lstStyle>
          <a:p>
            <a:pPr>
              <a:defRPr/>
            </a:pPr>
            <a:fld id="{17A0CD8C-12E6-4C71-AE93-974A0292EE31}" type="slidenum">
              <a:rPr lang="lv-LV"/>
              <a:pPr>
                <a:defRPr/>
              </a:pPr>
              <a:t>‹#›</a:t>
            </a:fld>
            <a:endParaRPr lang="lv-LV"/>
          </a:p>
        </p:txBody>
      </p:sp>
    </p:spTree>
    <p:extLst>
      <p:ext uri="{BB962C8B-B14F-4D97-AF65-F5344CB8AC3E}">
        <p14:creationId xmlns:p14="http://schemas.microsoft.com/office/powerpoint/2010/main" val="40305011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2207-EB4A-4086-A510-4410FAB386A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FA9F69A-AC6F-4452-87F0-EA33862A6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F11CD9-A479-4134-8B29-A98C949354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55A1AFFF-0BD0-4914-A17E-BB35EDC44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BEB24F-E59C-4C26-9193-C14E7780A1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3">
            <a:extLst>
              <a:ext uri="{FF2B5EF4-FFF2-40B4-BE49-F238E27FC236}">
                <a16:creationId xmlns:a16="http://schemas.microsoft.com/office/drawing/2014/main" id="{8CD2DD65-E0CD-4601-823D-DC4738FD7D92}"/>
              </a:ext>
            </a:extLst>
          </p:cNvPr>
          <p:cNvSpPr>
            <a:spLocks noGrp="1"/>
          </p:cNvSpPr>
          <p:nvPr>
            <p:ph type="dt" sz="half" idx="10"/>
          </p:nvPr>
        </p:nvSpPr>
        <p:spPr/>
        <p:txBody>
          <a:bodyPr/>
          <a:lstStyle>
            <a:lvl1pPr>
              <a:defRPr/>
            </a:lvl1pPr>
          </a:lstStyle>
          <a:p>
            <a:pPr>
              <a:defRPr/>
            </a:pPr>
            <a:fld id="{E36876A2-FA97-415C-95FC-E00F06EFD300}" type="datetime1">
              <a:rPr lang="lv-LV" smtClean="0"/>
              <a:t>17.05.2024</a:t>
            </a:fld>
            <a:endParaRPr lang="lv-LV"/>
          </a:p>
        </p:txBody>
      </p:sp>
      <p:sp>
        <p:nvSpPr>
          <p:cNvPr id="8" name="Footer Placeholder 4">
            <a:extLst>
              <a:ext uri="{FF2B5EF4-FFF2-40B4-BE49-F238E27FC236}">
                <a16:creationId xmlns:a16="http://schemas.microsoft.com/office/drawing/2014/main" id="{19277754-A3E3-46A0-AB69-145CBB6F22DA}"/>
              </a:ext>
            </a:extLst>
          </p:cNvPr>
          <p:cNvSpPr>
            <a:spLocks noGrp="1"/>
          </p:cNvSpPr>
          <p:nvPr>
            <p:ph type="ftr" sz="quarter" idx="11"/>
          </p:nvPr>
        </p:nvSpPr>
        <p:spPr/>
        <p:txBody>
          <a:bodyPr/>
          <a:lstStyle>
            <a:lvl1pPr>
              <a:defRPr/>
            </a:lvl1pPr>
          </a:lstStyle>
          <a:p>
            <a:pPr>
              <a:defRPr/>
            </a:pPr>
            <a:endParaRPr lang="lv-LV"/>
          </a:p>
        </p:txBody>
      </p:sp>
      <p:sp>
        <p:nvSpPr>
          <p:cNvPr id="9" name="Slide Number Placeholder 5">
            <a:extLst>
              <a:ext uri="{FF2B5EF4-FFF2-40B4-BE49-F238E27FC236}">
                <a16:creationId xmlns:a16="http://schemas.microsoft.com/office/drawing/2014/main" id="{55133F1E-FD28-4B7B-8C06-B88B12A6047A}"/>
              </a:ext>
            </a:extLst>
          </p:cNvPr>
          <p:cNvSpPr>
            <a:spLocks noGrp="1"/>
          </p:cNvSpPr>
          <p:nvPr>
            <p:ph type="sldNum" sz="quarter" idx="12"/>
          </p:nvPr>
        </p:nvSpPr>
        <p:spPr/>
        <p:txBody>
          <a:bodyPr/>
          <a:lstStyle>
            <a:lvl1pPr>
              <a:defRPr/>
            </a:lvl1pPr>
          </a:lstStyle>
          <a:p>
            <a:pPr>
              <a:defRPr/>
            </a:pPr>
            <a:fld id="{9CD0FB7C-AC6A-4F82-B94F-2329073F0DA4}" type="slidenum">
              <a:rPr lang="lv-LV"/>
              <a:pPr>
                <a:defRPr/>
              </a:pPr>
              <a:t>‹#›</a:t>
            </a:fld>
            <a:endParaRPr lang="lv-LV"/>
          </a:p>
        </p:txBody>
      </p:sp>
    </p:spTree>
    <p:extLst>
      <p:ext uri="{BB962C8B-B14F-4D97-AF65-F5344CB8AC3E}">
        <p14:creationId xmlns:p14="http://schemas.microsoft.com/office/powerpoint/2010/main" val="3879492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699C-EC37-41F5-944C-B82BED071CAD}"/>
              </a:ext>
            </a:extLst>
          </p:cNvPr>
          <p:cNvSpPr>
            <a:spLocks noGrp="1"/>
          </p:cNvSpPr>
          <p:nvPr>
            <p:ph type="title"/>
          </p:nvPr>
        </p:nvSpPr>
        <p:spPr/>
        <p:txBody>
          <a:bodyPr/>
          <a:lstStyle/>
          <a:p>
            <a:r>
              <a:rPr lang="en-US"/>
              <a:t>Click to edit Master title style</a:t>
            </a:r>
            <a:endParaRPr lang="lv-LV"/>
          </a:p>
        </p:txBody>
      </p:sp>
      <p:sp>
        <p:nvSpPr>
          <p:cNvPr id="3" name="Date Placeholder 3">
            <a:extLst>
              <a:ext uri="{FF2B5EF4-FFF2-40B4-BE49-F238E27FC236}">
                <a16:creationId xmlns:a16="http://schemas.microsoft.com/office/drawing/2014/main" id="{B895C6B2-5C97-4A8F-8D98-9701B635FB0E}"/>
              </a:ext>
            </a:extLst>
          </p:cNvPr>
          <p:cNvSpPr>
            <a:spLocks noGrp="1"/>
          </p:cNvSpPr>
          <p:nvPr>
            <p:ph type="dt" sz="half" idx="10"/>
          </p:nvPr>
        </p:nvSpPr>
        <p:spPr/>
        <p:txBody>
          <a:bodyPr/>
          <a:lstStyle>
            <a:lvl1pPr>
              <a:defRPr/>
            </a:lvl1pPr>
          </a:lstStyle>
          <a:p>
            <a:pPr>
              <a:defRPr/>
            </a:pPr>
            <a:fld id="{D1BCCC6F-6650-4696-9952-E1A8E80A6388}" type="datetime1">
              <a:rPr lang="lv-LV" smtClean="0"/>
              <a:t>17.05.2024</a:t>
            </a:fld>
            <a:endParaRPr lang="lv-LV"/>
          </a:p>
        </p:txBody>
      </p:sp>
      <p:sp>
        <p:nvSpPr>
          <p:cNvPr id="4" name="Footer Placeholder 4">
            <a:extLst>
              <a:ext uri="{FF2B5EF4-FFF2-40B4-BE49-F238E27FC236}">
                <a16:creationId xmlns:a16="http://schemas.microsoft.com/office/drawing/2014/main" id="{FB96C761-D4AB-4AEF-9CFA-0EBE693BF408}"/>
              </a:ext>
            </a:extLst>
          </p:cNvPr>
          <p:cNvSpPr>
            <a:spLocks noGrp="1"/>
          </p:cNvSpPr>
          <p:nvPr>
            <p:ph type="ftr" sz="quarter" idx="11"/>
          </p:nvPr>
        </p:nvSpPr>
        <p:spPr/>
        <p:txBody>
          <a:bodyPr/>
          <a:lstStyle>
            <a:lvl1pPr>
              <a:defRPr/>
            </a:lvl1pPr>
          </a:lstStyle>
          <a:p>
            <a:pPr>
              <a:defRPr/>
            </a:pPr>
            <a:endParaRPr lang="lv-LV"/>
          </a:p>
        </p:txBody>
      </p:sp>
      <p:sp>
        <p:nvSpPr>
          <p:cNvPr id="5" name="Slide Number Placeholder 5">
            <a:extLst>
              <a:ext uri="{FF2B5EF4-FFF2-40B4-BE49-F238E27FC236}">
                <a16:creationId xmlns:a16="http://schemas.microsoft.com/office/drawing/2014/main" id="{595A509A-5D64-4A97-A667-7DF5B2BC0F22}"/>
              </a:ext>
            </a:extLst>
          </p:cNvPr>
          <p:cNvSpPr>
            <a:spLocks noGrp="1"/>
          </p:cNvSpPr>
          <p:nvPr>
            <p:ph type="sldNum" sz="quarter" idx="12"/>
          </p:nvPr>
        </p:nvSpPr>
        <p:spPr/>
        <p:txBody>
          <a:bodyPr/>
          <a:lstStyle>
            <a:lvl1pPr>
              <a:defRPr/>
            </a:lvl1pPr>
          </a:lstStyle>
          <a:p>
            <a:pPr>
              <a:defRPr/>
            </a:pPr>
            <a:fld id="{D24E9567-9BA5-43FC-BDB1-D1F3C5EE3799}" type="slidenum">
              <a:rPr lang="lv-LV"/>
              <a:pPr>
                <a:defRPr/>
              </a:pPr>
              <a:t>‹#›</a:t>
            </a:fld>
            <a:endParaRPr lang="lv-LV"/>
          </a:p>
        </p:txBody>
      </p:sp>
    </p:spTree>
    <p:extLst>
      <p:ext uri="{BB962C8B-B14F-4D97-AF65-F5344CB8AC3E}">
        <p14:creationId xmlns:p14="http://schemas.microsoft.com/office/powerpoint/2010/main" val="19486832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EEBA9A2-149F-4696-B6CD-CA1FCC94A423}"/>
              </a:ext>
            </a:extLst>
          </p:cNvPr>
          <p:cNvSpPr>
            <a:spLocks noGrp="1"/>
          </p:cNvSpPr>
          <p:nvPr>
            <p:ph type="dt" sz="half" idx="10"/>
          </p:nvPr>
        </p:nvSpPr>
        <p:spPr/>
        <p:txBody>
          <a:bodyPr/>
          <a:lstStyle>
            <a:lvl1pPr>
              <a:defRPr/>
            </a:lvl1pPr>
          </a:lstStyle>
          <a:p>
            <a:pPr>
              <a:defRPr/>
            </a:pPr>
            <a:fld id="{7DE61C70-B64A-403C-9D69-A269AD69F7AA}" type="datetime1">
              <a:rPr lang="lv-LV" smtClean="0"/>
              <a:t>17.05.2024</a:t>
            </a:fld>
            <a:endParaRPr lang="lv-LV"/>
          </a:p>
        </p:txBody>
      </p:sp>
      <p:sp>
        <p:nvSpPr>
          <p:cNvPr id="3" name="Footer Placeholder 4">
            <a:extLst>
              <a:ext uri="{FF2B5EF4-FFF2-40B4-BE49-F238E27FC236}">
                <a16:creationId xmlns:a16="http://schemas.microsoft.com/office/drawing/2014/main" id="{E3C5581A-4A24-4646-9A40-07CD26C59919}"/>
              </a:ext>
            </a:extLst>
          </p:cNvPr>
          <p:cNvSpPr>
            <a:spLocks noGrp="1"/>
          </p:cNvSpPr>
          <p:nvPr>
            <p:ph type="ftr" sz="quarter" idx="11"/>
          </p:nvPr>
        </p:nvSpPr>
        <p:spPr/>
        <p:txBody>
          <a:bodyPr/>
          <a:lstStyle>
            <a:lvl1pPr>
              <a:defRPr/>
            </a:lvl1pPr>
          </a:lstStyle>
          <a:p>
            <a:pPr>
              <a:defRPr/>
            </a:pPr>
            <a:endParaRPr lang="lv-LV"/>
          </a:p>
        </p:txBody>
      </p:sp>
      <p:sp>
        <p:nvSpPr>
          <p:cNvPr id="4" name="Slide Number Placeholder 5">
            <a:extLst>
              <a:ext uri="{FF2B5EF4-FFF2-40B4-BE49-F238E27FC236}">
                <a16:creationId xmlns:a16="http://schemas.microsoft.com/office/drawing/2014/main" id="{62685067-062E-4428-BB74-3D9EA43825CF}"/>
              </a:ext>
            </a:extLst>
          </p:cNvPr>
          <p:cNvSpPr>
            <a:spLocks noGrp="1"/>
          </p:cNvSpPr>
          <p:nvPr>
            <p:ph type="sldNum" sz="quarter" idx="12"/>
          </p:nvPr>
        </p:nvSpPr>
        <p:spPr/>
        <p:txBody>
          <a:bodyPr/>
          <a:lstStyle>
            <a:lvl1pPr>
              <a:defRPr/>
            </a:lvl1pPr>
          </a:lstStyle>
          <a:p>
            <a:pPr>
              <a:defRPr/>
            </a:pPr>
            <a:fld id="{F3AED76B-A79B-42BD-97EB-0EC995AA44A2}" type="slidenum">
              <a:rPr lang="lv-LV"/>
              <a:pPr>
                <a:defRPr/>
              </a:pPr>
              <a:t>‹#›</a:t>
            </a:fld>
            <a:endParaRPr lang="lv-LV"/>
          </a:p>
        </p:txBody>
      </p:sp>
    </p:spTree>
    <p:extLst>
      <p:ext uri="{BB962C8B-B14F-4D97-AF65-F5344CB8AC3E}">
        <p14:creationId xmlns:p14="http://schemas.microsoft.com/office/powerpoint/2010/main" val="7056730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09D9-F520-4D9C-B50E-E81153D2B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3595362D-86F1-4990-8E2E-F5891CFC6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44E0FBD0-B0EF-4FCE-AFFC-4452D1C6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C10562D-05CE-489D-B93D-62C02CB07077}"/>
              </a:ext>
            </a:extLst>
          </p:cNvPr>
          <p:cNvSpPr>
            <a:spLocks noGrp="1"/>
          </p:cNvSpPr>
          <p:nvPr>
            <p:ph type="dt" sz="half" idx="10"/>
          </p:nvPr>
        </p:nvSpPr>
        <p:spPr/>
        <p:txBody>
          <a:bodyPr/>
          <a:lstStyle>
            <a:lvl1pPr>
              <a:defRPr/>
            </a:lvl1pPr>
          </a:lstStyle>
          <a:p>
            <a:pPr>
              <a:defRPr/>
            </a:pPr>
            <a:fld id="{F78E1753-6E5D-46CD-9890-85402F488520}" type="datetime1">
              <a:rPr lang="lv-LV" smtClean="0"/>
              <a:t>17.05.2024</a:t>
            </a:fld>
            <a:endParaRPr lang="lv-LV"/>
          </a:p>
        </p:txBody>
      </p:sp>
      <p:sp>
        <p:nvSpPr>
          <p:cNvPr id="6" name="Footer Placeholder 4">
            <a:extLst>
              <a:ext uri="{FF2B5EF4-FFF2-40B4-BE49-F238E27FC236}">
                <a16:creationId xmlns:a16="http://schemas.microsoft.com/office/drawing/2014/main" id="{4158D082-D346-4540-AAF8-769CFED047A9}"/>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924874DA-AFEF-409F-86F2-5F0965B8D6EA}"/>
              </a:ext>
            </a:extLst>
          </p:cNvPr>
          <p:cNvSpPr>
            <a:spLocks noGrp="1"/>
          </p:cNvSpPr>
          <p:nvPr>
            <p:ph type="sldNum" sz="quarter" idx="12"/>
          </p:nvPr>
        </p:nvSpPr>
        <p:spPr/>
        <p:txBody>
          <a:bodyPr/>
          <a:lstStyle>
            <a:lvl1pPr>
              <a:defRPr/>
            </a:lvl1pPr>
          </a:lstStyle>
          <a:p>
            <a:pPr>
              <a:defRPr/>
            </a:pPr>
            <a:fld id="{DB4FD821-E37D-4C9D-B742-4EFDF151B2DB}" type="slidenum">
              <a:rPr lang="lv-LV"/>
              <a:pPr>
                <a:defRPr/>
              </a:pPr>
              <a:t>‹#›</a:t>
            </a:fld>
            <a:endParaRPr lang="lv-LV"/>
          </a:p>
        </p:txBody>
      </p:sp>
    </p:spTree>
    <p:extLst>
      <p:ext uri="{BB962C8B-B14F-4D97-AF65-F5344CB8AC3E}">
        <p14:creationId xmlns:p14="http://schemas.microsoft.com/office/powerpoint/2010/main" val="12952501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CC0F-8CB8-4695-BC30-6A8FC3D8F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A5D6774E-7AE4-46C8-B909-ECA5E198EEB9}"/>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a:extLst>
              <a:ext uri="{FF2B5EF4-FFF2-40B4-BE49-F238E27FC236}">
                <a16:creationId xmlns:a16="http://schemas.microsoft.com/office/drawing/2014/main" id="{2A56C95C-9153-48F6-89B6-47F05FF2B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A7F6445-DBF2-451E-8EA9-E1B73303FB42}"/>
              </a:ext>
            </a:extLst>
          </p:cNvPr>
          <p:cNvSpPr>
            <a:spLocks noGrp="1"/>
          </p:cNvSpPr>
          <p:nvPr>
            <p:ph type="dt" sz="half" idx="10"/>
          </p:nvPr>
        </p:nvSpPr>
        <p:spPr/>
        <p:txBody>
          <a:bodyPr/>
          <a:lstStyle>
            <a:lvl1pPr>
              <a:defRPr/>
            </a:lvl1pPr>
          </a:lstStyle>
          <a:p>
            <a:pPr>
              <a:defRPr/>
            </a:pPr>
            <a:fld id="{56D5837E-1278-4E75-B085-49393232A102}" type="datetime1">
              <a:rPr lang="lv-LV" smtClean="0"/>
              <a:t>17.05.2024</a:t>
            </a:fld>
            <a:endParaRPr lang="lv-LV"/>
          </a:p>
        </p:txBody>
      </p:sp>
      <p:sp>
        <p:nvSpPr>
          <p:cNvPr id="6" name="Footer Placeholder 4">
            <a:extLst>
              <a:ext uri="{FF2B5EF4-FFF2-40B4-BE49-F238E27FC236}">
                <a16:creationId xmlns:a16="http://schemas.microsoft.com/office/drawing/2014/main" id="{704FAF65-84BD-43F7-9359-DCBF55913E5E}"/>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9041FB37-F200-48BA-AC7F-8B5765B952E5}"/>
              </a:ext>
            </a:extLst>
          </p:cNvPr>
          <p:cNvSpPr>
            <a:spLocks noGrp="1"/>
          </p:cNvSpPr>
          <p:nvPr>
            <p:ph type="sldNum" sz="quarter" idx="12"/>
          </p:nvPr>
        </p:nvSpPr>
        <p:spPr/>
        <p:txBody>
          <a:bodyPr/>
          <a:lstStyle>
            <a:lvl1pPr>
              <a:defRPr/>
            </a:lvl1pPr>
          </a:lstStyle>
          <a:p>
            <a:pPr>
              <a:defRPr/>
            </a:pPr>
            <a:fld id="{B629CF0C-0A5B-4CB7-80A5-BCF2F43AC8BC}" type="slidenum">
              <a:rPr lang="lv-LV"/>
              <a:pPr>
                <a:defRPr/>
              </a:pPr>
              <a:t>‹#›</a:t>
            </a:fld>
            <a:endParaRPr lang="lv-LV"/>
          </a:p>
        </p:txBody>
      </p:sp>
    </p:spTree>
    <p:extLst>
      <p:ext uri="{BB962C8B-B14F-4D97-AF65-F5344CB8AC3E}">
        <p14:creationId xmlns:p14="http://schemas.microsoft.com/office/powerpoint/2010/main" val="14322272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C3FFDD-CBE6-4722-8CBD-8D5FD280D5F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lv-LV" altLang="en-US"/>
          </a:p>
        </p:txBody>
      </p:sp>
      <p:sp>
        <p:nvSpPr>
          <p:cNvPr id="1027" name="Text Placeholder 2">
            <a:extLst>
              <a:ext uri="{FF2B5EF4-FFF2-40B4-BE49-F238E27FC236}">
                <a16:creationId xmlns:a16="http://schemas.microsoft.com/office/drawing/2014/main" id="{5BB58C15-1F5C-42D5-9A69-D5F937B1D87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lv-LV" altLang="en-US"/>
          </a:p>
        </p:txBody>
      </p:sp>
      <p:sp>
        <p:nvSpPr>
          <p:cNvPr id="4" name="Date Placeholder 3">
            <a:extLst>
              <a:ext uri="{FF2B5EF4-FFF2-40B4-BE49-F238E27FC236}">
                <a16:creationId xmlns:a16="http://schemas.microsoft.com/office/drawing/2014/main" id="{318FCE88-F72A-4EB4-B9C0-FCACDDB7B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034ED90-8D47-473C-992C-B25E083845A4}" type="datetime1">
              <a:rPr lang="lv-LV" smtClean="0"/>
              <a:t>17.05.2024</a:t>
            </a:fld>
            <a:endParaRPr lang="lv-LV"/>
          </a:p>
        </p:txBody>
      </p:sp>
      <p:sp>
        <p:nvSpPr>
          <p:cNvPr id="5" name="Footer Placeholder 4">
            <a:extLst>
              <a:ext uri="{FF2B5EF4-FFF2-40B4-BE49-F238E27FC236}">
                <a16:creationId xmlns:a16="http://schemas.microsoft.com/office/drawing/2014/main" id="{BAFAF823-1526-4A49-BCFF-3EFD26837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v-LV"/>
          </a:p>
        </p:txBody>
      </p:sp>
      <p:sp>
        <p:nvSpPr>
          <p:cNvPr id="6" name="Slide Number Placeholder 5">
            <a:extLst>
              <a:ext uri="{FF2B5EF4-FFF2-40B4-BE49-F238E27FC236}">
                <a16:creationId xmlns:a16="http://schemas.microsoft.com/office/drawing/2014/main" id="{F43997EC-2EB2-4B7E-A68C-7378D9D36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A0541B8-A30F-462F-90FD-23AC9BB7DBC4}" type="slidenum">
              <a:rPr lang="lv-LV"/>
              <a:pPr>
                <a:defRPr/>
              </a:pPr>
              <a:t>‹#›</a:t>
            </a:fld>
            <a:endParaRPr lang="lv-LV"/>
          </a:p>
        </p:txBody>
      </p:sp>
    </p:spTree>
    <p:extLst>
      <p:ext uri="{BB962C8B-B14F-4D97-AF65-F5344CB8AC3E}">
        <p14:creationId xmlns:p14="http://schemas.microsoft.com/office/powerpoint/2010/main" val="2377895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470F072A-038F-4180-8712-5CE9CBAF3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110" y="1"/>
            <a:ext cx="2881746" cy="3429000"/>
          </a:xfrm>
          <a:prstGeom prst="rect">
            <a:avLst/>
          </a:prstGeom>
          <a:solidFill>
            <a:srgbClr val="009900"/>
          </a:solidFill>
          <a:ln>
            <a:noFill/>
          </a:ln>
          <a:extLst/>
        </p:spPr>
      </p:pic>
      <p:sp>
        <p:nvSpPr>
          <p:cNvPr id="2" name="Title 1">
            <a:extLst>
              <a:ext uri="{FF2B5EF4-FFF2-40B4-BE49-F238E27FC236}">
                <a16:creationId xmlns:a16="http://schemas.microsoft.com/office/drawing/2014/main" id="{81BDAD4A-0508-4501-B98D-51C829B5BDAE}"/>
              </a:ext>
            </a:extLst>
          </p:cNvPr>
          <p:cNvSpPr>
            <a:spLocks noGrp="1"/>
          </p:cNvSpPr>
          <p:nvPr>
            <p:ph type="ctrTitle"/>
          </p:nvPr>
        </p:nvSpPr>
        <p:spPr>
          <a:xfrm>
            <a:off x="1767039" y="2859139"/>
            <a:ext cx="8466533" cy="1398904"/>
          </a:xfrm>
          <a:noFill/>
        </p:spPr>
        <p:txBody>
          <a:bodyPr/>
          <a:lstStyle/>
          <a:p>
            <a:br>
              <a:rPr lang="lv-LV" sz="3200" b="1" dirty="0">
                <a:latin typeface="Times New Roman" panose="02020603050405020304" pitchFamily="18" charset="0"/>
                <a:cs typeface="Times New Roman" panose="02020603050405020304" pitchFamily="18" charset="0"/>
              </a:rPr>
            </a:b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Valsts valodas izglītības programmu īstenošana</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Atveseļošanas fonda projekta</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«Prasmju pilnveide pieaugušajiem» ietvaros </a:t>
            </a:r>
            <a:endParaRPr lang="lv-LV" sz="32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Subtitle 3">
            <a:extLst>
              <a:ext uri="{FF2B5EF4-FFF2-40B4-BE49-F238E27FC236}">
                <a16:creationId xmlns:a16="http://schemas.microsoft.com/office/drawing/2014/main" id="{24EB9150-E51D-4CAE-8A6B-37E8420E3CA3}"/>
              </a:ext>
            </a:extLst>
          </p:cNvPr>
          <p:cNvSpPr>
            <a:spLocks noGrp="1"/>
          </p:cNvSpPr>
          <p:nvPr>
            <p:ph type="subTitle" idx="1"/>
          </p:nvPr>
        </p:nvSpPr>
        <p:spPr>
          <a:xfrm>
            <a:off x="3522718" y="6205225"/>
            <a:ext cx="4955177" cy="376330"/>
          </a:xfrm>
        </p:spPr>
        <p:txBody>
          <a:bodyPr/>
          <a:lstStyle/>
          <a:p>
            <a:r>
              <a:rPr lang="lv-LV" sz="1600" dirty="0">
                <a:latin typeface="Times New Roman" panose="02020603050405020304" pitchFamily="18" charset="0"/>
                <a:ea typeface="Verdana" panose="020B0604030504040204" pitchFamily="34" charset="0"/>
                <a:cs typeface="Times New Roman" panose="02020603050405020304" pitchFamily="18" charset="0"/>
              </a:rPr>
              <a:t>2024.gada 22.maijs</a:t>
            </a:r>
          </a:p>
        </p:txBody>
      </p:sp>
      <p:sp>
        <p:nvSpPr>
          <p:cNvPr id="5" name="Rectangle 4">
            <a:extLst>
              <a:ext uri="{FF2B5EF4-FFF2-40B4-BE49-F238E27FC236}">
                <a16:creationId xmlns:a16="http://schemas.microsoft.com/office/drawing/2014/main" id="{EEDF1FDB-94EF-4B08-8242-56FD26F3B4AA}"/>
              </a:ext>
            </a:extLst>
          </p:cNvPr>
          <p:cNvSpPr/>
          <p:nvPr/>
        </p:nvSpPr>
        <p:spPr>
          <a:xfrm>
            <a:off x="4288981" y="4492674"/>
            <a:ext cx="5735602" cy="1243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b="1" dirty="0">
                <a:solidFill>
                  <a:schemeClr val="tx1"/>
                </a:solidFill>
                <a:latin typeface="Times New Roman" panose="02020603050405020304" pitchFamily="18" charset="0"/>
                <a:cs typeface="Times New Roman" panose="02020603050405020304" pitchFamily="18" charset="0"/>
              </a:rPr>
              <a:t>Edīte Bratka</a:t>
            </a:r>
          </a:p>
          <a:p>
            <a:pPr algn="r"/>
            <a:r>
              <a:rPr lang="lv-LV" dirty="0">
                <a:solidFill>
                  <a:schemeClr val="tx1"/>
                </a:solidFill>
                <a:latin typeface="Times New Roman" panose="02020603050405020304" pitchFamily="18" charset="0"/>
                <a:cs typeface="Times New Roman" panose="02020603050405020304" pitchFamily="18" charset="0"/>
              </a:rPr>
              <a:t>NVA Nodarbinātības pasākumu departamenta </a:t>
            </a:r>
          </a:p>
          <a:p>
            <a:pPr algn="r"/>
            <a:r>
              <a:rPr lang="lv-LV" dirty="0">
                <a:solidFill>
                  <a:schemeClr val="tx1"/>
                </a:solidFill>
                <a:latin typeface="Times New Roman" panose="02020603050405020304" pitchFamily="18" charset="0"/>
                <a:cs typeface="Times New Roman" panose="02020603050405020304" pitchFamily="18" charset="0"/>
              </a:rPr>
              <a:t>AF projekta «Prasmju pilnveide pieaugušajiem» </a:t>
            </a:r>
          </a:p>
          <a:p>
            <a:pPr algn="r"/>
            <a:r>
              <a:rPr lang="lv-LV" dirty="0">
                <a:solidFill>
                  <a:schemeClr val="tx1"/>
                </a:solidFill>
                <a:latin typeface="Times New Roman" panose="02020603050405020304" pitchFamily="18" charset="0"/>
                <a:cs typeface="Times New Roman" panose="02020603050405020304" pitchFamily="18" charset="0"/>
              </a:rPr>
              <a:t>projekta vadītāja</a:t>
            </a:r>
          </a:p>
        </p:txBody>
      </p:sp>
    </p:spTree>
    <p:extLst>
      <p:ext uri="{BB962C8B-B14F-4D97-AF65-F5344CB8AC3E}">
        <p14:creationId xmlns:p14="http://schemas.microsoft.com/office/powerpoint/2010/main" val="12554229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Diagonal Corners Rounded 19">
            <a:extLst>
              <a:ext uri="{FF2B5EF4-FFF2-40B4-BE49-F238E27FC236}">
                <a16:creationId xmlns:a16="http://schemas.microsoft.com/office/drawing/2014/main" id="{846EAC5B-77E7-4A21-B4CD-56534515E5C3}"/>
              </a:ext>
            </a:extLst>
          </p:cNvPr>
          <p:cNvSpPr/>
          <p:nvPr/>
        </p:nvSpPr>
        <p:spPr>
          <a:xfrm>
            <a:off x="0" y="83726"/>
            <a:ext cx="380060" cy="247445"/>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sz="1600" cap="all"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Freeform: Shape 7">
            <a:extLst>
              <a:ext uri="{FF2B5EF4-FFF2-40B4-BE49-F238E27FC236}">
                <a16:creationId xmlns:a16="http://schemas.microsoft.com/office/drawing/2014/main" id="{BE63AA25-3379-4D94-B5EE-AD2A2E6FC1EC}"/>
              </a:ext>
            </a:extLst>
          </p:cNvPr>
          <p:cNvSpPr/>
          <p:nvPr/>
        </p:nvSpPr>
        <p:spPr>
          <a:xfrm>
            <a:off x="457200" y="3957996"/>
            <a:ext cx="2253916" cy="447074"/>
          </a:xfrm>
          <a:custGeom>
            <a:avLst/>
            <a:gdLst>
              <a:gd name="connsiteX0" fmla="*/ 0 w 3569992"/>
              <a:gd name="connsiteY0" fmla="*/ 0 h 447074"/>
              <a:gd name="connsiteX1" fmla="*/ 3569992 w 3569992"/>
              <a:gd name="connsiteY1" fmla="*/ 0 h 447074"/>
              <a:gd name="connsiteX2" fmla="*/ 3569992 w 3569992"/>
              <a:gd name="connsiteY2" fmla="*/ 447074 h 447074"/>
              <a:gd name="connsiteX3" fmla="*/ 0 w 3569992"/>
              <a:gd name="connsiteY3" fmla="*/ 447074 h 447074"/>
              <a:gd name="connsiteX4" fmla="*/ 0 w 3569992"/>
              <a:gd name="connsiteY4" fmla="*/ 0 h 44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992" h="447074">
                <a:moveTo>
                  <a:pt x="0" y="0"/>
                </a:moveTo>
                <a:lnTo>
                  <a:pt x="3569992" y="0"/>
                </a:lnTo>
                <a:lnTo>
                  <a:pt x="3569992" y="447074"/>
                </a:lnTo>
                <a:lnTo>
                  <a:pt x="0" y="447074"/>
                </a:lnTo>
                <a:lnTo>
                  <a:pt x="0" y="0"/>
                </a:lnTo>
                <a:close/>
              </a:path>
            </a:pathLst>
          </a:custGeom>
          <a:solidFill>
            <a:schemeClr val="bg1"/>
          </a:solidFill>
          <a:ln>
            <a:no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lv-LV" b="1" kern="12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Grupu nodarbības </a:t>
            </a:r>
          </a:p>
          <a:p>
            <a:pPr marL="0" lvl="0" indent="0" algn="ctr" defTabSz="533400">
              <a:lnSpc>
                <a:spcPct val="90000"/>
              </a:lnSpc>
              <a:spcBef>
                <a:spcPct val="0"/>
              </a:spcBef>
              <a:spcAft>
                <a:spcPct val="35000"/>
              </a:spcAft>
              <a:buNone/>
            </a:pPr>
            <a:r>
              <a:rPr lang="lv-LV" b="1" kern="12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attālināti:</a:t>
            </a:r>
          </a:p>
        </p:txBody>
      </p:sp>
      <p:sp>
        <p:nvSpPr>
          <p:cNvPr id="39" name="TextBox 38">
            <a:extLst>
              <a:ext uri="{FF2B5EF4-FFF2-40B4-BE49-F238E27FC236}">
                <a16:creationId xmlns:a16="http://schemas.microsoft.com/office/drawing/2014/main" id="{677C057C-F659-4C1E-8879-CBD7C6670E02}"/>
              </a:ext>
            </a:extLst>
          </p:cNvPr>
          <p:cNvSpPr txBox="1"/>
          <p:nvPr/>
        </p:nvSpPr>
        <p:spPr>
          <a:xfrm>
            <a:off x="1308947" y="1503341"/>
            <a:ext cx="1402169" cy="338554"/>
          </a:xfrm>
          <a:prstGeom prst="rect">
            <a:avLst/>
          </a:prstGeom>
          <a:noFill/>
          <a:ln>
            <a:solidFill>
              <a:srgbClr val="70AD4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spcAft>
                <a:spcPts val="1200"/>
              </a:spcAft>
            </a:pPr>
            <a:r>
              <a:rPr lang="lv-LV" sz="16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KLIENTI:</a:t>
            </a:r>
          </a:p>
        </p:txBody>
      </p:sp>
      <p:sp>
        <p:nvSpPr>
          <p:cNvPr id="43" name="TextBox 42">
            <a:extLst>
              <a:ext uri="{FF2B5EF4-FFF2-40B4-BE49-F238E27FC236}">
                <a16:creationId xmlns:a16="http://schemas.microsoft.com/office/drawing/2014/main" id="{600652B4-C170-4789-8E12-311ADB39268C}"/>
              </a:ext>
            </a:extLst>
          </p:cNvPr>
          <p:cNvSpPr txBox="1"/>
          <p:nvPr/>
        </p:nvSpPr>
        <p:spPr>
          <a:xfrm>
            <a:off x="2907552" y="2935504"/>
            <a:ext cx="4400498" cy="369332"/>
          </a:xfrm>
          <a:prstGeom prst="rect">
            <a:avLst/>
          </a:prstGeom>
          <a:noFill/>
        </p:spPr>
        <p:txBody>
          <a:bodyPr wrap="square" rtlCol="0">
            <a:spAutoFit/>
          </a:bodyPr>
          <a:lstStyle/>
          <a:p>
            <a:pPr marL="285750" indent="-285750">
              <a:buFont typeface="Wingdings" panose="05000000000000000000" pitchFamily="2" charset="2"/>
              <a:buChar char="ü"/>
            </a:pPr>
            <a:r>
              <a:rPr lang="lv-LV" dirty="0">
                <a:latin typeface="Times New Roman" panose="02020603050405020304" pitchFamily="18" charset="0"/>
                <a:ea typeface="Verdana" panose="020B0604030504040204" pitchFamily="34" charset="0"/>
                <a:cs typeface="Times New Roman" panose="02020603050405020304" pitchFamily="18" charset="0"/>
              </a:rPr>
              <a:t>Veicināt konkurētspēju darba tirgū</a:t>
            </a:r>
          </a:p>
        </p:txBody>
      </p:sp>
      <p:sp>
        <p:nvSpPr>
          <p:cNvPr id="44" name="TextBox 43">
            <a:extLst>
              <a:ext uri="{FF2B5EF4-FFF2-40B4-BE49-F238E27FC236}">
                <a16:creationId xmlns:a16="http://schemas.microsoft.com/office/drawing/2014/main" id="{648A3E1D-F053-407B-8C10-069EA414524D}"/>
              </a:ext>
            </a:extLst>
          </p:cNvPr>
          <p:cNvSpPr txBox="1"/>
          <p:nvPr/>
        </p:nvSpPr>
        <p:spPr>
          <a:xfrm>
            <a:off x="1326684" y="2950893"/>
            <a:ext cx="1384432" cy="338554"/>
          </a:xfrm>
          <a:prstGeom prst="rect">
            <a:avLst/>
          </a:prstGeom>
          <a:noFill/>
          <a:ln>
            <a:solidFill>
              <a:srgbClr val="70AD4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spcAft>
                <a:spcPts val="1200"/>
              </a:spcAft>
            </a:pPr>
            <a:r>
              <a:rPr lang="lv-LV" sz="16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MĒRĶIS:</a:t>
            </a:r>
          </a:p>
        </p:txBody>
      </p:sp>
      <p:sp>
        <p:nvSpPr>
          <p:cNvPr id="45" name="TextBox 44">
            <a:extLst>
              <a:ext uri="{FF2B5EF4-FFF2-40B4-BE49-F238E27FC236}">
                <a16:creationId xmlns:a16="http://schemas.microsoft.com/office/drawing/2014/main" id="{CA64B5D7-1E49-49BB-9B97-5B921F2614A9}"/>
              </a:ext>
            </a:extLst>
          </p:cNvPr>
          <p:cNvSpPr txBox="1"/>
          <p:nvPr/>
        </p:nvSpPr>
        <p:spPr>
          <a:xfrm>
            <a:off x="2907552" y="1360518"/>
            <a:ext cx="4231185" cy="1200329"/>
          </a:xfrm>
          <a:prstGeom prst="rect">
            <a:avLst/>
          </a:prstGeom>
          <a:noFill/>
        </p:spPr>
        <p:txBody>
          <a:bodyPr wrap="square" rtlCol="0">
            <a:spAutoFit/>
          </a:bodyPr>
          <a:lstStyle/>
          <a:p>
            <a:pPr marL="285750" indent="-285750">
              <a:buFont typeface="Wingdings" panose="05000000000000000000" pitchFamily="2" charset="2"/>
              <a:buChar char="ü"/>
            </a:pPr>
            <a:r>
              <a:rPr lang="lv-LV" dirty="0">
                <a:latin typeface="Times New Roman" panose="02020603050405020304" pitchFamily="18" charset="0"/>
                <a:ea typeface="Verdana" panose="020B0604030504040204" pitchFamily="34" charset="0"/>
                <a:cs typeface="Times New Roman" panose="02020603050405020304" pitchFamily="18" charset="0"/>
              </a:rPr>
              <a:t>Personas, kurām piešķirts bezdarbnieka vai darba meklētāja statuss</a:t>
            </a:r>
          </a:p>
          <a:p>
            <a:endParaRPr lang="lv-LV"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ü"/>
            </a:pPr>
            <a:r>
              <a:rPr lang="lv-LV" dirty="0">
                <a:latin typeface="Times New Roman" panose="02020603050405020304" pitchFamily="18" charset="0"/>
                <a:ea typeface="Verdana" panose="020B0604030504040204" pitchFamily="34" charset="0"/>
                <a:cs typeface="Times New Roman" panose="02020603050405020304" pitchFamily="18" charset="0"/>
              </a:rPr>
              <a:t>Bezdarba riskam pakļautās personas</a:t>
            </a:r>
          </a:p>
        </p:txBody>
      </p:sp>
      <p:sp>
        <p:nvSpPr>
          <p:cNvPr id="19" name="Rectangle: Rounded Corners 29">
            <a:extLst>
              <a:ext uri="{FF2B5EF4-FFF2-40B4-BE49-F238E27FC236}">
                <a16:creationId xmlns:a16="http://schemas.microsoft.com/office/drawing/2014/main" id="{1747FCD5-B9BB-48A9-A4AD-5147C1657385}"/>
              </a:ext>
            </a:extLst>
          </p:cNvPr>
          <p:cNvSpPr/>
          <p:nvPr/>
        </p:nvSpPr>
        <p:spPr>
          <a:xfrm>
            <a:off x="7335173" y="1277030"/>
            <a:ext cx="3798750" cy="1454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Kursi – 40 ak. stundas konkurētspējas veicināšanai darba tirgū</a:t>
            </a:r>
          </a:p>
          <a:p>
            <a:endParaRPr lang="lv-LV"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r>
              <a:rPr lang="lv-LV"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Mācības nodarbinātajiem – 8 mācību st. nedēļā.</a:t>
            </a:r>
          </a:p>
        </p:txBody>
      </p:sp>
      <p:graphicFrame>
        <p:nvGraphicFramePr>
          <p:cNvPr id="26" name="Table 25">
            <a:extLst>
              <a:ext uri="{FF2B5EF4-FFF2-40B4-BE49-F238E27FC236}">
                <a16:creationId xmlns:a16="http://schemas.microsoft.com/office/drawing/2014/main" id="{52B952A3-ED83-4F92-8325-CE4428DDC591}"/>
              </a:ext>
            </a:extLst>
          </p:cNvPr>
          <p:cNvGraphicFramePr>
            <a:graphicFrameLocks noGrp="1"/>
          </p:cNvGraphicFramePr>
          <p:nvPr>
            <p:extLst>
              <p:ext uri="{D42A27DB-BD31-4B8C-83A1-F6EECF244321}">
                <p14:modId xmlns:p14="http://schemas.microsoft.com/office/powerpoint/2010/main" val="1782693204"/>
              </p:ext>
            </p:extLst>
          </p:nvPr>
        </p:nvGraphicFramePr>
        <p:xfrm>
          <a:off x="2907552" y="3895637"/>
          <a:ext cx="5441442" cy="2468880"/>
        </p:xfrm>
        <a:graphic>
          <a:graphicData uri="http://schemas.openxmlformats.org/drawingml/2006/table">
            <a:tbl>
              <a:tblPr bandRow="1">
                <a:tableStyleId>{073A0DAA-6AF3-43AB-8588-CEC1D06C72B9}</a:tableStyleId>
              </a:tblPr>
              <a:tblGrid>
                <a:gridCol w="5441442">
                  <a:extLst>
                    <a:ext uri="{9D8B030D-6E8A-4147-A177-3AD203B41FA5}">
                      <a16:colId xmlns:a16="http://schemas.microsoft.com/office/drawing/2014/main" val="737148649"/>
                    </a:ext>
                  </a:extLst>
                </a:gridCol>
              </a:tblGrid>
              <a:tr h="25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sng" kern="12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Valsts valodas prasmju attīstīšana (ar priekšzināšanām)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1" u="sng" kern="12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txBody>
                  <a:tcPr anchor="ctr"/>
                </a:tc>
                <a:extLst>
                  <a:ext uri="{0D108BD9-81ED-4DB2-BD59-A6C34878D82A}">
                    <a16:rowId xmlns:a16="http://schemas.microsoft.com/office/drawing/2014/main" val="4077771285"/>
                  </a:ext>
                </a:extLst>
              </a:tr>
              <a:tr h="413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a:latin typeface="Times New Roman" panose="02020603050405020304" pitchFamily="18" charset="0"/>
                          <a:ea typeface="Verdana" panose="020B0604030504040204" pitchFamily="34" charset="0"/>
                          <a:cs typeface="Times New Roman" panose="02020603050405020304" pitchFamily="18" charset="0"/>
                        </a:rPr>
                        <a:t> </a:t>
                      </a:r>
                      <a:r>
                        <a:rPr lang="lv-LV" sz="1800" b="1" u="sng" kern="12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Valsts valodas prasmju attīstīšana (bez priekšzināšanām)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kern="1200" dirty="0">
                        <a:latin typeface="Times New Roman" panose="02020603050405020304" pitchFamily="18" charset="0"/>
                        <a:ea typeface="Verdana" panose="020B0604030504040204" pitchFamily="34" charset="0"/>
                        <a:cs typeface="Times New Roman" panose="02020603050405020304" pitchFamily="18" charset="0"/>
                      </a:endParaRPr>
                    </a:p>
                  </a:txBody>
                  <a:tcPr anchor="ctr"/>
                </a:tc>
                <a:extLst>
                  <a:ext uri="{0D108BD9-81ED-4DB2-BD59-A6C34878D82A}">
                    <a16:rowId xmlns:a16="http://schemas.microsoft.com/office/drawing/2014/main" val="1725495269"/>
                  </a:ext>
                </a:extLst>
              </a:tr>
              <a:tr h="413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sng" kern="12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Valsts valodas prasmju attīstīšana (ar un bez priekšzināšanām) nodarbinātajiem</a:t>
                      </a:r>
                    </a:p>
                  </a:txBody>
                  <a:tcPr anchor="ctr"/>
                </a:tc>
                <a:extLst>
                  <a:ext uri="{0D108BD9-81ED-4DB2-BD59-A6C34878D82A}">
                    <a16:rowId xmlns:a16="http://schemas.microsoft.com/office/drawing/2014/main" val="2055226852"/>
                  </a:ext>
                </a:extLst>
              </a:tr>
            </a:tbl>
          </a:graphicData>
        </a:graphic>
      </p:graphicFrame>
      <p:grpSp>
        <p:nvGrpSpPr>
          <p:cNvPr id="28" name="Group 27">
            <a:extLst>
              <a:ext uri="{FF2B5EF4-FFF2-40B4-BE49-F238E27FC236}">
                <a16:creationId xmlns:a16="http://schemas.microsoft.com/office/drawing/2014/main" id="{4EC0B947-D1B3-43B0-815C-1D48B296E37A}"/>
              </a:ext>
            </a:extLst>
          </p:cNvPr>
          <p:cNvGrpSpPr/>
          <p:nvPr/>
        </p:nvGrpSpPr>
        <p:grpSpPr>
          <a:xfrm>
            <a:off x="19823" y="1"/>
            <a:ext cx="12116030" cy="1110262"/>
            <a:chOff x="-353235" y="-108710"/>
            <a:chExt cx="12048388" cy="1176192"/>
          </a:xfrm>
        </p:grpSpPr>
        <p:sp>
          <p:nvSpPr>
            <p:cNvPr id="29" name="Rectangle 6">
              <a:extLst>
                <a:ext uri="{FF2B5EF4-FFF2-40B4-BE49-F238E27FC236}">
                  <a16:creationId xmlns:a16="http://schemas.microsoft.com/office/drawing/2014/main" id="{AEBF48EE-9C47-42F4-8AB1-DB9A1E776FD0}"/>
                </a:ext>
              </a:extLst>
            </p:cNvPr>
            <p:cNvSpPr/>
            <p:nvPr/>
          </p:nvSpPr>
          <p:spPr bwMode="auto">
            <a:xfrm>
              <a:off x="896999" y="-108710"/>
              <a:ext cx="10798154" cy="1176192"/>
            </a:xfrm>
            <a:prstGeom prst="rect">
              <a:avLst/>
            </a:prstGeom>
            <a:solidFill>
              <a:srgbClr val="85AD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lv-LV" sz="1350" dirty="0">
                <a:latin typeface="Times New Roman" panose="02020603050405020304" pitchFamily="18" charset="0"/>
                <a:cs typeface="Times New Roman" panose="02020603050405020304" pitchFamily="18" charset="0"/>
              </a:endParaRPr>
            </a:p>
          </p:txBody>
        </p:sp>
        <p:sp>
          <p:nvSpPr>
            <p:cNvPr id="30" name="Title 3">
              <a:extLst>
                <a:ext uri="{FF2B5EF4-FFF2-40B4-BE49-F238E27FC236}">
                  <a16:creationId xmlns:a16="http://schemas.microsoft.com/office/drawing/2014/main" id="{C7D041B0-8B26-4B07-B53E-CC2BDE57942A}"/>
                </a:ext>
              </a:extLst>
            </p:cNvPr>
            <p:cNvSpPr txBox="1">
              <a:spLocks/>
            </p:cNvSpPr>
            <p:nvPr/>
          </p:nvSpPr>
          <p:spPr>
            <a:xfrm>
              <a:off x="1634535" y="120747"/>
              <a:ext cx="9724897" cy="701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latin typeface="Times New Roman" panose="02020603050405020304" pitchFamily="18" charset="0"/>
                  <a:ea typeface="Verdana" panose="020B0604030504040204" pitchFamily="34" charset="0"/>
                  <a:cs typeface="Times New Roman" panose="02020603050405020304" pitchFamily="18" charset="0"/>
                </a:rPr>
                <a:t>Konkurētspējas paaugstināšanas pasākumi</a:t>
              </a:r>
            </a:p>
            <a:p>
              <a:pPr algn="ctr"/>
              <a:endParaRPr lang="lv-LV"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C5DFEDB0-AD71-4C3F-859A-CB6B7F90BC99}"/>
                </a:ext>
              </a:extLst>
            </p:cNvPr>
            <p:cNvPicPr>
              <a:picLocks noChangeAspect="1"/>
            </p:cNvPicPr>
            <p:nvPr/>
          </p:nvPicPr>
          <p:blipFill>
            <a:blip r:embed="rId3"/>
            <a:stretch>
              <a:fillRect/>
            </a:stretch>
          </p:blipFill>
          <p:spPr>
            <a:xfrm>
              <a:off x="-353235" y="-108710"/>
              <a:ext cx="1269946" cy="1151418"/>
            </a:xfrm>
            <a:prstGeom prst="rect">
              <a:avLst/>
            </a:prstGeom>
          </p:spPr>
        </p:pic>
      </p:grpSp>
      <p:pic>
        <p:nvPicPr>
          <p:cNvPr id="2" name="Picture 1">
            <a:extLst>
              <a:ext uri="{FF2B5EF4-FFF2-40B4-BE49-F238E27FC236}">
                <a16:creationId xmlns:a16="http://schemas.microsoft.com/office/drawing/2014/main" id="{E72CBF8F-2BDB-4F61-9D76-A8241352661D}"/>
              </a:ext>
            </a:extLst>
          </p:cNvPr>
          <p:cNvPicPr>
            <a:picLocks noChangeAspect="1"/>
          </p:cNvPicPr>
          <p:nvPr/>
        </p:nvPicPr>
        <p:blipFill>
          <a:blip r:embed="rId4"/>
          <a:stretch>
            <a:fillRect/>
          </a:stretch>
        </p:blipFill>
        <p:spPr>
          <a:xfrm>
            <a:off x="8746325" y="3184149"/>
            <a:ext cx="2988475" cy="1680594"/>
          </a:xfrm>
          <a:prstGeom prst="rect">
            <a:avLst/>
          </a:prstGeom>
        </p:spPr>
      </p:pic>
    </p:spTree>
    <p:extLst>
      <p:ext uri="{BB962C8B-B14F-4D97-AF65-F5344CB8AC3E}">
        <p14:creationId xmlns:p14="http://schemas.microsoft.com/office/powerpoint/2010/main" val="32476309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7C34FF-BB1D-45A6-806C-C2C3A9691798}"/>
              </a:ext>
            </a:extLst>
          </p:cNvPr>
          <p:cNvSpPr/>
          <p:nvPr/>
        </p:nvSpPr>
        <p:spPr>
          <a:xfrm>
            <a:off x="1806481" y="3096824"/>
            <a:ext cx="9213574" cy="1384995"/>
          </a:xfrm>
          <a:prstGeom prst="rect">
            <a:avLst/>
          </a:prstGeom>
          <a:solidFill>
            <a:schemeClr val="bg1"/>
          </a:solidFill>
        </p:spPr>
        <p:txBody>
          <a:bodyPr wrap="square">
            <a:spAutoFit/>
          </a:bodyPr>
          <a:lstStyle/>
          <a:p>
            <a:pPr algn="ctr"/>
            <a:r>
              <a:rPr lang="lv-LV" altLang="lv-LV" sz="2800" b="1" dirty="0">
                <a:solidFill>
                  <a:srgbClr val="6CA43A"/>
                </a:solidFill>
                <a:latin typeface="Times New Roman" panose="02020603050405020304" pitchFamily="18" charset="0"/>
                <a:ea typeface="Verdana" panose="020B0604030504040204" pitchFamily="34" charset="0"/>
                <a:cs typeface="Times New Roman" panose="02020603050405020304" pitchFamily="18" charset="0"/>
              </a:rPr>
              <a:t>Paldies par uzmanību!</a:t>
            </a:r>
          </a:p>
          <a:p>
            <a:pPr algn="ctr"/>
            <a:endParaRPr lang="lv-LV" altLang="lv-LV" sz="2800" b="1" dirty="0">
              <a:solidFill>
                <a:srgbClr val="6CA43A"/>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en-US" sz="2800" b="1" dirty="0"/>
          </a:p>
        </p:txBody>
      </p:sp>
      <p:sp>
        <p:nvSpPr>
          <p:cNvPr id="24" name="Rectangle 23">
            <a:extLst>
              <a:ext uri="{FF2B5EF4-FFF2-40B4-BE49-F238E27FC236}">
                <a16:creationId xmlns:a16="http://schemas.microsoft.com/office/drawing/2014/main" id="{CD5D0DD1-F1C0-4839-8E70-5011F7DCD5EB}"/>
              </a:ext>
            </a:extLst>
          </p:cNvPr>
          <p:cNvSpPr/>
          <p:nvPr/>
        </p:nvSpPr>
        <p:spPr>
          <a:xfrm>
            <a:off x="4516550" y="5390930"/>
            <a:ext cx="3700130" cy="509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a:solidFill>
                  <a:schemeClr val="tx1"/>
                </a:solidFill>
                <a:latin typeface="Verdana" panose="020B0604030504040204" pitchFamily="34" charset="0"/>
                <a:ea typeface="Verdana" panose="020B0604030504040204" pitchFamily="34" charset="0"/>
              </a:rPr>
              <a:t>www.nva.gov.lv</a:t>
            </a:r>
            <a:endParaRPr lang="en-US" sz="2000" dirty="0">
              <a:solidFill>
                <a:schemeClr val="tx1"/>
              </a:solidFill>
              <a:latin typeface="Verdana" panose="020B0604030504040204" pitchFamily="34" charset="0"/>
              <a:ea typeface="Verdana" panose="020B0604030504040204" pitchFamily="34" charset="0"/>
            </a:endParaRPr>
          </a:p>
        </p:txBody>
      </p:sp>
      <p:sp>
        <p:nvSpPr>
          <p:cNvPr id="53" name="TextBox 52">
            <a:extLst>
              <a:ext uri="{FF2B5EF4-FFF2-40B4-BE49-F238E27FC236}">
                <a16:creationId xmlns:a16="http://schemas.microsoft.com/office/drawing/2014/main" id="{806416F2-D560-4D3A-A317-B8C93F8765AE}"/>
              </a:ext>
            </a:extLst>
          </p:cNvPr>
          <p:cNvSpPr txBox="1"/>
          <p:nvPr/>
        </p:nvSpPr>
        <p:spPr>
          <a:xfrm>
            <a:off x="4607661" y="5889466"/>
            <a:ext cx="3198654" cy="523220"/>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cs typeface="Times New Roman" panose="02020603050405020304" pitchFamily="18" charset="0"/>
              </a:rPr>
              <a:t>Bezmaksas informatīvais tālrunis</a:t>
            </a:r>
          </a:p>
          <a:p>
            <a:pPr algn="ctr"/>
            <a:r>
              <a:rPr lang="lv-LV" sz="1400" dirty="0">
                <a:latin typeface="Verdana" panose="020B0604030504040204" pitchFamily="34" charset="0"/>
                <a:ea typeface="Verdana" panose="020B0604030504040204" pitchFamily="34" charset="0"/>
                <a:cs typeface="Times New Roman" panose="02020603050405020304" pitchFamily="18" charset="0"/>
              </a:rPr>
              <a:t>80200206</a:t>
            </a:r>
          </a:p>
        </p:txBody>
      </p:sp>
      <p:pic>
        <p:nvPicPr>
          <p:cNvPr id="9" name="Picture 3">
            <a:extLst>
              <a:ext uri="{FF2B5EF4-FFF2-40B4-BE49-F238E27FC236}">
                <a16:creationId xmlns:a16="http://schemas.microsoft.com/office/drawing/2014/main" id="{EA7F2384-658E-4C2C-B6E6-F8BDF47E9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272" y="1"/>
            <a:ext cx="2602583" cy="3096823"/>
          </a:xfrm>
          <a:prstGeom prst="rect">
            <a:avLst/>
          </a:prstGeom>
          <a:solidFill>
            <a:srgbClr val="009900"/>
          </a:solidFill>
          <a:ln>
            <a:noFill/>
          </a:ln>
          <a:extLst/>
        </p:spPr>
      </p:pic>
    </p:spTree>
    <p:extLst>
      <p:ext uri="{BB962C8B-B14F-4D97-AF65-F5344CB8AC3E}">
        <p14:creationId xmlns:p14="http://schemas.microsoft.com/office/powerpoint/2010/main" val="26721912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7C34FF-BB1D-45A6-806C-C2C3A9691798}"/>
              </a:ext>
            </a:extLst>
          </p:cNvPr>
          <p:cNvSpPr/>
          <p:nvPr/>
        </p:nvSpPr>
        <p:spPr>
          <a:xfrm>
            <a:off x="1271721" y="1726665"/>
            <a:ext cx="10485382" cy="461665"/>
          </a:xfrm>
          <a:prstGeom prst="rect">
            <a:avLst/>
          </a:prstGeom>
          <a:solidFill>
            <a:schemeClr val="bg1"/>
          </a:solidFill>
        </p:spPr>
        <p:txBody>
          <a:bodyPr wrap="square">
            <a:spAutoFit/>
          </a:bodyPr>
          <a:lstStyle/>
          <a:p>
            <a:pPr algn="ctr"/>
            <a:endParaRPr lang="lv-LV" sz="2400" b="1" dirty="0">
              <a:solidFill>
                <a:srgbClr val="000000"/>
              </a:solidFill>
              <a:ea typeface="Verdana" panose="020B0604030504040204" pitchFamily="34" charset="0"/>
            </a:endParaRPr>
          </a:p>
        </p:txBody>
      </p:sp>
      <p:pic>
        <p:nvPicPr>
          <p:cNvPr id="48" name="Picture 47">
            <a:extLst>
              <a:ext uri="{FF2B5EF4-FFF2-40B4-BE49-F238E27FC236}">
                <a16:creationId xmlns:a16="http://schemas.microsoft.com/office/drawing/2014/main" id="{C5DFEDB0-AD71-4C3F-859A-CB6B7F90BC99}"/>
              </a:ext>
            </a:extLst>
          </p:cNvPr>
          <p:cNvPicPr>
            <a:picLocks noChangeAspect="1"/>
          </p:cNvPicPr>
          <p:nvPr/>
        </p:nvPicPr>
        <p:blipFill>
          <a:blip r:embed="rId3"/>
          <a:stretch>
            <a:fillRect/>
          </a:stretch>
        </p:blipFill>
        <p:spPr>
          <a:xfrm>
            <a:off x="1774" y="0"/>
            <a:ext cx="1269946" cy="115141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8589" y="116316"/>
            <a:ext cx="9545052" cy="6748352"/>
          </a:xfrm>
          <a:prstGeom prst="rect">
            <a:avLst/>
          </a:prstGeom>
        </p:spPr>
      </p:pic>
    </p:spTree>
    <p:extLst>
      <p:ext uri="{BB962C8B-B14F-4D97-AF65-F5344CB8AC3E}">
        <p14:creationId xmlns:p14="http://schemas.microsoft.com/office/powerpoint/2010/main" val="30676346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7C34FF-BB1D-45A6-806C-C2C3A9691798}"/>
              </a:ext>
            </a:extLst>
          </p:cNvPr>
          <p:cNvSpPr/>
          <p:nvPr/>
        </p:nvSpPr>
        <p:spPr>
          <a:xfrm>
            <a:off x="1271720" y="1597891"/>
            <a:ext cx="10920280" cy="4139595"/>
          </a:xfrm>
          <a:prstGeom prst="rect">
            <a:avLst/>
          </a:prstGeom>
          <a:solidFill>
            <a:schemeClr val="bg1"/>
          </a:solidFill>
        </p:spPr>
        <p:txBody>
          <a:bodyPr wrap="square">
            <a:spAutoFit/>
          </a:bodyPr>
          <a:lstStyle/>
          <a:p>
            <a:pPr>
              <a:spcAft>
                <a:spcPts val="1200"/>
              </a:spcAft>
            </a:pPr>
            <a:r>
              <a:rPr lang="lv-LV" sz="2400" b="1"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AF projekta «Prasmju pilnveide pieaugušajiem» īstenošanas termiņš: </a:t>
            </a:r>
          </a:p>
          <a:p>
            <a:pPr>
              <a:spcAft>
                <a:spcPts val="1200"/>
              </a:spcAft>
            </a:pPr>
            <a:r>
              <a:rPr lang="lv-LV"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2023.gada pirmais pusgads - 2026.gada 30.jūnijs.</a:t>
            </a:r>
            <a:endParaRPr lang="lv-LV" sz="2400" b="1" dirty="0">
              <a:solidFill>
                <a:srgbClr val="000000"/>
              </a:solidFill>
              <a:latin typeface="Times New Roman" panose="02020603050405020304" pitchFamily="18" charset="0"/>
              <a:ea typeface="Verdana" panose="020B0604030504040204" pitchFamily="34" charset="0"/>
              <a:cs typeface="Times New Roman" panose="02020603050405020304" pitchFamily="18" charset="0"/>
            </a:endParaRPr>
          </a:p>
          <a:p>
            <a:pPr>
              <a:spcAft>
                <a:spcPts val="600"/>
              </a:spcAft>
            </a:pPr>
            <a:r>
              <a:rPr lang="lv-LV" sz="2400" b="1" dirty="0">
                <a:latin typeface="Times New Roman" panose="02020603050405020304" pitchFamily="18" charset="0"/>
                <a:cs typeface="Times New Roman" panose="02020603050405020304" pitchFamily="18" charset="0"/>
              </a:rPr>
              <a:t>Projekta mērķa grupa </a:t>
            </a:r>
            <a:r>
              <a:rPr lang="lv-LV" sz="2400" dirty="0">
                <a:latin typeface="Times New Roman" panose="02020603050405020304" pitchFamily="18" charset="0"/>
                <a:cs typeface="Times New Roman" panose="02020603050405020304" pitchFamily="18" charset="0"/>
              </a:rPr>
              <a:t>ir Nodarbinātības valsts aģentūrā (NVA) reģistrēti:</a:t>
            </a:r>
          </a:p>
          <a:p>
            <a:pPr marL="285750" lvl="0" indent="-285750">
              <a:buFont typeface="Wingdings" panose="05000000000000000000" pitchFamily="2" charset="2"/>
              <a:buChar char="ü"/>
            </a:pPr>
            <a:r>
              <a:rPr lang="lv-LV" sz="2400" b="1" dirty="0">
                <a:latin typeface="Times New Roman" panose="02020603050405020304" pitchFamily="18" charset="0"/>
                <a:cs typeface="Times New Roman" panose="02020603050405020304" pitchFamily="18" charset="0"/>
              </a:rPr>
              <a:t>bezdarbnieki un darba meklētāji;</a:t>
            </a:r>
            <a:r>
              <a:rPr lang="lv-LV" sz="2400" dirty="0">
                <a:latin typeface="Times New Roman" panose="02020603050405020304" pitchFamily="18" charset="0"/>
                <a:cs typeface="Times New Roman" panose="02020603050405020304" pitchFamily="18" charset="0"/>
              </a:rPr>
              <a:t> </a:t>
            </a:r>
          </a:p>
          <a:p>
            <a:pPr marL="285750" lvl="0" indent="-285750">
              <a:buFont typeface="Wingdings" panose="05000000000000000000" pitchFamily="2" charset="2"/>
              <a:buChar char="ü"/>
            </a:pPr>
            <a:r>
              <a:rPr lang="lv-LV" sz="2400" b="1" dirty="0">
                <a:latin typeface="Times New Roman" panose="02020603050405020304" pitchFamily="18" charset="0"/>
                <a:cs typeface="Times New Roman" panose="02020603050405020304" pitchFamily="18" charset="0"/>
              </a:rPr>
              <a:t>bezdarba riskam pakļautas personas (mūžizglītība), t.i</a:t>
            </a:r>
            <a:r>
              <a:rPr lang="lv-LV" sz="2400" dirty="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ü"/>
            </a:pPr>
            <a:r>
              <a:rPr lang="lv-LV" sz="2000" dirty="0">
                <a:solidFill>
                  <a:prstClr val="black"/>
                </a:solidFill>
                <a:latin typeface="Times New Roman" panose="02020603050405020304" pitchFamily="18" charset="0"/>
                <a:cs typeface="Times New Roman" panose="02020603050405020304" pitchFamily="18" charset="0"/>
              </a:rPr>
              <a:t>Nodarbinātais vai </a:t>
            </a:r>
            <a:r>
              <a:rPr lang="lv-LV" sz="2000" dirty="0" err="1">
                <a:solidFill>
                  <a:prstClr val="black"/>
                </a:solidFill>
                <a:latin typeface="Times New Roman" panose="02020603050405020304" pitchFamily="18" charset="0"/>
                <a:cs typeface="Times New Roman" panose="02020603050405020304" pitchFamily="18" charset="0"/>
              </a:rPr>
              <a:t>pašnodarbinātais</a:t>
            </a:r>
            <a:r>
              <a:rPr lang="lv-LV" sz="2000" dirty="0">
                <a:solidFill>
                  <a:prstClr val="black"/>
                </a:solidFill>
                <a:latin typeface="Times New Roman" panose="02020603050405020304" pitchFamily="18" charset="0"/>
                <a:cs typeface="Times New Roman" panose="02020603050405020304" pitchFamily="18" charset="0"/>
              </a:rPr>
              <a:t> vecumā no 50 gadiem</a:t>
            </a:r>
          </a:p>
          <a:p>
            <a:pPr marL="742950" lvl="1" indent="-285750">
              <a:buFont typeface="Wingdings" panose="05000000000000000000" pitchFamily="2" charset="2"/>
              <a:buChar char="ü"/>
            </a:pPr>
            <a:r>
              <a:rPr lang="lv-LV" sz="2000" dirty="0">
                <a:solidFill>
                  <a:prstClr val="black"/>
                </a:solidFill>
                <a:latin typeface="Times New Roman" panose="02020603050405020304" pitchFamily="18" charset="0"/>
                <a:cs typeface="Times New Roman" panose="02020603050405020304" pitchFamily="18" charset="0"/>
              </a:rPr>
              <a:t>Nodarbinātais vai </a:t>
            </a:r>
            <a:r>
              <a:rPr lang="lv-LV" sz="2000" dirty="0" err="1">
                <a:solidFill>
                  <a:prstClr val="black"/>
                </a:solidFill>
                <a:latin typeface="Times New Roman" panose="02020603050405020304" pitchFamily="18" charset="0"/>
                <a:cs typeface="Times New Roman" panose="02020603050405020304" pitchFamily="18" charset="0"/>
              </a:rPr>
              <a:t>pašnodarbinātais</a:t>
            </a:r>
            <a:r>
              <a:rPr lang="lv-LV" sz="2000" dirty="0">
                <a:solidFill>
                  <a:prstClr val="black"/>
                </a:solidFill>
                <a:latin typeface="Times New Roman" panose="02020603050405020304" pitchFamily="18" charset="0"/>
                <a:cs typeface="Times New Roman" panose="02020603050405020304" pitchFamily="18" charset="0"/>
              </a:rPr>
              <a:t> vecumā ar darba tirgum neatbilstošu izglītību vai prasmēm</a:t>
            </a:r>
          </a:p>
          <a:p>
            <a:pPr marL="742950" lvl="1" indent="-285750">
              <a:spcAft>
                <a:spcPts val="1200"/>
              </a:spcAft>
              <a:buFont typeface="Wingdings" panose="05000000000000000000" pitchFamily="2" charset="2"/>
              <a:buChar char="ü"/>
            </a:pPr>
            <a:r>
              <a:rPr lang="lv-LV" sz="2000" dirty="0">
                <a:solidFill>
                  <a:prstClr val="black"/>
                </a:solidFill>
                <a:latin typeface="Times New Roman" panose="02020603050405020304" pitchFamily="18" charset="0"/>
                <a:cs typeface="Times New Roman" panose="02020603050405020304" pitchFamily="18" charset="0"/>
              </a:rPr>
              <a:t>Nodarbinātais vai </a:t>
            </a:r>
            <a:r>
              <a:rPr lang="lv-LV" sz="2000" dirty="0" err="1">
                <a:solidFill>
                  <a:prstClr val="black"/>
                </a:solidFill>
                <a:latin typeface="Times New Roman" panose="02020603050405020304" pitchFamily="18" charset="0"/>
                <a:cs typeface="Times New Roman" panose="02020603050405020304" pitchFamily="18" charset="0"/>
              </a:rPr>
              <a:t>pašnodarbinātais</a:t>
            </a:r>
            <a:r>
              <a:rPr lang="lv-LV" sz="2000" dirty="0">
                <a:solidFill>
                  <a:prstClr val="black"/>
                </a:solidFill>
                <a:latin typeface="Times New Roman" panose="02020603050405020304" pitchFamily="18" charset="0"/>
                <a:cs typeface="Times New Roman" panose="02020603050405020304" pitchFamily="18" charset="0"/>
              </a:rPr>
              <a:t> ar invaliditāti vai prognozējamu invaliditāti.</a:t>
            </a:r>
          </a:p>
          <a:p>
            <a:pPr lvl="0"/>
            <a:r>
              <a:rPr lang="lv-LV" sz="2400" b="1" dirty="0">
                <a:latin typeface="Times New Roman" panose="02020603050405020304" pitchFamily="18" charset="0"/>
                <a:cs typeface="Times New Roman" panose="02020603050405020304" pitchFamily="18" charset="0"/>
              </a:rPr>
              <a:t>Sasniedzamie </a:t>
            </a:r>
            <a:r>
              <a:rPr lang="lv-LV" sz="2400" b="1" dirty="0" err="1">
                <a:latin typeface="Times New Roman" panose="02020603050405020304" pitchFamily="18" charset="0"/>
                <a:cs typeface="Times New Roman" panose="02020603050405020304" pitchFamily="18" charset="0"/>
              </a:rPr>
              <a:t>mērķrādītāji</a:t>
            </a:r>
            <a:r>
              <a:rPr lang="lv-LV" sz="2400" b="1"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 35 307 dalībnieki (20 450 unikālās personas).</a:t>
            </a:r>
          </a:p>
          <a:p>
            <a:pPr lvl="0"/>
            <a:r>
              <a:rPr lang="lv-LV" sz="2400" b="1" dirty="0">
                <a:latin typeface="Times New Roman" panose="02020603050405020304" pitchFamily="18" charset="0"/>
                <a:cs typeface="Times New Roman" panose="02020603050405020304" pitchFamily="18" charset="0"/>
              </a:rPr>
              <a:t>Finansējums</a:t>
            </a:r>
            <a:r>
              <a:rPr lang="lv-LV" sz="2400" dirty="0">
                <a:latin typeface="Times New Roman" panose="02020603050405020304" pitchFamily="18" charset="0"/>
                <a:cs typeface="Times New Roman" panose="02020603050405020304" pitchFamily="18" charset="0"/>
              </a:rPr>
              <a:t> – 30 153 584 </a:t>
            </a:r>
            <a:r>
              <a:rPr lang="lv-LV" sz="2400" i="1" dirty="0" err="1">
                <a:latin typeface="Times New Roman" panose="02020603050405020304" pitchFamily="18" charset="0"/>
                <a:cs typeface="Times New Roman" panose="02020603050405020304" pitchFamily="18" charset="0"/>
              </a:rPr>
              <a:t>euro</a:t>
            </a:r>
            <a:endParaRPr lang="en-US" sz="2400" i="1" dirty="0">
              <a:latin typeface="Times New Roman" panose="02020603050405020304" pitchFamily="18" charset="0"/>
              <a:cs typeface="Times New Roman" panose="02020603050405020304" pitchFamily="18" charset="0"/>
            </a:endParaRPr>
          </a:p>
        </p:txBody>
      </p:sp>
      <p:grpSp>
        <p:nvGrpSpPr>
          <p:cNvPr id="44" name="Group 43">
            <a:extLst>
              <a:ext uri="{FF2B5EF4-FFF2-40B4-BE49-F238E27FC236}">
                <a16:creationId xmlns:a16="http://schemas.microsoft.com/office/drawing/2014/main" id="{4EC0B947-D1B3-43B0-815C-1D48B296E37A}"/>
              </a:ext>
            </a:extLst>
          </p:cNvPr>
          <p:cNvGrpSpPr/>
          <p:nvPr/>
        </p:nvGrpSpPr>
        <p:grpSpPr>
          <a:xfrm>
            <a:off x="1774" y="-24774"/>
            <a:ext cx="11755329" cy="1176192"/>
            <a:chOff x="1774" y="-24774"/>
            <a:chExt cx="11755329" cy="1176192"/>
          </a:xfrm>
        </p:grpSpPr>
        <p:sp>
          <p:nvSpPr>
            <p:cNvPr id="45" name="Rectangle 6">
              <a:extLst>
                <a:ext uri="{FF2B5EF4-FFF2-40B4-BE49-F238E27FC236}">
                  <a16:creationId xmlns:a16="http://schemas.microsoft.com/office/drawing/2014/main" id="{AEBF48EE-9C47-42F4-8AB1-DB9A1E776FD0}"/>
                </a:ext>
              </a:extLst>
            </p:cNvPr>
            <p:cNvSpPr/>
            <p:nvPr/>
          </p:nvSpPr>
          <p:spPr bwMode="auto">
            <a:xfrm>
              <a:off x="1149004" y="-24774"/>
              <a:ext cx="10608099" cy="1176192"/>
            </a:xfrm>
            <a:prstGeom prst="rect">
              <a:avLst/>
            </a:prstGeom>
            <a:solidFill>
              <a:srgbClr val="85AD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lv-LV" sz="1350" dirty="0"/>
            </a:p>
          </p:txBody>
        </p:sp>
        <p:sp>
          <p:nvSpPr>
            <p:cNvPr id="46" name="Title 3">
              <a:extLst>
                <a:ext uri="{FF2B5EF4-FFF2-40B4-BE49-F238E27FC236}">
                  <a16:creationId xmlns:a16="http://schemas.microsoft.com/office/drawing/2014/main" id="{C7D041B0-8B26-4B07-B53E-CC2BDE57942A}"/>
                </a:ext>
              </a:extLst>
            </p:cNvPr>
            <p:cNvSpPr txBox="1">
              <a:spLocks/>
            </p:cNvSpPr>
            <p:nvPr/>
          </p:nvSpPr>
          <p:spPr>
            <a:xfrm>
              <a:off x="2274848" y="305079"/>
              <a:ext cx="7605131" cy="55893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latin typeface="Verdana" panose="020B0604030504040204" pitchFamily="34" charset="0"/>
                  <a:ea typeface="Verdana" panose="020B0604030504040204" pitchFamily="34" charset="0"/>
                  <a:cs typeface="Times New Roman" pitchFamily="18"/>
                </a:rPr>
                <a:t>AF projekts «Prasmju pilnveide pieaugušajiem»</a:t>
              </a:r>
              <a:endParaRPr lang="lv-LV" sz="2400" dirty="0">
                <a:solidFill>
                  <a:schemeClr val="bg1"/>
                </a:solidFill>
                <a:latin typeface="Verdana" panose="020B0604030504040204" pitchFamily="34" charset="0"/>
                <a:ea typeface="Verdana" panose="020B0604030504040204" pitchFamily="34" charset="0"/>
              </a:endParaRPr>
            </a:p>
          </p:txBody>
        </p:sp>
        <p:pic>
          <p:nvPicPr>
            <p:cNvPr id="48" name="Picture 47">
              <a:extLst>
                <a:ext uri="{FF2B5EF4-FFF2-40B4-BE49-F238E27FC236}">
                  <a16:creationId xmlns:a16="http://schemas.microsoft.com/office/drawing/2014/main" id="{C5DFEDB0-AD71-4C3F-859A-CB6B7F90BC99}"/>
                </a:ext>
              </a:extLst>
            </p:cNvPr>
            <p:cNvPicPr>
              <a:picLocks noChangeAspect="1"/>
            </p:cNvPicPr>
            <p:nvPr/>
          </p:nvPicPr>
          <p:blipFill>
            <a:blip r:embed="rId3"/>
            <a:stretch>
              <a:fillRect/>
            </a:stretch>
          </p:blipFill>
          <p:spPr>
            <a:xfrm>
              <a:off x="1774" y="0"/>
              <a:ext cx="1269946" cy="1151418"/>
            </a:xfrm>
            <a:prstGeom prst="rect">
              <a:avLst/>
            </a:prstGeom>
          </p:spPr>
        </p:pic>
      </p:grpSp>
    </p:spTree>
    <p:extLst>
      <p:ext uri="{BB962C8B-B14F-4D97-AF65-F5344CB8AC3E}">
        <p14:creationId xmlns:p14="http://schemas.microsoft.com/office/powerpoint/2010/main" val="40931411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EC0B947-D1B3-43B0-815C-1D48B296E37A}"/>
              </a:ext>
            </a:extLst>
          </p:cNvPr>
          <p:cNvGrpSpPr/>
          <p:nvPr/>
        </p:nvGrpSpPr>
        <p:grpSpPr>
          <a:xfrm>
            <a:off x="175726" y="0"/>
            <a:ext cx="11840547" cy="1176192"/>
            <a:chOff x="1774" y="-24774"/>
            <a:chExt cx="11755329" cy="1176192"/>
          </a:xfrm>
        </p:grpSpPr>
        <p:sp>
          <p:nvSpPr>
            <p:cNvPr id="45" name="Rectangle 6">
              <a:extLst>
                <a:ext uri="{FF2B5EF4-FFF2-40B4-BE49-F238E27FC236}">
                  <a16:creationId xmlns:a16="http://schemas.microsoft.com/office/drawing/2014/main" id="{AEBF48EE-9C47-42F4-8AB1-DB9A1E776FD0}"/>
                </a:ext>
              </a:extLst>
            </p:cNvPr>
            <p:cNvSpPr/>
            <p:nvPr/>
          </p:nvSpPr>
          <p:spPr bwMode="auto">
            <a:xfrm>
              <a:off x="1149004" y="-24774"/>
              <a:ext cx="10608099" cy="1176192"/>
            </a:xfrm>
            <a:prstGeom prst="rect">
              <a:avLst/>
            </a:prstGeom>
            <a:solidFill>
              <a:srgbClr val="85AD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lv-LV" sz="1350" dirty="0"/>
            </a:p>
          </p:txBody>
        </p:sp>
        <p:sp>
          <p:nvSpPr>
            <p:cNvPr id="46" name="Title 3">
              <a:extLst>
                <a:ext uri="{FF2B5EF4-FFF2-40B4-BE49-F238E27FC236}">
                  <a16:creationId xmlns:a16="http://schemas.microsoft.com/office/drawing/2014/main" id="{C7D041B0-8B26-4B07-B53E-CC2BDE57942A}"/>
                </a:ext>
              </a:extLst>
            </p:cNvPr>
            <p:cNvSpPr txBox="1">
              <a:spLocks/>
            </p:cNvSpPr>
            <p:nvPr/>
          </p:nvSpPr>
          <p:spPr>
            <a:xfrm>
              <a:off x="1921953" y="283854"/>
              <a:ext cx="8883400" cy="558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latin typeface="Verdana" panose="020B0604030504040204" pitchFamily="34" charset="0"/>
                  <a:ea typeface="Verdana" panose="020B0604030504040204" pitchFamily="34" charset="0"/>
                  <a:cs typeface="Times New Roman" pitchFamily="18"/>
                </a:rPr>
                <a:t>AF projekts «Prasmju pilnveide pieaugušajiem»</a:t>
              </a:r>
              <a:endParaRPr lang="lv-LV" sz="2000" dirty="0">
                <a:solidFill>
                  <a:schemeClr val="bg1"/>
                </a:solidFill>
                <a:latin typeface="Verdana" panose="020B0604030504040204" pitchFamily="34" charset="0"/>
                <a:ea typeface="Verdana" panose="020B0604030504040204" pitchFamily="34" charset="0"/>
              </a:endParaRPr>
            </a:p>
          </p:txBody>
        </p:sp>
        <p:pic>
          <p:nvPicPr>
            <p:cNvPr id="48" name="Picture 47">
              <a:extLst>
                <a:ext uri="{FF2B5EF4-FFF2-40B4-BE49-F238E27FC236}">
                  <a16:creationId xmlns:a16="http://schemas.microsoft.com/office/drawing/2014/main" id="{C5DFEDB0-AD71-4C3F-859A-CB6B7F90BC99}"/>
                </a:ext>
              </a:extLst>
            </p:cNvPr>
            <p:cNvPicPr>
              <a:picLocks noChangeAspect="1"/>
            </p:cNvPicPr>
            <p:nvPr/>
          </p:nvPicPr>
          <p:blipFill>
            <a:blip r:embed="rId3"/>
            <a:stretch>
              <a:fillRect/>
            </a:stretch>
          </p:blipFill>
          <p:spPr>
            <a:xfrm>
              <a:off x="1774" y="0"/>
              <a:ext cx="1269946" cy="1151418"/>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1085915128"/>
              </p:ext>
            </p:extLst>
          </p:nvPr>
        </p:nvGraphicFramePr>
        <p:xfrm>
          <a:off x="1214498" y="1928165"/>
          <a:ext cx="9166703" cy="2180409"/>
        </p:xfrm>
        <a:graphic>
          <a:graphicData uri="http://schemas.openxmlformats.org/drawingml/2006/table">
            <a:tbl>
              <a:tblPr>
                <a:tableStyleId>{5C22544A-7EE6-4342-B048-85BDC9FD1C3A}</a:tableStyleId>
              </a:tblPr>
              <a:tblGrid>
                <a:gridCol w="6442447">
                  <a:extLst>
                    <a:ext uri="{9D8B030D-6E8A-4147-A177-3AD203B41FA5}">
                      <a16:colId xmlns:a16="http://schemas.microsoft.com/office/drawing/2014/main" val="3825357854"/>
                    </a:ext>
                  </a:extLst>
                </a:gridCol>
                <a:gridCol w="1354399">
                  <a:extLst>
                    <a:ext uri="{9D8B030D-6E8A-4147-A177-3AD203B41FA5}">
                      <a16:colId xmlns:a16="http://schemas.microsoft.com/office/drawing/2014/main" val="3139537742"/>
                    </a:ext>
                  </a:extLst>
                </a:gridCol>
                <a:gridCol w="1369857">
                  <a:extLst>
                    <a:ext uri="{9D8B030D-6E8A-4147-A177-3AD203B41FA5}">
                      <a16:colId xmlns:a16="http://schemas.microsoft.com/office/drawing/2014/main" val="2875106257"/>
                    </a:ext>
                  </a:extLst>
                </a:gridCol>
              </a:tblGrid>
              <a:tr h="82012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2200" b="1" u="none" strike="noStrike" dirty="0">
                          <a:effectLst/>
                          <a:latin typeface="Times New Roman" panose="02020603050405020304" pitchFamily="18" charset="0"/>
                          <a:ea typeface="Verdana" panose="020B0604030504040204" pitchFamily="34" charset="0"/>
                          <a:cs typeface="Times New Roman" panose="02020603050405020304" pitchFamily="18" charset="0"/>
                        </a:rPr>
                        <a:t>Iesaistāmo skaits valsts valodas programmu apguvē</a:t>
                      </a:r>
                    </a:p>
                    <a:p>
                      <a:pPr marL="0" marR="0" lvl="0" indent="0" algn="ctr" defTabSz="914400" rtl="0" eaLnBrk="1" fontAlgn="b" latinLnBrk="0" hangingPunct="1">
                        <a:lnSpc>
                          <a:spcPct val="100000"/>
                        </a:lnSpc>
                        <a:spcBef>
                          <a:spcPts val="0"/>
                        </a:spcBef>
                        <a:spcAft>
                          <a:spcPts val="0"/>
                        </a:spcAft>
                        <a:buClrTx/>
                        <a:buSzTx/>
                        <a:buFontTx/>
                        <a:buNone/>
                        <a:tabLst/>
                        <a:defRPr/>
                      </a:pPr>
                      <a:endParaRPr lang="lv-LV" sz="2200" b="1"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5443" marR="5443" marT="5443" marB="0" anchor="b">
                    <a:solidFill>
                      <a:schemeClr val="accent6">
                        <a:lumMod val="60000"/>
                        <a:lumOff val="40000"/>
                      </a:schemeClr>
                    </a:solidFill>
                  </a:tcPr>
                </a:tc>
                <a:tc>
                  <a:txBody>
                    <a:bodyPr/>
                    <a:lstStyle/>
                    <a:p>
                      <a:pPr algn="ctr" fontAlgn="b"/>
                      <a:r>
                        <a:rPr lang="lv-LV" sz="1800" b="1" u="none" strike="noStrike" dirty="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Iesaistīto skaits 2023.gadā</a:t>
                      </a:r>
                    </a:p>
                  </a:txBody>
                  <a:tcPr marL="5443" marR="5443" marT="5443" marB="0" anchor="b">
                    <a:solidFill>
                      <a:schemeClr val="accent6">
                        <a:lumMod val="60000"/>
                        <a:lumOff val="40000"/>
                      </a:schemeClr>
                    </a:solidFill>
                  </a:tcPr>
                </a:tc>
                <a:tc>
                  <a:txBody>
                    <a:bodyPr/>
                    <a:lstStyle/>
                    <a:p>
                      <a:pPr algn="ctr" fontAlgn="b"/>
                      <a:r>
                        <a:rPr lang="lv-LV" sz="2200" b="1" u="none" strike="noStrike" dirty="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2024.gadā</a:t>
                      </a:r>
                    </a:p>
                  </a:txBody>
                  <a:tcPr marL="5443" marR="5443" marT="5443" marB="0" anchor="b">
                    <a:solidFill>
                      <a:schemeClr val="accent6">
                        <a:lumMod val="60000"/>
                        <a:lumOff val="40000"/>
                      </a:schemeClr>
                    </a:solidFill>
                  </a:tcPr>
                </a:tc>
                <a:extLst>
                  <a:ext uri="{0D108BD9-81ED-4DB2-BD59-A6C34878D82A}">
                    <a16:rowId xmlns:a16="http://schemas.microsoft.com/office/drawing/2014/main" val="961132475"/>
                  </a:ext>
                </a:extLst>
              </a:tr>
              <a:tr h="413091">
                <a:tc>
                  <a:txBody>
                    <a:bodyPr/>
                    <a:lstStyle/>
                    <a:p>
                      <a:pPr algn="ctr" fontAlgn="b"/>
                      <a:endParaRPr lang="lv-LV" sz="220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p>
                      <a:pPr algn="ctr" fontAlgn="b"/>
                      <a:r>
                        <a:rPr lang="lv-LV" sz="2200" u="none" strike="noStrike" dirty="0">
                          <a:effectLst/>
                          <a:latin typeface="Times New Roman" panose="02020603050405020304" pitchFamily="18" charset="0"/>
                          <a:ea typeface="Verdana" panose="020B0604030504040204" pitchFamily="34" charset="0"/>
                          <a:cs typeface="Times New Roman" panose="02020603050405020304" pitchFamily="18" charset="0"/>
                        </a:rPr>
                        <a:t>Bezdarbniekiem un darba meklētājiem</a:t>
                      </a:r>
                    </a:p>
                  </a:txBody>
                  <a:tcPr marL="5443" marR="5443" marT="5443" marB="0" anchor="b">
                    <a:solidFill>
                      <a:schemeClr val="accent3">
                        <a:lumMod val="20000"/>
                        <a:lumOff val="80000"/>
                      </a:schemeClr>
                    </a:solidFill>
                  </a:tcPr>
                </a:tc>
                <a:tc>
                  <a:txBody>
                    <a:bodyPr/>
                    <a:lstStyle/>
                    <a:p>
                      <a:pPr algn="ctr" fontAlgn="b"/>
                      <a:r>
                        <a:rPr lang="lv-LV" sz="1900" b="1" i="0" u="none" strike="noStrike" dirty="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622</a:t>
                      </a:r>
                      <a:r>
                        <a:rPr lang="lv-LV" sz="1900" b="0" i="0" u="none" strike="noStrike" dirty="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t>
                      </a:r>
                    </a:p>
                    <a:p>
                      <a:pPr algn="ctr" fontAlgn="b"/>
                      <a:r>
                        <a:rPr lang="lv-LV" sz="1900" b="0" i="0" u="none" strike="noStrike" dirty="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jeb 82,9%</a:t>
                      </a:r>
                    </a:p>
                  </a:txBody>
                  <a:tcPr marL="5443" marR="5443" marT="5443" marB="0" anchor="b">
                    <a:solidFill>
                      <a:schemeClr val="accent3">
                        <a:lumMod val="20000"/>
                        <a:lumOff val="80000"/>
                      </a:schemeClr>
                    </a:solidFill>
                  </a:tcPr>
                </a:tc>
                <a:tc>
                  <a:txBody>
                    <a:bodyPr/>
                    <a:lstStyle/>
                    <a:p>
                      <a:pPr algn="ctr" fontAlgn="b"/>
                      <a:r>
                        <a:rPr lang="lv-LV" sz="2200" u="none" strike="noStrike" dirty="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1002</a:t>
                      </a:r>
                      <a:endParaRPr lang="lv-LV" sz="2200" b="0" i="0" u="none" strike="noStrike" dirty="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5443" marR="5443" marT="5443" marB="0" anchor="b">
                    <a:solidFill>
                      <a:schemeClr val="accent3">
                        <a:lumMod val="20000"/>
                        <a:lumOff val="80000"/>
                      </a:schemeClr>
                    </a:solidFill>
                  </a:tcPr>
                </a:tc>
                <a:extLst>
                  <a:ext uri="{0D108BD9-81ED-4DB2-BD59-A6C34878D82A}">
                    <a16:rowId xmlns:a16="http://schemas.microsoft.com/office/drawing/2014/main" val="608800744"/>
                  </a:ext>
                </a:extLst>
              </a:tr>
              <a:tr h="413091">
                <a:tc>
                  <a:txBody>
                    <a:bodyPr/>
                    <a:lstStyle/>
                    <a:p>
                      <a:pPr algn="ctr" fontAlgn="b"/>
                      <a:endParaRPr lang="lv-LV" sz="220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p>
                      <a:pPr algn="ctr" fontAlgn="b"/>
                      <a:r>
                        <a:rPr lang="lv-LV" sz="2200" u="none" strike="noStrike" dirty="0">
                          <a:effectLst/>
                          <a:latin typeface="Times New Roman" panose="02020603050405020304" pitchFamily="18" charset="0"/>
                          <a:ea typeface="Verdana" panose="020B0604030504040204" pitchFamily="34" charset="0"/>
                          <a:cs typeface="Times New Roman" panose="02020603050405020304" pitchFamily="18" charset="0"/>
                        </a:rPr>
                        <a:t>Bezdarba riskam pakļautām personām (mūžizglītība)</a:t>
                      </a:r>
                    </a:p>
                  </a:txBody>
                  <a:tcPr marL="5443" marR="5443" marT="5443" marB="0" anchor="b">
                    <a:solidFill>
                      <a:schemeClr val="accent2">
                        <a:lumMod val="40000"/>
                        <a:lumOff val="60000"/>
                      </a:schemeClr>
                    </a:solidFill>
                  </a:tcPr>
                </a:tc>
                <a:tc>
                  <a:txBody>
                    <a:bodyPr/>
                    <a:lstStyle/>
                    <a:p>
                      <a:pPr algn="ctr" fontAlgn="b"/>
                      <a:r>
                        <a:rPr lang="lv-LV" sz="1900" b="1"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138</a:t>
                      </a:r>
                      <a:r>
                        <a:rPr lang="lv-LV" sz="1900" b="0"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a:t>
                      </a:r>
                    </a:p>
                    <a:p>
                      <a:pPr algn="ctr" fontAlgn="b"/>
                      <a:r>
                        <a:rPr lang="lv-LV" sz="1900" b="0"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jeb 18,4%</a:t>
                      </a:r>
                    </a:p>
                  </a:txBody>
                  <a:tcPr marL="5443" marR="5443" marT="5443" marB="0" anchor="b">
                    <a:solidFill>
                      <a:schemeClr val="accent2">
                        <a:lumMod val="40000"/>
                        <a:lumOff val="60000"/>
                      </a:schemeClr>
                    </a:solidFill>
                  </a:tcPr>
                </a:tc>
                <a:tc>
                  <a:txBody>
                    <a:bodyPr/>
                    <a:lstStyle/>
                    <a:p>
                      <a:pPr algn="ctr" fontAlgn="b"/>
                      <a:r>
                        <a:rPr lang="lv-LV" sz="2200" u="none" strike="noStrike" dirty="0">
                          <a:effectLst/>
                          <a:latin typeface="Times New Roman" panose="02020603050405020304" pitchFamily="18" charset="0"/>
                          <a:ea typeface="Verdana" panose="020B0604030504040204" pitchFamily="34" charset="0"/>
                          <a:cs typeface="Times New Roman" panose="02020603050405020304" pitchFamily="18" charset="0"/>
                        </a:rPr>
                        <a:t>1000</a:t>
                      </a:r>
                      <a:endParaRPr lang="lv-LV" sz="2200" b="0"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5443" marR="5443" marT="5443" marB="0" anchor="b">
                    <a:solidFill>
                      <a:schemeClr val="accent2">
                        <a:lumMod val="40000"/>
                        <a:lumOff val="60000"/>
                      </a:schemeClr>
                    </a:solidFill>
                  </a:tcPr>
                </a:tc>
                <a:extLst>
                  <a:ext uri="{0D108BD9-81ED-4DB2-BD59-A6C34878D82A}">
                    <a16:rowId xmlns:a16="http://schemas.microsoft.com/office/drawing/2014/main" val="1007600466"/>
                  </a:ext>
                </a:extLst>
              </a:tr>
            </a:tbl>
          </a:graphicData>
        </a:graphic>
      </p:graphicFrame>
    </p:spTree>
    <p:extLst>
      <p:ext uri="{BB962C8B-B14F-4D97-AF65-F5344CB8AC3E}">
        <p14:creationId xmlns:p14="http://schemas.microsoft.com/office/powerpoint/2010/main" val="39968715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7C34FF-BB1D-45A6-806C-C2C3A9691798}"/>
              </a:ext>
            </a:extLst>
          </p:cNvPr>
          <p:cNvSpPr/>
          <p:nvPr/>
        </p:nvSpPr>
        <p:spPr>
          <a:xfrm>
            <a:off x="1334602" y="1806635"/>
            <a:ext cx="6858053" cy="461665"/>
          </a:xfrm>
          <a:prstGeom prst="rect">
            <a:avLst/>
          </a:prstGeom>
          <a:solidFill>
            <a:schemeClr val="bg1"/>
          </a:solidFill>
        </p:spPr>
        <p:txBody>
          <a:bodyPr wrap="square">
            <a:spAutoFit/>
          </a:bodyPr>
          <a:lstStyle/>
          <a:p>
            <a:pPr algn="ctr"/>
            <a:r>
              <a:rPr lang="lv-LV" sz="2400" dirty="0">
                <a:latin typeface="Times New Roman" panose="02020603050405020304" pitchFamily="18" charset="0"/>
                <a:cs typeface="Times New Roman" panose="02020603050405020304" pitchFamily="18" charset="0"/>
              </a:rPr>
              <a:t>Īstenojamās valsts valodas programmas:</a:t>
            </a:r>
          </a:p>
        </p:txBody>
      </p:sp>
      <p:graphicFrame>
        <p:nvGraphicFramePr>
          <p:cNvPr id="8" name="Table 7"/>
          <p:cNvGraphicFramePr>
            <a:graphicFrameLocks noGrp="1"/>
          </p:cNvGraphicFramePr>
          <p:nvPr>
            <p:extLst>
              <p:ext uri="{D42A27DB-BD31-4B8C-83A1-F6EECF244321}">
                <p14:modId xmlns:p14="http://schemas.microsoft.com/office/powerpoint/2010/main" val="4273842510"/>
              </p:ext>
            </p:extLst>
          </p:nvPr>
        </p:nvGraphicFramePr>
        <p:xfrm>
          <a:off x="1269947" y="2685818"/>
          <a:ext cx="6922708" cy="3593106"/>
        </p:xfrm>
        <a:graphic>
          <a:graphicData uri="http://schemas.openxmlformats.org/drawingml/2006/table">
            <a:tbl>
              <a:tblPr firstRow="1" firstCol="1" lastRow="1" lastCol="1" bandRow="1" bandCol="1">
                <a:tableStyleId>{5C22544A-7EE6-4342-B048-85BDC9FD1C3A}</a:tableStyleId>
              </a:tblPr>
              <a:tblGrid>
                <a:gridCol w="5638853">
                  <a:extLst>
                    <a:ext uri="{9D8B030D-6E8A-4147-A177-3AD203B41FA5}">
                      <a16:colId xmlns:a16="http://schemas.microsoft.com/office/drawing/2014/main" val="1768406377"/>
                    </a:ext>
                  </a:extLst>
                </a:gridCol>
                <a:gridCol w="1283855">
                  <a:extLst>
                    <a:ext uri="{9D8B030D-6E8A-4147-A177-3AD203B41FA5}">
                      <a16:colId xmlns:a16="http://schemas.microsoft.com/office/drawing/2014/main" val="3580654001"/>
                    </a:ext>
                  </a:extLst>
                </a:gridCol>
              </a:tblGrid>
              <a:tr h="45673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lv-LV"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Valsts valoda – pamata līmeņa 1. pakāpe (A1)</a:t>
                      </a:r>
                      <a:endParaRPr kumimoji="0" lang="lv-LV"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120 st.</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8851106"/>
                  </a:ext>
                </a:extLst>
              </a:tr>
              <a:tr h="45673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2000" b="0" dirty="0">
                          <a:solidFill>
                            <a:schemeClr val="tx1"/>
                          </a:solidFill>
                          <a:effectLst/>
                          <a:latin typeface="Times New Roman" panose="02020603050405020304" pitchFamily="18" charset="0"/>
                          <a:cs typeface="Times New Roman" panose="02020603050405020304" pitchFamily="18" charset="0"/>
                        </a:rPr>
                        <a:t>Valsts valoda – pamata līmeņa 2. pakāpe (A2)</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lv-LV" sz="2000" b="0" dirty="0">
                          <a:solidFill>
                            <a:schemeClr val="tx1"/>
                          </a:solidFill>
                          <a:effectLst/>
                          <a:latin typeface="Times New Roman" panose="02020603050405020304" pitchFamily="18" charset="0"/>
                          <a:cs typeface="Times New Roman" panose="02020603050405020304" pitchFamily="18" charset="0"/>
                        </a:rPr>
                        <a:t>120 st.</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50352903"/>
                  </a:ext>
                </a:extLst>
              </a:tr>
              <a:tr h="430817">
                <a:tc>
                  <a:txBody>
                    <a:bodyPr/>
                    <a:lstStyle/>
                    <a:p>
                      <a:pP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Valsts valoda – vidējā līmeņa 1. pakāpe (B1)</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120 st.</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97148481"/>
                  </a:ext>
                </a:extLst>
              </a:tr>
              <a:tr h="430817">
                <a:tc>
                  <a:txBody>
                    <a:bodyPr/>
                    <a:lstStyle/>
                    <a:p>
                      <a:pP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Valsts valoda – vidējā līmeņa 2. pakāpe (B2)</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120 st.</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17987906"/>
                  </a:ext>
                </a:extLst>
              </a:tr>
              <a:tr h="430817">
                <a:tc>
                  <a:txBody>
                    <a:bodyPr/>
                    <a:lstStyle/>
                    <a:p>
                      <a:pP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Valsts valoda – augstākā līmeņa 1. pakāpe (C1)</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120 st.</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84376957"/>
                  </a:ext>
                </a:extLst>
              </a:tr>
              <a:tr h="430817">
                <a:tc>
                  <a:txBody>
                    <a:bodyPr/>
                    <a:lstStyle/>
                    <a:p>
                      <a:pP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Valsts valoda – augstākā līmeņa 2. pakāpe (C2)</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120 st.</a:t>
                      </a: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8232272"/>
                  </a:ext>
                </a:extLst>
              </a:tr>
              <a:tr h="953092">
                <a:tc>
                  <a:txBody>
                    <a:bodyPr/>
                    <a:lstStyle/>
                    <a:p>
                      <a:pP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Valsts valoda atbilstoši pamata valsts valodas prasmes līmenim (ar angļu pamatvalodu)</a:t>
                      </a:r>
                    </a:p>
                    <a:p>
                      <a:pPr>
                        <a:lnSpc>
                          <a:spcPct val="107000"/>
                        </a:lnSpc>
                        <a:spcAft>
                          <a:spcPts val="0"/>
                        </a:spcAft>
                      </a:pP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lv-LV" sz="2000" b="0" dirty="0">
                          <a:solidFill>
                            <a:schemeClr val="tx1"/>
                          </a:solidFill>
                          <a:effectLst/>
                          <a:latin typeface="Times New Roman" panose="02020603050405020304" pitchFamily="18" charset="0"/>
                          <a:cs typeface="Times New Roman" panose="02020603050405020304" pitchFamily="18" charset="0"/>
                        </a:rPr>
                        <a:t>150 st.</a:t>
                      </a:r>
                    </a:p>
                    <a:p>
                      <a:pPr algn="ctr">
                        <a:lnSpc>
                          <a:spcPct val="107000"/>
                        </a:lnSpc>
                        <a:spcAft>
                          <a:spcPts val="0"/>
                        </a:spcAft>
                      </a:pP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18049293"/>
                  </a:ext>
                </a:extLst>
              </a:tr>
            </a:tbl>
          </a:graphicData>
        </a:graphic>
      </p:graphicFrame>
      <p:grpSp>
        <p:nvGrpSpPr>
          <p:cNvPr id="10" name="Group 9">
            <a:extLst>
              <a:ext uri="{FF2B5EF4-FFF2-40B4-BE49-F238E27FC236}">
                <a16:creationId xmlns:a16="http://schemas.microsoft.com/office/drawing/2014/main" id="{A5DA794C-0EAA-47B8-A151-2BCD6F325966}"/>
              </a:ext>
            </a:extLst>
          </p:cNvPr>
          <p:cNvGrpSpPr/>
          <p:nvPr/>
        </p:nvGrpSpPr>
        <p:grpSpPr>
          <a:xfrm>
            <a:off x="0" y="0"/>
            <a:ext cx="11775893" cy="1130500"/>
            <a:chOff x="1774" y="-24774"/>
            <a:chExt cx="11755329" cy="1176192"/>
          </a:xfrm>
        </p:grpSpPr>
        <p:sp>
          <p:nvSpPr>
            <p:cNvPr id="11" name="Rectangle 6">
              <a:extLst>
                <a:ext uri="{FF2B5EF4-FFF2-40B4-BE49-F238E27FC236}">
                  <a16:creationId xmlns:a16="http://schemas.microsoft.com/office/drawing/2014/main" id="{932E2060-8782-40D0-8213-D321E3291E46}"/>
                </a:ext>
              </a:extLst>
            </p:cNvPr>
            <p:cNvSpPr/>
            <p:nvPr/>
          </p:nvSpPr>
          <p:spPr bwMode="auto">
            <a:xfrm>
              <a:off x="1149004" y="-24774"/>
              <a:ext cx="10608099" cy="1176192"/>
            </a:xfrm>
            <a:prstGeom prst="rect">
              <a:avLst/>
            </a:prstGeom>
            <a:solidFill>
              <a:srgbClr val="85AD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lv-LV" sz="1350" dirty="0"/>
            </a:p>
          </p:txBody>
        </p:sp>
        <p:sp>
          <p:nvSpPr>
            <p:cNvPr id="12" name="Title 3">
              <a:extLst>
                <a:ext uri="{FF2B5EF4-FFF2-40B4-BE49-F238E27FC236}">
                  <a16:creationId xmlns:a16="http://schemas.microsoft.com/office/drawing/2014/main" id="{65652A13-5E02-4845-84DC-42F7AEB60305}"/>
                </a:ext>
              </a:extLst>
            </p:cNvPr>
            <p:cNvSpPr txBox="1">
              <a:spLocks/>
            </p:cNvSpPr>
            <p:nvPr/>
          </p:nvSpPr>
          <p:spPr>
            <a:xfrm>
              <a:off x="1921953" y="129763"/>
              <a:ext cx="8883400" cy="787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latin typeface="Verdana" panose="020B0604030504040204" pitchFamily="34" charset="0"/>
                  <a:ea typeface="Verdana" panose="020B0604030504040204" pitchFamily="34" charset="0"/>
                  <a:cs typeface="Times New Roman" pitchFamily="18"/>
                </a:rPr>
                <a:t>AF projekts «Prasmju pilnveide pieaugušajiem»</a:t>
              </a:r>
              <a:endParaRPr lang="lv-LV" sz="2000" dirty="0">
                <a:solidFill>
                  <a:schemeClr val="bg1"/>
                </a:solidFill>
                <a:latin typeface="Verdana" panose="020B0604030504040204" pitchFamily="34" charset="0"/>
                <a:ea typeface="Verdana" panose="020B0604030504040204" pitchFamily="34" charset="0"/>
              </a:endParaRPr>
            </a:p>
          </p:txBody>
        </p:sp>
        <p:pic>
          <p:nvPicPr>
            <p:cNvPr id="13" name="Picture 12">
              <a:extLst>
                <a:ext uri="{FF2B5EF4-FFF2-40B4-BE49-F238E27FC236}">
                  <a16:creationId xmlns:a16="http://schemas.microsoft.com/office/drawing/2014/main" id="{5F72EA7F-40D9-484B-9B61-E4AE89AF2B53}"/>
                </a:ext>
              </a:extLst>
            </p:cNvPr>
            <p:cNvPicPr>
              <a:picLocks noChangeAspect="1"/>
            </p:cNvPicPr>
            <p:nvPr/>
          </p:nvPicPr>
          <p:blipFill>
            <a:blip r:embed="rId3"/>
            <a:stretch>
              <a:fillRect/>
            </a:stretch>
          </p:blipFill>
          <p:spPr>
            <a:xfrm>
              <a:off x="1774" y="0"/>
              <a:ext cx="1269946" cy="1151418"/>
            </a:xfrm>
            <a:prstGeom prst="rect">
              <a:avLst/>
            </a:prstGeom>
          </p:spPr>
        </p:pic>
      </p:grpSp>
      <p:graphicFrame>
        <p:nvGraphicFramePr>
          <p:cNvPr id="2" name="Table 1">
            <a:extLst>
              <a:ext uri="{FF2B5EF4-FFF2-40B4-BE49-F238E27FC236}">
                <a16:creationId xmlns:a16="http://schemas.microsoft.com/office/drawing/2014/main" id="{4AAEE454-9358-48FC-A5A6-F854BD5779DC}"/>
              </a:ext>
            </a:extLst>
          </p:cNvPr>
          <p:cNvGraphicFramePr>
            <a:graphicFrameLocks noGrp="1"/>
          </p:cNvGraphicFramePr>
          <p:nvPr>
            <p:extLst>
              <p:ext uri="{D42A27DB-BD31-4B8C-83A1-F6EECF244321}">
                <p14:modId xmlns:p14="http://schemas.microsoft.com/office/powerpoint/2010/main" val="128060835"/>
              </p:ext>
            </p:extLst>
          </p:nvPr>
        </p:nvGraphicFramePr>
        <p:xfrm>
          <a:off x="8192655" y="2142835"/>
          <a:ext cx="2502584" cy="4124886"/>
        </p:xfrm>
        <a:graphic>
          <a:graphicData uri="http://schemas.openxmlformats.org/drawingml/2006/table">
            <a:tbl>
              <a:tblPr firstRow="1" firstCol="1" lastRow="1" lastCol="1" bandRow="1" bandCol="1"/>
              <a:tblGrid>
                <a:gridCol w="1246909">
                  <a:extLst>
                    <a:ext uri="{9D8B030D-6E8A-4147-A177-3AD203B41FA5}">
                      <a16:colId xmlns:a16="http://schemas.microsoft.com/office/drawing/2014/main" val="1533701230"/>
                    </a:ext>
                  </a:extLst>
                </a:gridCol>
                <a:gridCol w="1255675">
                  <a:extLst>
                    <a:ext uri="{9D8B030D-6E8A-4147-A177-3AD203B41FA5}">
                      <a16:colId xmlns:a16="http://schemas.microsoft.com/office/drawing/2014/main" val="2278688735"/>
                    </a:ext>
                  </a:extLst>
                </a:gridCol>
              </a:tblGrid>
              <a:tr h="533383">
                <a:tc>
                  <a:txBody>
                    <a:bodyPr/>
                    <a:lstStyle/>
                    <a:p>
                      <a:pPr algn="ctr">
                        <a:lnSpc>
                          <a:spcPct val="107000"/>
                        </a:lnSpc>
                        <a:spcAft>
                          <a:spcPts val="0"/>
                        </a:spcAft>
                        <a:tabLst>
                          <a:tab pos="685800" algn="l"/>
                          <a:tab pos="1543685" algn="l"/>
                          <a:tab pos="1662430" algn="l"/>
                        </a:tabLst>
                      </a:pPr>
                      <a:r>
                        <a:rPr lang="lv-LV"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Bezdarbnieki un darba meklētāji</a:t>
                      </a:r>
                      <a:endParaRPr lang="lv-LV"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A539"/>
                    </a:solidFill>
                  </a:tcPr>
                </a:tc>
                <a:tc>
                  <a:txBody>
                    <a:bodyPr/>
                    <a:lstStyle/>
                    <a:p>
                      <a:pPr algn="ctr">
                        <a:lnSpc>
                          <a:spcPct val="107000"/>
                        </a:lnSpc>
                        <a:spcAft>
                          <a:spcPts val="0"/>
                        </a:spcAft>
                        <a:tabLst>
                          <a:tab pos="685800" algn="l"/>
                          <a:tab pos="1543685" algn="l"/>
                          <a:tab pos="1662430" algn="l"/>
                        </a:tabLst>
                      </a:pPr>
                      <a:r>
                        <a:rPr lang="lv-LV"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Bezdarba riskam pakļautās personas</a:t>
                      </a:r>
                      <a:endParaRPr lang="lv-LV"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A539"/>
                    </a:solidFill>
                  </a:tcPr>
                </a:tc>
                <a:extLst>
                  <a:ext uri="{0D108BD9-81ED-4DB2-BD59-A6C34878D82A}">
                    <a16:rowId xmlns:a16="http://schemas.microsoft.com/office/drawing/2014/main" val="646639435"/>
                  </a:ext>
                </a:extLst>
              </a:tr>
              <a:tr h="45505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1"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Nē</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83364932"/>
                  </a:ext>
                </a:extLst>
              </a:tr>
              <a:tr h="46534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5345992"/>
                  </a:ext>
                </a:extLst>
              </a:tr>
              <a:tr h="4329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0477286"/>
                  </a:ext>
                </a:extLst>
              </a:tr>
              <a:tr h="4329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042150"/>
                  </a:ext>
                </a:extLst>
              </a:tr>
              <a:tr h="4329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4568433"/>
                  </a:ext>
                </a:extLst>
              </a:tr>
              <a:tr h="42303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0252919"/>
                  </a:ext>
                </a:extLst>
              </a:tr>
              <a:tr h="94931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Jā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73421454"/>
                  </a:ext>
                </a:extLst>
              </a:tr>
            </a:tbl>
          </a:graphicData>
        </a:graphic>
      </p:graphicFrame>
    </p:spTree>
    <p:extLst>
      <p:ext uri="{BB962C8B-B14F-4D97-AF65-F5344CB8AC3E}">
        <p14:creationId xmlns:p14="http://schemas.microsoft.com/office/powerpoint/2010/main" val="13966484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41640E-8D65-46BF-8F84-F2DE452544EF}"/>
              </a:ext>
            </a:extLst>
          </p:cNvPr>
          <p:cNvSpPr>
            <a:spLocks noGrp="1"/>
          </p:cNvSpPr>
          <p:nvPr>
            <p:ph type="body" idx="1"/>
          </p:nvPr>
        </p:nvSpPr>
        <p:spPr>
          <a:xfrm>
            <a:off x="766618" y="1431636"/>
            <a:ext cx="11231417" cy="5404691"/>
          </a:xfrm>
        </p:spPr>
        <p:txBody>
          <a:bodyPr/>
          <a:lstStyle/>
          <a:p>
            <a:pPr algn="ctr"/>
            <a:r>
              <a:rPr lang="lv-LV" b="1" dirty="0">
                <a:solidFill>
                  <a:schemeClr val="tx1"/>
                </a:solidFill>
                <a:latin typeface="Times New Roman" panose="02020603050405020304" pitchFamily="18" charset="0"/>
                <a:cs typeface="Times New Roman" panose="02020603050405020304" pitchFamily="18" charset="0"/>
              </a:rPr>
              <a:t>Sadarbība ar izglītības iestādēm</a:t>
            </a:r>
          </a:p>
          <a:p>
            <a:pPr marL="342900" indent="-342900" algn="just">
              <a:spcAft>
                <a:spcPts val="600"/>
              </a:spcAft>
              <a:buFont typeface="Wingdings" panose="05000000000000000000" pitchFamily="2" charset="2"/>
              <a:buChar char="ü"/>
            </a:pPr>
            <a:r>
              <a:rPr lang="lv-LV" sz="2200" dirty="0">
                <a:solidFill>
                  <a:schemeClr val="tx1"/>
                </a:solidFill>
                <a:latin typeface="Times New Roman" panose="02020603050405020304" pitchFamily="18" charset="0"/>
                <a:cs typeface="Times New Roman" panose="02020603050405020304" pitchFamily="18" charset="0"/>
              </a:rPr>
              <a:t>NVA izvēlas valsts valodas programmu īstenotājus, ievērojot 2011. gada 25. janvāra Ministru Kabineta noteikumu Nr.75 “Noteikumi par aktīvo nodarbinātības pasākumu un preventīvo bezdarba samazināšanas pasākumu organizēšanas un finansēšanas kārtību un pasākumu īstenotāju izvēles principiem” (turpmāk – MK noteikumi Nr.75) nosacījumus; </a:t>
            </a:r>
          </a:p>
          <a:p>
            <a:pPr marL="342900" indent="-342900" algn="just">
              <a:spcAft>
                <a:spcPts val="600"/>
              </a:spcAft>
              <a:buFont typeface="Wingdings" panose="05000000000000000000" pitchFamily="2" charset="2"/>
              <a:buChar char="ü"/>
            </a:pPr>
            <a:r>
              <a:rPr lang="lv-LV" sz="2200" dirty="0">
                <a:solidFill>
                  <a:schemeClr val="tx1"/>
                </a:solidFill>
                <a:latin typeface="Times New Roman" panose="02020603050405020304" pitchFamily="18" charset="0"/>
                <a:cs typeface="Times New Roman" panose="02020603050405020304" pitchFamily="18" charset="0"/>
              </a:rPr>
              <a:t>Apmācību īstenotāju izvēli organizē ar NVA rīkojumu apstiprināta apmācības īstenotāju izvēles komisija (turpmāk – NVA komisija), kas darbojas saskaņā ar tās nolikumu;</a:t>
            </a:r>
          </a:p>
          <a:p>
            <a:pPr marL="342900" indent="-342900" algn="just">
              <a:spcAft>
                <a:spcPts val="600"/>
              </a:spcAft>
              <a:buFont typeface="Wingdings" panose="05000000000000000000" pitchFamily="2" charset="2"/>
              <a:buChar char="ü"/>
            </a:pPr>
            <a:r>
              <a:rPr lang="lv-LV" sz="2200" dirty="0">
                <a:solidFill>
                  <a:schemeClr val="tx1"/>
                </a:solidFill>
                <a:latin typeface="Times New Roman" panose="02020603050405020304" pitchFamily="18" charset="0"/>
                <a:cs typeface="Times New Roman" panose="02020603050405020304" pitchFamily="18" charset="0"/>
              </a:rPr>
              <a:t>NVA komisija veic izglītības iestāžu izvērtēšanu un izvēlas apmācības īstenotājus, izvērtējot pretendentu atbilstību saskaņā ar MK noteikumu Nr.75 15. punktā noteiktām prasībām;</a:t>
            </a:r>
          </a:p>
          <a:p>
            <a:pPr>
              <a:spcAft>
                <a:spcPts val="600"/>
              </a:spcAft>
            </a:pPr>
            <a:endParaRPr lang="lv-LV" dirty="0">
              <a:solidFill>
                <a:schemeClr val="tx1"/>
              </a:solidFill>
              <a:latin typeface="Times New Roman" panose="02020603050405020304" pitchFamily="18" charset="0"/>
              <a:cs typeface="Times New Roman" panose="02020603050405020304" pitchFamily="18" charset="0"/>
            </a:endParaRPr>
          </a:p>
          <a:p>
            <a:endParaRPr lang="lv-LV"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96E47D8-CB02-4ECE-B277-E340B2E1EB28}"/>
              </a:ext>
            </a:extLst>
          </p:cNvPr>
          <p:cNvSpPr>
            <a:spLocks noGrp="1"/>
          </p:cNvSpPr>
          <p:nvPr>
            <p:ph type="sldNum" sz="quarter" idx="12"/>
          </p:nvPr>
        </p:nvSpPr>
        <p:spPr/>
        <p:txBody>
          <a:bodyPr/>
          <a:lstStyle/>
          <a:p>
            <a:pPr>
              <a:defRPr/>
            </a:pPr>
            <a:fld id="{3FF9A0CC-BDC5-4F74-9AD0-9D4D57BBF90D}" type="slidenum">
              <a:rPr lang="lv-LV" smtClean="0"/>
              <a:pPr>
                <a:defRPr/>
              </a:pPr>
              <a:t>6</a:t>
            </a:fld>
            <a:endParaRPr lang="lv-LV"/>
          </a:p>
        </p:txBody>
      </p:sp>
      <p:grpSp>
        <p:nvGrpSpPr>
          <p:cNvPr id="5" name="Group 4">
            <a:extLst>
              <a:ext uri="{FF2B5EF4-FFF2-40B4-BE49-F238E27FC236}">
                <a16:creationId xmlns:a16="http://schemas.microsoft.com/office/drawing/2014/main" id="{EB6A18B3-E3B9-4DCA-BC3E-90CEED67B171}"/>
              </a:ext>
            </a:extLst>
          </p:cNvPr>
          <p:cNvGrpSpPr/>
          <p:nvPr/>
        </p:nvGrpSpPr>
        <p:grpSpPr>
          <a:xfrm>
            <a:off x="0" y="0"/>
            <a:ext cx="11755329" cy="1028900"/>
            <a:chOff x="1774" y="-24774"/>
            <a:chExt cx="11755329" cy="1176192"/>
          </a:xfrm>
        </p:grpSpPr>
        <p:sp>
          <p:nvSpPr>
            <p:cNvPr id="6" name="Rectangle 6">
              <a:extLst>
                <a:ext uri="{FF2B5EF4-FFF2-40B4-BE49-F238E27FC236}">
                  <a16:creationId xmlns:a16="http://schemas.microsoft.com/office/drawing/2014/main" id="{73632447-0CBB-4B9E-9C97-D682F6355395}"/>
                </a:ext>
              </a:extLst>
            </p:cNvPr>
            <p:cNvSpPr/>
            <p:nvPr/>
          </p:nvSpPr>
          <p:spPr bwMode="auto">
            <a:xfrm>
              <a:off x="1149004" y="-24774"/>
              <a:ext cx="10608099" cy="1176192"/>
            </a:xfrm>
            <a:prstGeom prst="rect">
              <a:avLst/>
            </a:prstGeom>
            <a:solidFill>
              <a:srgbClr val="85AD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lv-LV" sz="1350" dirty="0"/>
            </a:p>
          </p:txBody>
        </p:sp>
        <p:sp>
          <p:nvSpPr>
            <p:cNvPr id="7" name="Title 3">
              <a:extLst>
                <a:ext uri="{FF2B5EF4-FFF2-40B4-BE49-F238E27FC236}">
                  <a16:creationId xmlns:a16="http://schemas.microsoft.com/office/drawing/2014/main" id="{87C0F38B-E1F0-40FE-AEA8-469573B3F737}"/>
                </a:ext>
              </a:extLst>
            </p:cNvPr>
            <p:cNvSpPr txBox="1">
              <a:spLocks/>
            </p:cNvSpPr>
            <p:nvPr/>
          </p:nvSpPr>
          <p:spPr>
            <a:xfrm>
              <a:off x="1921953" y="129763"/>
              <a:ext cx="8883400" cy="787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latin typeface="Verdana" panose="020B0604030504040204" pitchFamily="34" charset="0"/>
                  <a:ea typeface="Verdana" panose="020B0604030504040204" pitchFamily="34" charset="0"/>
                  <a:cs typeface="Times New Roman" pitchFamily="18"/>
                </a:rPr>
                <a:t>AF projekts «Prasmju pilnveide pieaugušajiem»</a:t>
              </a:r>
              <a:endParaRPr lang="lv-LV" sz="2000" dirty="0">
                <a:solidFill>
                  <a:schemeClr val="bg1"/>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DF6CA863-0FF3-45AE-9BEA-470DAAA83974}"/>
                </a:ext>
              </a:extLst>
            </p:cNvPr>
            <p:cNvPicPr>
              <a:picLocks noChangeAspect="1"/>
            </p:cNvPicPr>
            <p:nvPr/>
          </p:nvPicPr>
          <p:blipFill>
            <a:blip r:embed="rId2"/>
            <a:stretch>
              <a:fillRect/>
            </a:stretch>
          </p:blipFill>
          <p:spPr>
            <a:xfrm>
              <a:off x="1774" y="0"/>
              <a:ext cx="1269946" cy="1151418"/>
            </a:xfrm>
            <a:prstGeom prst="rect">
              <a:avLst/>
            </a:prstGeom>
          </p:spPr>
        </p:pic>
      </p:grpSp>
      <p:sp>
        <p:nvSpPr>
          <p:cNvPr id="9" name="Oval 8">
            <a:extLst>
              <a:ext uri="{FF2B5EF4-FFF2-40B4-BE49-F238E27FC236}">
                <a16:creationId xmlns:a16="http://schemas.microsoft.com/office/drawing/2014/main" id="{780A4B9F-097B-4982-AAED-E681D8938FF9}"/>
              </a:ext>
            </a:extLst>
          </p:cNvPr>
          <p:cNvSpPr/>
          <p:nvPr/>
        </p:nvSpPr>
        <p:spPr>
          <a:xfrm>
            <a:off x="4137212" y="5174547"/>
            <a:ext cx="3917576" cy="1364365"/>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lv-LV" dirty="0">
                <a:solidFill>
                  <a:schemeClr val="tx1"/>
                </a:solidFill>
                <a:latin typeface="Times New Roman" panose="02020603050405020304" pitchFamily="18" charset="0"/>
                <a:cs typeface="Times New Roman" panose="02020603050405020304" pitchFamily="18" charset="0"/>
              </a:rPr>
              <a:t>Šobrīd NVA sadarbojas ar </a:t>
            </a:r>
            <a:r>
              <a:rPr lang="lv-LV" b="1" dirty="0">
                <a:solidFill>
                  <a:schemeClr val="tx1"/>
                </a:solidFill>
                <a:latin typeface="Times New Roman" panose="02020603050405020304" pitchFamily="18" charset="0"/>
                <a:cs typeface="Times New Roman" panose="02020603050405020304" pitchFamily="18" charset="0"/>
              </a:rPr>
              <a:t>26 izglītības iestādēm  </a:t>
            </a:r>
            <a:r>
              <a:rPr lang="lv-LV" dirty="0">
                <a:solidFill>
                  <a:schemeClr val="tx1"/>
                </a:solidFill>
                <a:latin typeface="Times New Roman" panose="02020603050405020304" pitchFamily="18" charset="0"/>
                <a:cs typeface="Times New Roman" panose="02020603050405020304" pitchFamily="18" charset="0"/>
              </a:rPr>
              <a:t>valsts valodas mācību nodrošināšanai</a:t>
            </a:r>
            <a:endParaRPr lang="lv-LV" dirty="0"/>
          </a:p>
        </p:txBody>
      </p:sp>
    </p:spTree>
    <p:extLst>
      <p:ext uri="{BB962C8B-B14F-4D97-AF65-F5344CB8AC3E}">
        <p14:creationId xmlns:p14="http://schemas.microsoft.com/office/powerpoint/2010/main" val="30386957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7C34FF-BB1D-45A6-806C-C2C3A9691798}"/>
              </a:ext>
            </a:extLst>
          </p:cNvPr>
          <p:cNvSpPr/>
          <p:nvPr/>
        </p:nvSpPr>
        <p:spPr>
          <a:xfrm>
            <a:off x="0" y="1052712"/>
            <a:ext cx="12191999" cy="4739759"/>
          </a:xfrm>
          <a:prstGeom prst="rect">
            <a:avLst/>
          </a:prstGeom>
          <a:solidFill>
            <a:schemeClr val="bg1"/>
          </a:solidFill>
          <a:ln>
            <a:solidFill>
              <a:schemeClr val="bg1"/>
            </a:solidFill>
          </a:ln>
        </p:spPr>
        <p:txBody>
          <a:bodyPr wrap="square">
            <a:spAutoFit/>
          </a:bodyPr>
          <a:lstStyle/>
          <a:p>
            <a:pPr algn="ctr">
              <a:spcBef>
                <a:spcPts val="1200"/>
              </a:spcBef>
              <a:spcAft>
                <a:spcPts val="600"/>
              </a:spcAft>
            </a:pPr>
            <a:r>
              <a:rPr lang="lv-LV" sz="2400" b="1" dirty="0">
                <a:latin typeface="Times New Roman" panose="02020603050405020304" pitchFamily="18" charset="0"/>
                <a:cs typeface="Times New Roman" panose="02020603050405020304" pitchFamily="18" charset="0"/>
              </a:rPr>
              <a:t>Iesaiste valsts valodas programmu apguvē:</a:t>
            </a:r>
          </a:p>
          <a:p>
            <a:pPr marL="268288" indent="-268288" algn="just">
              <a:spcAft>
                <a:spcPts val="600"/>
              </a:spcAft>
              <a:buFont typeface="Wingdings" panose="05000000000000000000" pitchFamily="2" charset="2"/>
              <a:buChar char="ü"/>
            </a:pPr>
            <a:r>
              <a:rPr lang="lv-LV" sz="2000" dirty="0">
                <a:latin typeface="Times New Roman" panose="02020603050405020304" pitchFamily="18" charset="0"/>
                <a:cs typeface="Times New Roman" panose="02020603050405020304" pitchFamily="18" charset="0"/>
              </a:rPr>
              <a:t> tiek ievērota izglītības programmu apguves līmeņu secība;</a:t>
            </a:r>
          </a:p>
          <a:p>
            <a:pPr marL="360363" lvl="0" indent="-360363" algn="just">
              <a:spcAft>
                <a:spcPts val="600"/>
              </a:spcAft>
              <a:buFont typeface="Wingdings" panose="05000000000000000000" pitchFamily="2" charset="2"/>
              <a:buChar char="ü"/>
            </a:pPr>
            <a:r>
              <a:rPr lang="lv-LV" sz="2000" dirty="0">
                <a:latin typeface="Times New Roman" panose="02020603050405020304" pitchFamily="18" charset="0"/>
                <a:cs typeface="Times New Roman" panose="02020603050405020304" pitchFamily="18" charset="0"/>
              </a:rPr>
              <a:t>ja klientam jau ir iegūta konkrēta līmeņa valsts valodas atestācijas apliecība, pieteikumu reģistrē uz valsts valodas programmas nākamo līmeni; </a:t>
            </a:r>
          </a:p>
          <a:p>
            <a:pPr marL="360363" indent="-360363" algn="just">
              <a:spcAft>
                <a:spcPts val="600"/>
              </a:spcAft>
              <a:buFont typeface="Wingdings" panose="05000000000000000000" pitchFamily="2" charset="2"/>
              <a:buChar char="ü"/>
            </a:pPr>
            <a:r>
              <a:rPr lang="lv-LV" sz="2000" dirty="0">
                <a:latin typeface="Times New Roman" panose="02020603050405020304" pitchFamily="18" charset="0"/>
                <a:cs typeface="Times New Roman" panose="02020603050405020304" pitchFamily="18" charset="0"/>
              </a:rPr>
              <a:t>klients atkārtoti netiek iesaistīts vienā un tajā pašā izglītības programmā, izņemot gadījumu, ja klients iepriekš uzsākto izglītības programmas apguvi pārtraucis;</a:t>
            </a:r>
          </a:p>
          <a:p>
            <a:pPr marL="360363" indent="-360363" algn="just">
              <a:spcAft>
                <a:spcPts val="600"/>
              </a:spcAft>
              <a:buFont typeface="Wingdings" panose="05000000000000000000" pitchFamily="2" charset="2"/>
              <a:buChar char="ü"/>
            </a:pPr>
            <a:r>
              <a:rPr lang="lv-LV" sz="2000" dirty="0">
                <a:latin typeface="Times New Roman" panose="02020603050405020304" pitchFamily="18" charset="0"/>
                <a:cs typeface="Times New Roman" panose="02020603050405020304" pitchFamily="18" charset="0"/>
              </a:rPr>
              <a:t>klientu reizi gadā var atkārtoti iesaistīt tā paša līmeņa programmā, ja klients nenokārto konkrētā līmeņa valsts valodas prasmes pārbaudes eksāmenu Valsts izglītības satura centrā (VISC).</a:t>
            </a:r>
          </a:p>
          <a:p>
            <a:pPr algn="just">
              <a:spcAft>
                <a:spcPts val="600"/>
              </a:spcAft>
            </a:pPr>
            <a:r>
              <a:rPr lang="lv-LV" sz="2000" dirty="0">
                <a:latin typeface="Times New Roman" panose="02020603050405020304" pitchFamily="18" charset="0"/>
                <a:cs typeface="Times New Roman" panose="02020603050405020304" pitchFamily="18" charset="0"/>
              </a:rPr>
              <a:t>	Pēc izglītības programmu apguves izglītības iestāde izsniedz iegūtās zināšanas apliecinošu dokumentu, kas dod tiesības klientam vienu reizi bez maksas kārtot valsts valodas prasmes noslēguma pārbaudi VISC. Eksāmens VISC ir jākārto obligāti.</a:t>
            </a:r>
          </a:p>
          <a:p>
            <a:pPr algn="just">
              <a:spcAft>
                <a:spcPts val="300"/>
              </a:spcAft>
            </a:pPr>
            <a:r>
              <a:rPr lang="lv-LV" sz="2000" dirty="0">
                <a:latin typeface="Times New Roman" panose="02020603050405020304" pitchFamily="18" charset="0"/>
                <a:cs typeface="Times New Roman" panose="02020603050405020304" pitchFamily="18" charset="0"/>
              </a:rPr>
              <a:t>	Klientam, kurš piedalījies VISC valsts valodas prasmes pārbaudē, VISC izsniedz</a:t>
            </a:r>
            <a:r>
              <a:rPr lang="lv-LV" sz="2000" i="1" dirty="0">
                <a:latin typeface="Times New Roman" panose="02020603050405020304" pitchFamily="18" charset="0"/>
                <a:cs typeface="Times New Roman" panose="02020603050405020304" pitchFamily="18" charset="0"/>
              </a:rPr>
              <a:t> lēmumu par personas valsts valodas prasmes pārbaudes rezultātu</a:t>
            </a:r>
            <a:r>
              <a:rPr lang="lv-LV" sz="2000" dirty="0">
                <a:latin typeface="Times New Roman" panose="02020603050405020304" pitchFamily="18" charset="0"/>
                <a:cs typeface="Times New Roman" panose="02020603050405020304" pitchFamily="18" charset="0"/>
              </a:rPr>
              <a:t>.</a:t>
            </a:r>
            <a:r>
              <a:rPr lang="lv-LV" sz="2800" dirty="0">
                <a:latin typeface="Times New Roman" panose="02020603050405020304" pitchFamily="18" charset="0"/>
                <a:cs typeface="Times New Roman" panose="02020603050405020304" pitchFamily="18" charset="0"/>
                <a:sym typeface="Symbol" panose="05050102010706020507" pitchFamily="18" charset="2"/>
              </a:rPr>
              <a:t>	</a:t>
            </a:r>
            <a:endParaRPr lang="lv-LV" sz="1200" dirty="0">
              <a:solidFill>
                <a:prstClr val="black"/>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371060BD-B33F-4277-A14E-E86F25913AD1}"/>
              </a:ext>
            </a:extLst>
          </p:cNvPr>
          <p:cNvGrpSpPr/>
          <p:nvPr/>
        </p:nvGrpSpPr>
        <p:grpSpPr>
          <a:xfrm>
            <a:off x="0" y="0"/>
            <a:ext cx="11775893" cy="1154312"/>
            <a:chOff x="1774" y="-24774"/>
            <a:chExt cx="11755329" cy="1064929"/>
          </a:xfrm>
        </p:grpSpPr>
        <p:sp>
          <p:nvSpPr>
            <p:cNvPr id="8" name="Rectangle 6">
              <a:extLst>
                <a:ext uri="{FF2B5EF4-FFF2-40B4-BE49-F238E27FC236}">
                  <a16:creationId xmlns:a16="http://schemas.microsoft.com/office/drawing/2014/main" id="{FBE060C0-FF35-4581-B429-9AC4BD2274B6}"/>
                </a:ext>
              </a:extLst>
            </p:cNvPr>
            <p:cNvSpPr/>
            <p:nvPr/>
          </p:nvSpPr>
          <p:spPr bwMode="auto">
            <a:xfrm>
              <a:off x="1149004" y="-24774"/>
              <a:ext cx="10608099" cy="1064929"/>
            </a:xfrm>
            <a:prstGeom prst="rect">
              <a:avLst/>
            </a:prstGeom>
            <a:solidFill>
              <a:srgbClr val="85AD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lv-LV" sz="1350" dirty="0"/>
            </a:p>
          </p:txBody>
        </p:sp>
        <p:sp>
          <p:nvSpPr>
            <p:cNvPr id="10" name="Title 3">
              <a:extLst>
                <a:ext uri="{FF2B5EF4-FFF2-40B4-BE49-F238E27FC236}">
                  <a16:creationId xmlns:a16="http://schemas.microsoft.com/office/drawing/2014/main" id="{67E976B4-2126-4F9B-AACE-64FDF2668C30}"/>
                </a:ext>
              </a:extLst>
            </p:cNvPr>
            <p:cNvSpPr txBox="1">
              <a:spLocks/>
            </p:cNvSpPr>
            <p:nvPr/>
          </p:nvSpPr>
          <p:spPr>
            <a:xfrm>
              <a:off x="1921953" y="129763"/>
              <a:ext cx="8883400" cy="787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latin typeface="Verdana" panose="020B0604030504040204" pitchFamily="34" charset="0"/>
                  <a:ea typeface="Verdana" panose="020B0604030504040204" pitchFamily="34" charset="0"/>
                  <a:cs typeface="Times New Roman" pitchFamily="18"/>
                </a:rPr>
                <a:t>AF projekts «Prasmju pilnveide pieaugušajiem»</a:t>
              </a:r>
              <a:endParaRPr lang="lv-LV" sz="2000" dirty="0">
                <a:solidFill>
                  <a:schemeClr val="bg1"/>
                </a:solidFill>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B2F766B2-FED4-4432-B699-FDA522B7E87F}"/>
                </a:ext>
              </a:extLst>
            </p:cNvPr>
            <p:cNvPicPr>
              <a:picLocks noChangeAspect="1"/>
            </p:cNvPicPr>
            <p:nvPr/>
          </p:nvPicPr>
          <p:blipFill>
            <a:blip r:embed="rId3"/>
            <a:stretch>
              <a:fillRect/>
            </a:stretch>
          </p:blipFill>
          <p:spPr>
            <a:xfrm>
              <a:off x="1774" y="0"/>
              <a:ext cx="1147230" cy="916974"/>
            </a:xfrm>
            <a:prstGeom prst="rect">
              <a:avLst/>
            </a:prstGeom>
          </p:spPr>
        </p:pic>
      </p:grpSp>
      <p:sp>
        <p:nvSpPr>
          <p:cNvPr id="4" name="Oval 3">
            <a:extLst>
              <a:ext uri="{FF2B5EF4-FFF2-40B4-BE49-F238E27FC236}">
                <a16:creationId xmlns:a16="http://schemas.microsoft.com/office/drawing/2014/main" id="{FF59D4DC-C7D3-4B12-8208-923C28C79D49}"/>
              </a:ext>
            </a:extLst>
          </p:cNvPr>
          <p:cNvSpPr/>
          <p:nvPr/>
        </p:nvSpPr>
        <p:spPr>
          <a:xfrm>
            <a:off x="9956800" y="609600"/>
            <a:ext cx="1972733" cy="1295401"/>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prstClr val="black"/>
                </a:solidFill>
                <a:latin typeface="Times New Roman" panose="02020603050405020304" pitchFamily="18" charset="0"/>
                <a:cs typeface="Times New Roman" panose="02020603050405020304" pitchFamily="18" charset="0"/>
              </a:rPr>
              <a:t>Valsts valodas prasmes nepieciešamas </a:t>
            </a:r>
            <a:r>
              <a:rPr lang="lv-LV" sz="1200" b="1" dirty="0">
                <a:solidFill>
                  <a:prstClr val="black"/>
                </a:solidFill>
                <a:latin typeface="Times New Roman" panose="02020603050405020304" pitchFamily="18" charset="0"/>
                <a:cs typeface="Times New Roman" panose="02020603050405020304" pitchFamily="18" charset="0"/>
              </a:rPr>
              <a:t>darba vajadzībām</a:t>
            </a:r>
            <a:endParaRPr lang="lv-LV" sz="1200" dirty="0"/>
          </a:p>
        </p:txBody>
      </p:sp>
      <p:sp>
        <p:nvSpPr>
          <p:cNvPr id="6" name="Flowchart: Alternate Process 5">
            <a:extLst>
              <a:ext uri="{FF2B5EF4-FFF2-40B4-BE49-F238E27FC236}">
                <a16:creationId xmlns:a16="http://schemas.microsoft.com/office/drawing/2014/main" id="{663E2CDB-D724-495E-A9DB-ADB26E78AFFC}"/>
              </a:ext>
            </a:extLst>
          </p:cNvPr>
          <p:cNvSpPr/>
          <p:nvPr/>
        </p:nvSpPr>
        <p:spPr>
          <a:xfrm>
            <a:off x="1422400" y="5805288"/>
            <a:ext cx="9567333" cy="914400"/>
          </a:xfrm>
          <a:prstGeom prst="flowChartAlternate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lv-LV" dirty="0">
                <a:solidFill>
                  <a:prstClr val="black"/>
                </a:solidFill>
                <a:latin typeface="Times New Roman" panose="02020603050405020304" pitchFamily="18" charset="0"/>
                <a:cs typeface="Times New Roman" panose="02020603050405020304" pitchFamily="18" charset="0"/>
              </a:rPr>
              <a:t>NVA gala norēķinu ar izglītības iestādi par apmācību izdevumiem veic pēc tam, kad bezdarbnieks, bezdarba riskam pakļautā persona vai darba meklētājs 90 dienu laikā pēc mācību pabeigšanas saņem pozitīvu lēmumu par personas valsts valodas prasmes pārbaudes rezultātu VISC.</a:t>
            </a:r>
            <a:endParaRPr lang="lv-LV" dirty="0"/>
          </a:p>
        </p:txBody>
      </p:sp>
    </p:spTree>
    <p:extLst>
      <p:ext uri="{BB962C8B-B14F-4D97-AF65-F5344CB8AC3E}">
        <p14:creationId xmlns:p14="http://schemas.microsoft.com/office/powerpoint/2010/main" val="28016700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F279-F8CB-40C6-A29F-98F0B4C8600C}"/>
              </a:ext>
            </a:extLst>
          </p:cNvPr>
          <p:cNvSpPr>
            <a:spLocks noGrp="1"/>
          </p:cNvSpPr>
          <p:nvPr>
            <p:ph type="title"/>
          </p:nvPr>
        </p:nvSpPr>
        <p:spPr>
          <a:xfrm>
            <a:off x="831850" y="1366982"/>
            <a:ext cx="10515600" cy="295563"/>
          </a:xfrm>
        </p:spPr>
        <p:txBody>
          <a:bodyPr/>
          <a:lstStyle/>
          <a:p>
            <a:pPr algn="ctr"/>
            <a:r>
              <a:rPr lang="lv-LV" sz="2000" b="1" dirty="0">
                <a:latin typeface="Times New Roman" panose="02020603050405020304" pitchFamily="18" charset="0"/>
                <a:cs typeface="Times New Roman" panose="02020603050405020304" pitchFamily="18" charset="0"/>
              </a:rPr>
              <a:t>Iesaistīto skaits valsts valodas mācībās sadalījumā pa vecuma grupām</a:t>
            </a:r>
          </a:p>
        </p:txBody>
      </p:sp>
      <p:sp>
        <p:nvSpPr>
          <p:cNvPr id="4" name="Slide Number Placeholder 3">
            <a:extLst>
              <a:ext uri="{FF2B5EF4-FFF2-40B4-BE49-F238E27FC236}">
                <a16:creationId xmlns:a16="http://schemas.microsoft.com/office/drawing/2014/main" id="{16F178FB-C92F-440F-BB57-0A6D0431A281}"/>
              </a:ext>
            </a:extLst>
          </p:cNvPr>
          <p:cNvSpPr>
            <a:spLocks noGrp="1"/>
          </p:cNvSpPr>
          <p:nvPr>
            <p:ph type="sldNum" sz="quarter" idx="12"/>
          </p:nvPr>
        </p:nvSpPr>
        <p:spPr/>
        <p:txBody>
          <a:bodyPr/>
          <a:lstStyle/>
          <a:p>
            <a:pPr>
              <a:defRPr/>
            </a:pPr>
            <a:fld id="{3FF9A0CC-BDC5-4F74-9AD0-9D4D57BBF90D}" type="slidenum">
              <a:rPr lang="lv-LV" smtClean="0"/>
              <a:pPr>
                <a:defRPr/>
              </a:pPr>
              <a:t>8</a:t>
            </a:fld>
            <a:endParaRPr lang="lv-LV"/>
          </a:p>
        </p:txBody>
      </p:sp>
      <p:grpSp>
        <p:nvGrpSpPr>
          <p:cNvPr id="5" name="Group 4">
            <a:extLst>
              <a:ext uri="{FF2B5EF4-FFF2-40B4-BE49-F238E27FC236}">
                <a16:creationId xmlns:a16="http://schemas.microsoft.com/office/drawing/2014/main" id="{A66AF3E6-BA55-471E-835C-3BE05726F572}"/>
              </a:ext>
            </a:extLst>
          </p:cNvPr>
          <p:cNvGrpSpPr/>
          <p:nvPr/>
        </p:nvGrpSpPr>
        <p:grpSpPr>
          <a:xfrm>
            <a:off x="-20564" y="-101600"/>
            <a:ext cx="11775893" cy="1130500"/>
            <a:chOff x="1774" y="-24774"/>
            <a:chExt cx="11755329" cy="1176192"/>
          </a:xfrm>
        </p:grpSpPr>
        <p:sp>
          <p:nvSpPr>
            <p:cNvPr id="6" name="Rectangle 6">
              <a:extLst>
                <a:ext uri="{FF2B5EF4-FFF2-40B4-BE49-F238E27FC236}">
                  <a16:creationId xmlns:a16="http://schemas.microsoft.com/office/drawing/2014/main" id="{D1F18588-3ED4-44B6-8857-2DD69382FCDB}"/>
                </a:ext>
              </a:extLst>
            </p:cNvPr>
            <p:cNvSpPr/>
            <p:nvPr/>
          </p:nvSpPr>
          <p:spPr bwMode="auto">
            <a:xfrm>
              <a:off x="1149004" y="-24774"/>
              <a:ext cx="10608099" cy="1176192"/>
            </a:xfrm>
            <a:prstGeom prst="rect">
              <a:avLst/>
            </a:prstGeom>
            <a:solidFill>
              <a:srgbClr val="85AD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lv-LV" sz="1350" dirty="0"/>
            </a:p>
          </p:txBody>
        </p:sp>
        <p:sp>
          <p:nvSpPr>
            <p:cNvPr id="7" name="Title 3">
              <a:extLst>
                <a:ext uri="{FF2B5EF4-FFF2-40B4-BE49-F238E27FC236}">
                  <a16:creationId xmlns:a16="http://schemas.microsoft.com/office/drawing/2014/main" id="{69D36794-3034-46A1-889B-610FFFA52CE2}"/>
                </a:ext>
              </a:extLst>
            </p:cNvPr>
            <p:cNvSpPr txBox="1">
              <a:spLocks/>
            </p:cNvSpPr>
            <p:nvPr/>
          </p:nvSpPr>
          <p:spPr>
            <a:xfrm>
              <a:off x="1921953" y="129763"/>
              <a:ext cx="8883400" cy="787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latin typeface="Verdana" panose="020B0604030504040204" pitchFamily="34" charset="0"/>
                  <a:ea typeface="Verdana" panose="020B0604030504040204" pitchFamily="34" charset="0"/>
                  <a:cs typeface="Times New Roman" pitchFamily="18"/>
                </a:rPr>
                <a:t>AF projekts «Prasmju pilnveide pieaugušajiem»</a:t>
              </a:r>
              <a:endParaRPr lang="lv-LV" sz="2000" dirty="0">
                <a:solidFill>
                  <a:schemeClr val="bg1"/>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D6837C3D-701A-4508-9425-A58AA4FBA9BA}"/>
                </a:ext>
              </a:extLst>
            </p:cNvPr>
            <p:cNvPicPr>
              <a:picLocks noChangeAspect="1"/>
            </p:cNvPicPr>
            <p:nvPr/>
          </p:nvPicPr>
          <p:blipFill>
            <a:blip r:embed="rId2"/>
            <a:stretch>
              <a:fillRect/>
            </a:stretch>
          </p:blipFill>
          <p:spPr>
            <a:xfrm>
              <a:off x="1774" y="0"/>
              <a:ext cx="1269946" cy="1151418"/>
            </a:xfrm>
            <a:prstGeom prst="rect">
              <a:avLst/>
            </a:prstGeom>
          </p:spPr>
        </p:pic>
      </p:grpSp>
      <p:graphicFrame>
        <p:nvGraphicFramePr>
          <p:cNvPr id="9" name="Table 8">
            <a:extLst>
              <a:ext uri="{FF2B5EF4-FFF2-40B4-BE49-F238E27FC236}">
                <a16:creationId xmlns:a16="http://schemas.microsoft.com/office/drawing/2014/main" id="{AD114857-4F8A-4023-A11C-2CD33030EA81}"/>
              </a:ext>
            </a:extLst>
          </p:cNvPr>
          <p:cNvGraphicFramePr>
            <a:graphicFrameLocks noGrp="1"/>
          </p:cNvGraphicFramePr>
          <p:nvPr>
            <p:extLst>
              <p:ext uri="{D42A27DB-BD31-4B8C-83A1-F6EECF244321}">
                <p14:modId xmlns:p14="http://schemas.microsoft.com/office/powerpoint/2010/main" val="4214159083"/>
              </p:ext>
            </p:extLst>
          </p:nvPr>
        </p:nvGraphicFramePr>
        <p:xfrm>
          <a:off x="2632364" y="1829770"/>
          <a:ext cx="6218194" cy="4359355"/>
        </p:xfrm>
        <a:graphic>
          <a:graphicData uri="http://schemas.openxmlformats.org/drawingml/2006/table">
            <a:tbl>
              <a:tblPr/>
              <a:tblGrid>
                <a:gridCol w="1233170">
                  <a:extLst>
                    <a:ext uri="{9D8B030D-6E8A-4147-A177-3AD203B41FA5}">
                      <a16:colId xmlns:a16="http://schemas.microsoft.com/office/drawing/2014/main" val="2865043738"/>
                    </a:ext>
                  </a:extLst>
                </a:gridCol>
                <a:gridCol w="980361">
                  <a:extLst>
                    <a:ext uri="{9D8B030D-6E8A-4147-A177-3AD203B41FA5}">
                      <a16:colId xmlns:a16="http://schemas.microsoft.com/office/drawing/2014/main" val="3995606878"/>
                    </a:ext>
                  </a:extLst>
                </a:gridCol>
                <a:gridCol w="1002844">
                  <a:extLst>
                    <a:ext uri="{9D8B030D-6E8A-4147-A177-3AD203B41FA5}">
                      <a16:colId xmlns:a16="http://schemas.microsoft.com/office/drawing/2014/main" val="2992887133"/>
                    </a:ext>
                  </a:extLst>
                </a:gridCol>
                <a:gridCol w="914400">
                  <a:extLst>
                    <a:ext uri="{9D8B030D-6E8A-4147-A177-3AD203B41FA5}">
                      <a16:colId xmlns:a16="http://schemas.microsoft.com/office/drawing/2014/main" val="458516190"/>
                    </a:ext>
                  </a:extLst>
                </a:gridCol>
                <a:gridCol w="2087419">
                  <a:extLst>
                    <a:ext uri="{9D8B030D-6E8A-4147-A177-3AD203B41FA5}">
                      <a16:colId xmlns:a16="http://schemas.microsoft.com/office/drawing/2014/main" val="2259437328"/>
                    </a:ext>
                  </a:extLst>
                </a:gridCol>
              </a:tblGrid>
              <a:tr h="525492">
                <a:tc rowSpan="2">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Vecuma grupa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Valsts valodas apmācība, t.sk. bēgļu integrācijai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Valsts valodas apmācība bezdarba riskam pakļautām personām (mūžizglītība)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998"/>
                  </a:ext>
                </a:extLst>
              </a:tr>
              <a:tr h="487439">
                <a:tc vMerge="1">
                  <a:txBody>
                    <a:bodyPr/>
                    <a:lstStyle/>
                    <a:p>
                      <a:endParaRPr lang="lv-LV"/>
                    </a:p>
                  </a:txBody>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2021.gads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2022.gads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2023.gads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2023.gads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670322"/>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15 – 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927850"/>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20 - 24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09543"/>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25 - 29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569564"/>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30 - 34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199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413446"/>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35 - 39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791853"/>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40 - 44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83101"/>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45 - 49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860707"/>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50 - 54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946661"/>
                  </a:ext>
                </a:extLst>
              </a:tr>
              <a:tr h="262746">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55 - 59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84496"/>
                  </a:ext>
                </a:extLst>
              </a:tr>
              <a:tr h="262746">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 60 un vairāk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185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337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384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440352"/>
                  </a:ext>
                </a:extLst>
              </a:tr>
              <a:tr h="262746">
                <a:tc>
                  <a:txBody>
                    <a:bodyPr/>
                    <a:lstStyle/>
                    <a:p>
                      <a:pPr algn="l" fontAlgn="b"/>
                      <a:r>
                        <a:rPr lang="lv-LV" sz="1600" b="1" i="0" u="none" strike="noStrike" dirty="0">
                          <a:solidFill>
                            <a:schemeClr val="tx1"/>
                          </a:solidFill>
                          <a:effectLst/>
                          <a:latin typeface="Times New Roman" panose="02020603050405020304" pitchFamily="18" charset="0"/>
                          <a:cs typeface="Times New Roman" panose="02020603050405020304" pitchFamily="18" charset="0"/>
                        </a:rPr>
                        <a:t>Kopā</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1" i="0" u="none" strike="noStrike" dirty="0">
                          <a:solidFill>
                            <a:srgbClr val="000000"/>
                          </a:solidFill>
                          <a:effectLst/>
                          <a:latin typeface="Times New Roman" panose="02020603050405020304" pitchFamily="18" charset="0"/>
                          <a:cs typeface="Times New Roman" panose="02020603050405020304" pitchFamily="18" charset="0"/>
                        </a:rPr>
                        <a:t>1437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1" i="0" u="none" strike="noStrike" dirty="0">
                          <a:solidFill>
                            <a:srgbClr val="000000"/>
                          </a:solidFill>
                          <a:effectLst/>
                          <a:latin typeface="Times New Roman" panose="02020603050405020304" pitchFamily="18" charset="0"/>
                          <a:cs typeface="Times New Roman" panose="02020603050405020304" pitchFamily="18" charset="0"/>
                        </a:rPr>
                        <a:t>1600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1" i="0" u="none" strike="noStrike" dirty="0">
                          <a:solidFill>
                            <a:srgbClr val="000000"/>
                          </a:solidFill>
                          <a:effectLst/>
                          <a:latin typeface="Times New Roman" panose="02020603050405020304" pitchFamily="18" charset="0"/>
                          <a:cs typeface="Times New Roman" panose="02020603050405020304" pitchFamily="18" charset="0"/>
                        </a:rPr>
                        <a:t>1599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1" i="0" u="none" strike="noStrike" dirty="0">
                          <a:solidFill>
                            <a:srgbClr val="000000"/>
                          </a:solidFill>
                          <a:effectLst/>
                          <a:latin typeface="Times New Roman" panose="02020603050405020304" pitchFamily="18" charset="0"/>
                          <a:cs typeface="Times New Roman" panose="02020603050405020304" pitchFamily="18" charset="0"/>
                        </a:rPr>
                        <a:t>954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253344"/>
                  </a:ext>
                </a:extLst>
              </a:tr>
            </a:tbl>
          </a:graphicData>
        </a:graphic>
      </p:graphicFrame>
    </p:spTree>
    <p:extLst>
      <p:ext uri="{BB962C8B-B14F-4D97-AF65-F5344CB8AC3E}">
        <p14:creationId xmlns:p14="http://schemas.microsoft.com/office/powerpoint/2010/main" val="21420825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0532-33CB-4619-AAA5-ABE46445D827}"/>
              </a:ext>
            </a:extLst>
          </p:cNvPr>
          <p:cNvSpPr>
            <a:spLocks noGrp="1"/>
          </p:cNvSpPr>
          <p:nvPr>
            <p:ph type="title"/>
          </p:nvPr>
        </p:nvSpPr>
        <p:spPr>
          <a:xfrm>
            <a:off x="838200" y="1340884"/>
            <a:ext cx="10515600" cy="377680"/>
          </a:xfrm>
        </p:spPr>
        <p:txBody>
          <a:bodyPr/>
          <a:lstStyle/>
          <a:p>
            <a:pPr algn="ctr"/>
            <a:r>
              <a:rPr lang="lv-LV" sz="2000" b="1" dirty="0">
                <a:solidFill>
                  <a:prstClr val="black"/>
                </a:solidFill>
                <a:latin typeface="Times New Roman" panose="02020603050405020304" pitchFamily="18" charset="0"/>
                <a:cs typeface="Times New Roman" panose="02020603050405020304" pitchFamily="18" charset="0"/>
              </a:rPr>
              <a:t>Iesaistīto skaits valsts valodas mācībās sadalījumā pēc tautības</a:t>
            </a:r>
            <a:endParaRPr lang="lv-LV" dirty="0"/>
          </a:p>
        </p:txBody>
      </p:sp>
      <p:sp>
        <p:nvSpPr>
          <p:cNvPr id="4" name="Slide Number Placeholder 3">
            <a:extLst>
              <a:ext uri="{FF2B5EF4-FFF2-40B4-BE49-F238E27FC236}">
                <a16:creationId xmlns:a16="http://schemas.microsoft.com/office/drawing/2014/main" id="{FB0AA535-AD41-43E8-B1CE-1E9010C377E3}"/>
              </a:ext>
            </a:extLst>
          </p:cNvPr>
          <p:cNvSpPr>
            <a:spLocks noGrp="1"/>
          </p:cNvSpPr>
          <p:nvPr>
            <p:ph type="sldNum" sz="quarter" idx="12"/>
          </p:nvPr>
        </p:nvSpPr>
        <p:spPr/>
        <p:txBody>
          <a:bodyPr/>
          <a:lstStyle/>
          <a:p>
            <a:pPr>
              <a:defRPr/>
            </a:pPr>
            <a:fld id="{3FF9A0CC-BDC5-4F74-9AD0-9D4D57BBF90D}" type="slidenum">
              <a:rPr lang="lv-LV" smtClean="0"/>
              <a:pPr>
                <a:defRPr/>
              </a:pPr>
              <a:t>9</a:t>
            </a:fld>
            <a:endParaRPr lang="lv-LV"/>
          </a:p>
        </p:txBody>
      </p:sp>
      <p:grpSp>
        <p:nvGrpSpPr>
          <p:cNvPr id="5" name="Group 4">
            <a:extLst>
              <a:ext uri="{FF2B5EF4-FFF2-40B4-BE49-F238E27FC236}">
                <a16:creationId xmlns:a16="http://schemas.microsoft.com/office/drawing/2014/main" id="{D3097CBD-DDC3-4EBC-A734-06C1238F3890}"/>
              </a:ext>
            </a:extLst>
          </p:cNvPr>
          <p:cNvGrpSpPr/>
          <p:nvPr/>
        </p:nvGrpSpPr>
        <p:grpSpPr>
          <a:xfrm>
            <a:off x="-20564" y="-101600"/>
            <a:ext cx="11775893" cy="1130500"/>
            <a:chOff x="1774" y="-24774"/>
            <a:chExt cx="11755329" cy="1176192"/>
          </a:xfrm>
        </p:grpSpPr>
        <p:sp>
          <p:nvSpPr>
            <p:cNvPr id="6" name="Rectangle 6">
              <a:extLst>
                <a:ext uri="{FF2B5EF4-FFF2-40B4-BE49-F238E27FC236}">
                  <a16:creationId xmlns:a16="http://schemas.microsoft.com/office/drawing/2014/main" id="{219C30AB-D03B-4981-B2D5-A5E43A0470B4}"/>
                </a:ext>
              </a:extLst>
            </p:cNvPr>
            <p:cNvSpPr/>
            <p:nvPr/>
          </p:nvSpPr>
          <p:spPr bwMode="auto">
            <a:xfrm>
              <a:off x="1149004" y="-24774"/>
              <a:ext cx="10608099" cy="1176192"/>
            </a:xfrm>
            <a:prstGeom prst="rect">
              <a:avLst/>
            </a:prstGeom>
            <a:solidFill>
              <a:srgbClr val="85AD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lv-LV" sz="1350" dirty="0"/>
            </a:p>
          </p:txBody>
        </p:sp>
        <p:sp>
          <p:nvSpPr>
            <p:cNvPr id="7" name="Title 3">
              <a:extLst>
                <a:ext uri="{FF2B5EF4-FFF2-40B4-BE49-F238E27FC236}">
                  <a16:creationId xmlns:a16="http://schemas.microsoft.com/office/drawing/2014/main" id="{24EBFFAD-C42E-44BD-811F-35864AC6776A}"/>
                </a:ext>
              </a:extLst>
            </p:cNvPr>
            <p:cNvSpPr txBox="1">
              <a:spLocks/>
            </p:cNvSpPr>
            <p:nvPr/>
          </p:nvSpPr>
          <p:spPr>
            <a:xfrm>
              <a:off x="1921953" y="129763"/>
              <a:ext cx="8883400" cy="787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latin typeface="Verdana" panose="020B0604030504040204" pitchFamily="34" charset="0"/>
                  <a:ea typeface="Verdana" panose="020B0604030504040204" pitchFamily="34" charset="0"/>
                  <a:cs typeface="Times New Roman" pitchFamily="18"/>
                </a:rPr>
                <a:t>AF projekts «Prasmju pilnveide pieaugušajiem»</a:t>
              </a:r>
              <a:endParaRPr lang="lv-LV" sz="2000" dirty="0">
                <a:solidFill>
                  <a:schemeClr val="bg1"/>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84CA125E-6468-4B42-8BBD-76E46841771D}"/>
                </a:ext>
              </a:extLst>
            </p:cNvPr>
            <p:cNvPicPr>
              <a:picLocks noChangeAspect="1"/>
            </p:cNvPicPr>
            <p:nvPr/>
          </p:nvPicPr>
          <p:blipFill>
            <a:blip r:embed="rId2"/>
            <a:stretch>
              <a:fillRect/>
            </a:stretch>
          </p:blipFill>
          <p:spPr>
            <a:xfrm>
              <a:off x="1774" y="0"/>
              <a:ext cx="1269946" cy="1151418"/>
            </a:xfrm>
            <a:prstGeom prst="rect">
              <a:avLst/>
            </a:prstGeom>
          </p:spPr>
        </p:pic>
      </p:grpSp>
      <p:graphicFrame>
        <p:nvGraphicFramePr>
          <p:cNvPr id="9" name="Table 8">
            <a:extLst>
              <a:ext uri="{FF2B5EF4-FFF2-40B4-BE49-F238E27FC236}">
                <a16:creationId xmlns:a16="http://schemas.microsoft.com/office/drawing/2014/main" id="{91CA5212-33FD-40F1-8286-44591B320290}"/>
              </a:ext>
            </a:extLst>
          </p:cNvPr>
          <p:cNvGraphicFramePr>
            <a:graphicFrameLocks noGrp="1"/>
          </p:cNvGraphicFramePr>
          <p:nvPr>
            <p:extLst>
              <p:ext uri="{D42A27DB-BD31-4B8C-83A1-F6EECF244321}">
                <p14:modId xmlns:p14="http://schemas.microsoft.com/office/powerpoint/2010/main" val="1386036045"/>
              </p:ext>
            </p:extLst>
          </p:nvPr>
        </p:nvGraphicFramePr>
        <p:xfrm>
          <a:off x="2839604" y="1943900"/>
          <a:ext cx="6572251" cy="4187114"/>
        </p:xfrm>
        <a:graphic>
          <a:graphicData uri="http://schemas.openxmlformats.org/drawingml/2006/table">
            <a:tbl>
              <a:tblPr/>
              <a:tblGrid>
                <a:gridCol w="1459345">
                  <a:extLst>
                    <a:ext uri="{9D8B030D-6E8A-4147-A177-3AD203B41FA5}">
                      <a16:colId xmlns:a16="http://schemas.microsoft.com/office/drawing/2014/main" val="3403842705"/>
                    </a:ext>
                  </a:extLst>
                </a:gridCol>
                <a:gridCol w="979055">
                  <a:extLst>
                    <a:ext uri="{9D8B030D-6E8A-4147-A177-3AD203B41FA5}">
                      <a16:colId xmlns:a16="http://schemas.microsoft.com/office/drawing/2014/main" val="646558950"/>
                    </a:ext>
                  </a:extLst>
                </a:gridCol>
                <a:gridCol w="1025236">
                  <a:extLst>
                    <a:ext uri="{9D8B030D-6E8A-4147-A177-3AD203B41FA5}">
                      <a16:colId xmlns:a16="http://schemas.microsoft.com/office/drawing/2014/main" val="2165861535"/>
                    </a:ext>
                  </a:extLst>
                </a:gridCol>
                <a:gridCol w="1025237">
                  <a:extLst>
                    <a:ext uri="{9D8B030D-6E8A-4147-A177-3AD203B41FA5}">
                      <a16:colId xmlns:a16="http://schemas.microsoft.com/office/drawing/2014/main" val="1678052869"/>
                    </a:ext>
                  </a:extLst>
                </a:gridCol>
                <a:gridCol w="2083378">
                  <a:extLst>
                    <a:ext uri="{9D8B030D-6E8A-4147-A177-3AD203B41FA5}">
                      <a16:colId xmlns:a16="http://schemas.microsoft.com/office/drawing/2014/main" val="3748067388"/>
                    </a:ext>
                  </a:extLst>
                </a:gridCol>
              </a:tblGrid>
              <a:tr h="488703">
                <a:tc rowSpan="2">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Tautība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Valsts valodas apmācība, t.sk. bēgļu integrācijai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Valsts valodas apmācība   bezdarba riskam  pakļautām personām  (mūžizglītība)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97690"/>
                  </a:ext>
                </a:extLst>
              </a:tr>
              <a:tr h="453314">
                <a:tc vMerge="1">
                  <a:txBody>
                    <a:bodyPr/>
                    <a:lstStyle/>
                    <a:p>
                      <a:endParaRPr lang="lv-LV"/>
                    </a:p>
                  </a:txBody>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2021.gads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2022.gads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2023.gads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2023.gads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4746027"/>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Latvieši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543465"/>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Krievi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893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924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808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565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840058"/>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Baltkrievi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945613"/>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Ukraiņi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317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394482"/>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Poļi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74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508347"/>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Lietuvieši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08881"/>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Ebreji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730860"/>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Čigāni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68563"/>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Citas tautības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6796045"/>
                  </a:ext>
                </a:extLst>
              </a:tr>
              <a:tr h="244352">
                <a:tc>
                  <a:txBody>
                    <a:bodyPr/>
                    <a:lstStyle/>
                    <a:p>
                      <a:pPr algn="l"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Nav norādīta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cs typeface="Times New Roman" panose="02020603050405020304" pitchFamily="18" charset="0"/>
                        </a:rPr>
                        <a:t>135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291462"/>
                  </a:ext>
                </a:extLst>
              </a:tr>
              <a:tr h="244352">
                <a:tc>
                  <a:txBody>
                    <a:bodyPr/>
                    <a:lstStyle/>
                    <a:p>
                      <a:pPr algn="l"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Kopā</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1437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1600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1599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cs typeface="Times New Roman" panose="02020603050405020304" pitchFamily="18" charset="0"/>
                        </a:rPr>
                        <a:t>954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110717"/>
                  </a:ext>
                </a:extLst>
              </a:tr>
            </a:tbl>
          </a:graphicData>
        </a:graphic>
      </p:graphicFrame>
    </p:spTree>
    <p:extLst>
      <p:ext uri="{BB962C8B-B14F-4D97-AF65-F5344CB8AC3E}">
        <p14:creationId xmlns:p14="http://schemas.microsoft.com/office/powerpoint/2010/main" val="1201479628"/>
      </p:ext>
    </p:extLst>
  </p:cSld>
  <p:clrMapOvr>
    <a:masterClrMapping/>
  </p:clrMapOvr>
  <p:transition>
    <p:fade/>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36440</TotalTime>
  <Words>975</Words>
  <Application>Microsoft Office PowerPoint</Application>
  <PresentationFormat>Widescreen</PresentationFormat>
  <Paragraphs>238</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Symbol</vt:lpstr>
      <vt:lpstr>Times New Roman</vt:lpstr>
      <vt:lpstr>Verdana</vt:lpstr>
      <vt:lpstr>Wingdings</vt:lpstr>
      <vt:lpstr>2_Office Theme</vt:lpstr>
      <vt:lpstr>  Valsts valodas izglītības programmu īstenošana Atveseļošanas fonda projekta «Prasmju pilnveide pieaugušajiem» ietvaros </vt:lpstr>
      <vt:lpstr>PowerPoint Presentation</vt:lpstr>
      <vt:lpstr>PowerPoint Presentation</vt:lpstr>
      <vt:lpstr>PowerPoint Presentation</vt:lpstr>
      <vt:lpstr>PowerPoint Presentation</vt:lpstr>
      <vt:lpstr>PowerPoint Presentation</vt:lpstr>
      <vt:lpstr>PowerPoint Presentation</vt:lpstr>
      <vt:lpstr>Iesaistīto skaits valsts valodas mācībās sadalījumā pa vecuma grupām</vt:lpstr>
      <vt:lpstr>Iesaistīto skaits valsts valodas mācībās sadalījumā pēc tautības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Iveta Gavare</dc:creator>
  <cp:lastModifiedBy>Edīte Bratka</cp:lastModifiedBy>
  <cp:revision>1285</cp:revision>
  <cp:lastPrinted>2020-06-17T12:29:56Z</cp:lastPrinted>
  <dcterms:created xsi:type="dcterms:W3CDTF">2020-05-27T07:25:50Z</dcterms:created>
  <dcterms:modified xsi:type="dcterms:W3CDTF">2024-05-17T13:27:44Z</dcterms:modified>
</cp:coreProperties>
</file>