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3" r:id="rId4"/>
  </p:sldMasterIdLst>
  <p:notesMasterIdLst>
    <p:notesMasterId r:id="rId9"/>
  </p:notesMasterIdLst>
  <p:handoutMasterIdLst>
    <p:handoutMasterId r:id="rId10"/>
  </p:handoutMasterIdLst>
  <p:sldIdLst>
    <p:sldId id="364" r:id="rId5"/>
    <p:sldId id="362" r:id="rId6"/>
    <p:sldId id="363" r:id="rId7"/>
    <p:sldId id="365" r:id="rId8"/>
  </p:sldIdLst>
  <p:sldSz cx="9144000" cy="5143500" type="screen16x9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289E58F-8FF8-14D9-ED01-76D65240BADB}" name="Ilona Jekele" initials="IJ" userId="S::ilona.jekele@kultura.lv::a9f1fca9-a4ee-43f3-91e5-9c9982c877e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Vidējs stils 2 - izcēlum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Bez stila, bez režģ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ila, režģa tabu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854" autoAdjust="0"/>
  </p:normalViewPr>
  <p:slideViewPr>
    <p:cSldViewPr snapToGrid="0">
      <p:cViewPr varScale="1">
        <p:scale>
          <a:sx n="132" d="100"/>
          <a:sy n="132" d="100"/>
        </p:scale>
        <p:origin x="101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A0DAA59-E90F-4ACC-8837-693C8FDDB78F}" type="datetimeFigureOut">
              <a:rPr lang="lv-LV"/>
              <a:pPr>
                <a:defRPr/>
              </a:pPr>
              <a:t>21.05.2024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6A6A03A-8182-43B2-9C0C-DEBA4281F53E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2B27824-47CA-4047-ABAC-A7ABAC8F8B6D}" type="datetimeFigureOut">
              <a:rPr lang="lv-LV"/>
              <a:pPr>
                <a:defRPr/>
              </a:pPr>
              <a:t>21.05.2024</a:t>
            </a:fld>
            <a:endParaRPr lang="lv-LV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 noProof="0"/>
              <a:t>Noklikšķiniet, lai rediģētu šablona teksta stilus</a:t>
            </a:r>
          </a:p>
          <a:p>
            <a:pPr lvl="1"/>
            <a:r>
              <a:rPr lang="lv-LV" noProof="0"/>
              <a:t>Otrais līmenis</a:t>
            </a:r>
          </a:p>
          <a:p>
            <a:pPr lvl="2"/>
            <a:r>
              <a:rPr lang="lv-LV" noProof="0"/>
              <a:t>Trešais līmenis</a:t>
            </a:r>
          </a:p>
          <a:p>
            <a:pPr lvl="3"/>
            <a:r>
              <a:rPr lang="lv-LV" noProof="0"/>
              <a:t>Ceturtais līmenis</a:t>
            </a:r>
          </a:p>
          <a:p>
            <a:pPr lvl="4"/>
            <a:r>
              <a:rPr lang="lv-LV" noProof="0"/>
              <a:t>Piektais līmenis</a:t>
            </a: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17DDE4B-EC2A-407E-8340-0C3F860DDE88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/>
              <a:t>2022.gadā </a:t>
            </a:r>
            <a:r>
              <a:rPr lang="lv-LV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3 103 personas apguva latviešu valodu A1 valodas prasmes līmenī (sekmīgi pabeidza 2 249 personas, bet 404 personas – A2 valodas prasmes līmenī (sekmīgi pabeidza 350 personas).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lv-LV" sz="1200" dirty="0">
                <a:effectLst/>
                <a:latin typeface="Times New Roman" panose="02020603050405020304" pitchFamily="18" charset="0"/>
              </a:rPr>
              <a:t>2023.gadā </a:t>
            </a:r>
            <a:r>
              <a:rPr lang="lv-LV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2 388 personas apguva latviešu valodu A1 valodas prasmes līmenī, 1 383 personas – A2 valodas prasmes līmenī, 536 personas – B1 valodas prasmes līmenī un 71 persona – B2 valodas prasmes līmenī. </a:t>
            </a:r>
            <a:endParaRPr lang="lv-LV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7DDE4B-EC2A-407E-8340-0C3F860DDE88}" type="slidenum">
              <a:rPr lang="lv-LV" smtClean="0"/>
              <a:pPr>
                <a:defRPr/>
              </a:pPr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23657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7DDE4B-EC2A-407E-8340-0C3F860DDE88}" type="slidenum">
              <a:rPr lang="lv-LV" smtClean="0"/>
              <a:pPr>
                <a:defRPr/>
              </a:pPr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1681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685800" y="3543300"/>
            <a:ext cx="7772400" cy="777479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419350"/>
            <a:ext cx="7772400" cy="685800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/>
              <a:t>Prezentācijas nosaukums</a:t>
            </a:r>
            <a:endParaRPr lang="en-US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3638550"/>
            <a:ext cx="7772400" cy="609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/>
              <a:t>Vārds, uzvārds, ieņemamais amats, kontaktinformācija</a:t>
            </a:r>
            <a:endParaRPr lang="en-US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 hasCustomPrompt="1"/>
          </p:nvPr>
        </p:nvSpPr>
        <p:spPr>
          <a:xfrm>
            <a:off x="685800" y="4400550"/>
            <a:ext cx="7772400" cy="4000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/>
              <a:t>Datums, vieta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800" y="285750"/>
            <a:ext cx="6858000" cy="777482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/>
              <a:t>Virsraksts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828800" y="1276350"/>
            <a:ext cx="6858000" cy="3352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 typeface="Arial" pitchFamily="34" charset="0"/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lv-LV"/>
              <a:t>Teksts/attēls</a:t>
            </a: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686800" y="4781550"/>
            <a:ext cx="304800" cy="22860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FB6BCA4D-2E23-422A-87E3-BF6857D920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800" y="285750"/>
            <a:ext cx="6858000" cy="777482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/>
              <a:t>Virsraksts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828800" y="1276350"/>
            <a:ext cx="3276600" cy="3352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 typeface="Arial" pitchFamily="34" charset="0"/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lv-LV"/>
              <a:t>Teksts/attēls</a:t>
            </a:r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410200" y="1276350"/>
            <a:ext cx="3276000" cy="3352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 typeface="Arial" pitchFamily="34" charset="0"/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lv-LV"/>
              <a:t>Teksts/attēls</a:t>
            </a:r>
            <a:endParaRPr lang="en-US"/>
          </a:p>
        </p:txBody>
      </p:sp>
      <p:sp>
        <p:nvSpPr>
          <p:cNvPr id="12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686800" y="4781550"/>
            <a:ext cx="304800" cy="22860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FB6BCA4D-2E23-422A-87E3-BF6857D920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686800" y="4781550"/>
            <a:ext cx="304800" cy="22860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FB6BCA4D-2E23-422A-87E3-BF6857D920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685800" y="3543300"/>
            <a:ext cx="7772400" cy="777479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419350"/>
            <a:ext cx="7772400" cy="685800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defRPr sz="28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/>
              <a:t>Paldies!</a:t>
            </a:r>
            <a:endParaRPr lang="en-US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3638550"/>
            <a:ext cx="7772400" cy="609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/>
              <a:t>Vārds, uzvārds, ieņemamais amats, kontaktinformācija</a:t>
            </a:r>
            <a:endParaRPr lang="en-US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 hasCustomPrompt="1"/>
          </p:nvPr>
        </p:nvSpPr>
        <p:spPr>
          <a:xfrm>
            <a:off x="685800" y="4400550"/>
            <a:ext cx="7772400" cy="4000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/>
              <a:t>Datums, vieta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E7946D1F-74E0-430B-B4B6-968EF1928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D07274-9906-4364-BEE3-287E4AE65536}" type="datetimeFigureOut">
              <a:rPr lang="lv-LV"/>
              <a:pPr>
                <a:defRPr/>
              </a:pPr>
              <a:t>21.05.2024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7DBF3F8E-BD7A-44C1-9D1F-DFE03B631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6FD86211-6551-45A9-A1A6-735F86CB6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FCF997-5C36-4346-BFFD-33E82F9627AF}" type="slidenum">
              <a:rPr lang="lv-LV" altLang="lv-LV"/>
              <a:pPr/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132380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40" r:id="rId3"/>
    <p:sldLayoutId id="2147483733" r:id="rId4"/>
    <p:sldLayoutId id="2147483742" r:id="rId5"/>
    <p:sldLayoutId id="2147483743" r:id="rId6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Jelena.Saicane@km.gov.lv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DF13EF6-186B-AA47-8D81-67A0FEE46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041978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lv-LV" dirty="0"/>
              <a:t>Kultūras ministrijas atbalsta pasākumi Ukrainas civiliedzīvotājiem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9ACF4C6B-11A4-80AC-3272-EC387D1FDF8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85800" y="3790950"/>
            <a:ext cx="7772400" cy="609600"/>
          </a:xfrm>
        </p:spPr>
        <p:txBody>
          <a:bodyPr/>
          <a:lstStyle/>
          <a:p>
            <a:r>
              <a:rPr lang="lv-LV" dirty="0"/>
              <a:t>Jeļena Šaicāne, Kultūras ministrijas Sabiedrības integrācijas departamenta direktore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D56C7A85-9085-DCF7-491C-D292BA72FEE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lv-LV" dirty="0"/>
              <a:t>22.05.2024., Rīga</a:t>
            </a:r>
          </a:p>
        </p:txBody>
      </p:sp>
    </p:spTree>
    <p:extLst>
      <p:ext uri="{BB962C8B-B14F-4D97-AF65-F5344CB8AC3E}">
        <p14:creationId xmlns:p14="http://schemas.microsoft.com/office/powerpoint/2010/main" val="2960253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1D001B4-1F88-8380-07C1-C46F3E821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Latviešu valodas mācības</a:t>
            </a:r>
          </a:p>
        </p:txBody>
      </p:sp>
      <p:sp>
        <p:nvSpPr>
          <p:cNvPr id="5" name="Satura vietturis 4">
            <a:extLst>
              <a:ext uri="{FF2B5EF4-FFF2-40B4-BE49-F238E27FC236}">
                <a16:creationId xmlns:a16="http://schemas.microsoft.com/office/drawing/2014/main" id="{D13F6C2A-AA9C-B6CE-C3E2-0441E587AA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3192" y="1276350"/>
            <a:ext cx="7513608" cy="3352800"/>
          </a:xfrm>
        </p:spPr>
        <p:txBody>
          <a:bodyPr>
            <a:noAutofit/>
          </a:bodyPr>
          <a:lstStyle/>
          <a:p>
            <a:pPr algn="just"/>
            <a:r>
              <a:rPr lang="lv-LV" sz="1600" b="1" dirty="0"/>
              <a:t>2022. gadā:</a:t>
            </a:r>
          </a:p>
          <a:p>
            <a:pPr algn="just"/>
            <a:r>
              <a:rPr lang="lv-LV" sz="1600" dirty="0">
                <a:effectLst/>
              </a:rPr>
              <a:t>Faktiski apmeklēja 3 507 Ukrainas civiliedzīvotāji</a:t>
            </a:r>
          </a:p>
          <a:p>
            <a:pPr algn="just"/>
            <a:r>
              <a:rPr lang="lv-LV" sz="1600" dirty="0">
                <a:effectLst/>
              </a:rPr>
              <a:t>Sekmīgi pabeidza 2 599 personas</a:t>
            </a:r>
            <a:endParaRPr lang="lv-LV" sz="1600" dirty="0"/>
          </a:p>
          <a:p>
            <a:pPr algn="just"/>
            <a:r>
              <a:rPr lang="lv-LV" sz="1600" dirty="0">
                <a:effectLst/>
              </a:rPr>
              <a:t>Izlietotais finansējums: 1 155 131,99 </a:t>
            </a:r>
            <a:r>
              <a:rPr lang="lv-LV" sz="1600" i="1" dirty="0">
                <a:effectLst/>
              </a:rPr>
              <a:t>euro</a:t>
            </a:r>
          </a:p>
          <a:p>
            <a:pPr algn="just"/>
            <a:r>
              <a:rPr lang="lv-LV" sz="1600" b="1" dirty="0"/>
              <a:t>2023. gadā:</a:t>
            </a:r>
          </a:p>
          <a:p>
            <a:pPr algn="just"/>
            <a:r>
              <a:rPr lang="lv-LV" sz="1600" dirty="0"/>
              <a:t>F</a:t>
            </a:r>
            <a:r>
              <a:rPr lang="lv-LV" sz="1600" dirty="0">
                <a:effectLst/>
              </a:rPr>
              <a:t>aktiski apmeklēja 6 049 Ukrainas civiliedzīvotāji</a:t>
            </a:r>
          </a:p>
          <a:p>
            <a:pPr algn="just"/>
            <a:r>
              <a:rPr lang="lv-LV" sz="1600" dirty="0"/>
              <a:t>S</a:t>
            </a:r>
            <a:r>
              <a:rPr lang="lv-LV" sz="1600" dirty="0">
                <a:effectLst/>
              </a:rPr>
              <a:t>ekmīgi pabeidza 4 378 personas. </a:t>
            </a:r>
          </a:p>
          <a:p>
            <a:pPr algn="just"/>
            <a:r>
              <a:rPr lang="lv-LV" sz="1600" dirty="0"/>
              <a:t>I</a:t>
            </a:r>
            <a:r>
              <a:rPr lang="lv-LV" sz="1600" dirty="0">
                <a:effectLst/>
              </a:rPr>
              <a:t>zlietotais finansējums: 2 839 111,30 </a:t>
            </a:r>
            <a:r>
              <a:rPr lang="lv-LV" sz="1600" i="1" dirty="0">
                <a:effectLst/>
              </a:rPr>
              <a:t>euro</a:t>
            </a:r>
          </a:p>
          <a:p>
            <a:pPr algn="just"/>
            <a:r>
              <a:rPr lang="lv-LV" sz="1600" b="1" dirty="0"/>
              <a:t>2024. gadā </a:t>
            </a:r>
            <a:r>
              <a:rPr lang="lv-LV" sz="1600" kern="0" dirty="0">
                <a:effectLst/>
              </a:rPr>
              <a:t>pieprasīts finansējums 4 685 625 </a:t>
            </a:r>
            <a:r>
              <a:rPr lang="lv-LV" sz="1600" i="1" kern="0" dirty="0">
                <a:effectLst/>
              </a:rPr>
              <a:t>euro</a:t>
            </a:r>
            <a:r>
              <a:rPr lang="lv-LV" sz="1600" kern="0" dirty="0">
                <a:effectLst/>
              </a:rPr>
              <a:t> apmērā, lai nodrošinātu latviešu valodas mācības līdz 6 375 pieaugušajiem Ukrainas civiliedzīvotājiem vismaz 120 stundu apmērā, bet nepārsniedzot 150 stundas.</a:t>
            </a:r>
            <a:endParaRPr lang="lv-LV" sz="1600" dirty="0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9C2148AD-3859-9F57-7BA0-C0AA6D61A12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63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623E47D-59DD-6142-EED5-9E6786D0D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/>
              <a:t>Kultūrorientācijas</a:t>
            </a:r>
            <a:r>
              <a:rPr lang="lv-LV" dirty="0"/>
              <a:t> kursi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5CD6DDF9-808F-33A9-AEF1-00A405C97A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1985" y="1276350"/>
            <a:ext cx="7254815" cy="3352800"/>
          </a:xfrm>
        </p:spPr>
        <p:txBody>
          <a:bodyPr>
            <a:noAutofit/>
          </a:bodyPr>
          <a:lstStyle/>
          <a:p>
            <a:pPr algn="just"/>
            <a:r>
              <a:rPr lang="lv-LV" sz="1800" b="1" dirty="0"/>
              <a:t>2023. gadā: </a:t>
            </a:r>
          </a:p>
          <a:p>
            <a:pPr algn="just"/>
            <a:r>
              <a:rPr lang="lv-LV" sz="1800" dirty="0"/>
              <a:t>Ī</a:t>
            </a:r>
            <a:r>
              <a:rPr lang="lv-LV" sz="1800" dirty="0">
                <a:effectLst/>
              </a:rPr>
              <a:t>stenoti 27 projekti par kopējo finansējumu 1 151 896,12 </a:t>
            </a:r>
            <a:r>
              <a:rPr lang="lv-LV" sz="1800" i="1" dirty="0">
                <a:effectLst/>
              </a:rPr>
              <a:t>euro</a:t>
            </a:r>
            <a:r>
              <a:rPr lang="lv-LV" sz="1800" dirty="0">
                <a:effectLst/>
              </a:rPr>
              <a:t>.</a:t>
            </a:r>
            <a:r>
              <a:rPr lang="lv-LV" sz="1800" dirty="0"/>
              <a:t> K</a:t>
            </a:r>
            <a:r>
              <a:rPr lang="lv-LV" sz="1800" dirty="0">
                <a:effectLst/>
              </a:rPr>
              <a:t>opējais plānotais projektos iesaistītais Ukrainas civiliedzīvotāju skaits ir 8 152 personas.</a:t>
            </a:r>
            <a:endParaRPr lang="lv-LV" sz="1800" dirty="0"/>
          </a:p>
          <a:p>
            <a:pPr algn="just"/>
            <a:r>
              <a:rPr lang="lv-LV" sz="1800" dirty="0">
                <a:solidFill>
                  <a:srgbClr val="000000"/>
                </a:solidFill>
                <a:effectLst/>
              </a:rPr>
              <a:t>Latvijas Televīzija ir izveidojusi trīsdesmit unikālus video stāstus par Latvijas kultūras kanonu, lai Latvijā dzīvojošos ukraiņus iepazīstinātu ar Latvijas daudzveidīgajām vērtībām, kas aptver dažādas kultūras nozares un sniedzas pāri laikmetiem.</a:t>
            </a:r>
            <a:endParaRPr lang="lv-LV" sz="1800" dirty="0">
              <a:solidFill>
                <a:srgbClr val="000000"/>
              </a:solidFill>
            </a:endParaRPr>
          </a:p>
          <a:p>
            <a:pPr algn="just"/>
            <a:r>
              <a:rPr lang="lv-LV" sz="1800" b="1" dirty="0">
                <a:effectLst/>
              </a:rPr>
              <a:t>2024.gadā </a:t>
            </a:r>
            <a:r>
              <a:rPr lang="lv-LV" sz="1800" dirty="0">
                <a:effectLst/>
              </a:rPr>
              <a:t>pieprasīts finansējums 4 443 120  </a:t>
            </a:r>
            <a:r>
              <a:rPr lang="lv-LV" sz="1800" i="1" dirty="0">
                <a:effectLst/>
              </a:rPr>
              <a:t>euro </a:t>
            </a:r>
            <a:r>
              <a:rPr lang="lv-LV" sz="1800" dirty="0">
                <a:effectLst/>
              </a:rPr>
              <a:t>apmērā, lai nodrošinātu </a:t>
            </a:r>
            <a:r>
              <a:rPr lang="lv-LV" sz="1800" dirty="0" err="1">
                <a:effectLst/>
              </a:rPr>
              <a:t>kultūrorientācijas</a:t>
            </a:r>
            <a:r>
              <a:rPr lang="lv-LV" sz="1800" dirty="0">
                <a:effectLst/>
              </a:rPr>
              <a:t> kursus aptuveni 9 680 personām.</a:t>
            </a:r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34C76D20-1808-5CA9-687A-47CB71E041E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749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1454AC45-646C-E800-BB19-114B911E2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66E67D41-5DBA-B5FB-B838-8D7B6C6C48E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lv-LV" dirty="0"/>
              <a:t>Jeļena Šaicāne, Kultūras ministrijas Sabiedrības integrācijas departamenta direktore</a:t>
            </a:r>
          </a:p>
          <a:p>
            <a:r>
              <a:rPr lang="lv-LV" dirty="0"/>
              <a:t>(</a:t>
            </a:r>
            <a:r>
              <a:rPr lang="lv-LV" dirty="0" err="1">
                <a:hlinkClick r:id="rId2"/>
              </a:rPr>
              <a:t>Jelena.Saicane@km.gov.lv</a:t>
            </a:r>
            <a:r>
              <a:rPr lang="lv-LV" dirty="0"/>
              <a:t>, 26123836)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EA510085-F433-2B4F-8EB4-4215207D5FC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lv-LV" dirty="0"/>
              <a:t>22.05.2024., Rīga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75747491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dizains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dizains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A12CC723AFF09145AED696F645F33964" ma:contentTypeVersion="16" ma:contentTypeDescription="Izveidot jaunu dokumentu." ma:contentTypeScope="" ma:versionID="d178944116a3562565e5aae4340cebbc">
  <xsd:schema xmlns:xsd="http://www.w3.org/2001/XMLSchema" xmlns:xs="http://www.w3.org/2001/XMLSchema" xmlns:p="http://schemas.microsoft.com/office/2006/metadata/properties" xmlns:ns3="bd3b6ab4-480e-4751-ba80-64af14a0535f" xmlns:ns4="2cbace8c-904a-4684-a0ab-7c596a48b45e" targetNamespace="http://schemas.microsoft.com/office/2006/metadata/properties" ma:root="true" ma:fieldsID="bc81f68012432ccd4cda933bc0e29d55" ns3:_="" ns4:_="">
    <xsd:import namespace="bd3b6ab4-480e-4751-ba80-64af14a0535f"/>
    <xsd:import namespace="2cbace8c-904a-4684-a0ab-7c596a48b45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AutoKeyPoints" minOccurs="0"/>
                <xsd:element ref="ns3:MediaServiceKeyPoints" minOccurs="0"/>
                <xsd:element ref="ns3:_activity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ObjectDetectorVersion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3b6ab4-480e-4751-ba80-64af14a053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18" nillable="true" ma:displayName="_activity" ma:hidden="true" ma:internalName="_activity">
      <xsd:simpleType>
        <xsd:restriction base="dms:Note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bace8c-904a-4684-a0ab-7c596a48b45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Koplietošanas norādes jaucējkod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bd3b6ab4-480e-4751-ba80-64af14a0535f" xsi:nil="true"/>
  </documentManagement>
</p:properties>
</file>

<file path=customXml/itemProps1.xml><?xml version="1.0" encoding="utf-8"?>
<ds:datastoreItem xmlns:ds="http://schemas.openxmlformats.org/officeDocument/2006/customXml" ds:itemID="{28A883BB-FC73-4915-9445-B533DE46D98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18F512A-72BA-41D6-ABB6-5928FE8CF6E0}">
  <ds:schemaRefs>
    <ds:schemaRef ds:uri="2cbace8c-904a-4684-a0ab-7c596a48b45e"/>
    <ds:schemaRef ds:uri="bd3b6ab4-480e-4751-ba80-64af14a0535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E581652A-34FE-4D2E-A03E-2AF673F1AD60}">
  <ds:schemaRefs>
    <ds:schemaRef ds:uri="2cbace8c-904a-4684-a0ab-7c596a48b45e"/>
    <ds:schemaRef ds:uri="bd3b6ab4-480e-4751-ba80-64af14a0535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</TotalTime>
  <Words>282</Words>
  <Application>Microsoft Office PowerPoint</Application>
  <PresentationFormat>Slaidrāde ekrānā (16:9)</PresentationFormat>
  <Paragraphs>27</Paragraphs>
  <Slides>4</Slides>
  <Notes>2</Notes>
  <HiddenSlides>0</HiddenSlides>
  <MMClips>0</MMClips>
  <ScaleCrop>false</ScaleCrop>
  <HeadingPairs>
    <vt:vector size="6" baseType="variant">
      <vt:variant>
        <vt:lpstr>Lietotie fonti</vt:lpstr>
      </vt:variant>
      <vt:variant>
        <vt:i4>4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4</vt:i4>
      </vt:variant>
    </vt:vector>
  </HeadingPairs>
  <TitlesOfParts>
    <vt:vector size="9" baseType="lpstr">
      <vt:lpstr>Arial</vt:lpstr>
      <vt:lpstr>Calibri</vt:lpstr>
      <vt:lpstr>Times New Roman</vt:lpstr>
      <vt:lpstr>Verdana</vt:lpstr>
      <vt:lpstr>89_Prezentacija_templateLV</vt:lpstr>
      <vt:lpstr>Kultūras ministrijas atbalsta pasākumi Ukrainas civiliedzīvotājiem</vt:lpstr>
      <vt:lpstr>Latviešu valodas mācības</vt:lpstr>
      <vt:lpstr>Kultūrorientācijas kursi</vt:lpstr>
      <vt:lpstr>PowerPoint prezentācija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KM_template_ppt_2019_LV_platekranam</dc:title>
  <dc:creator>Oskars Upenieks</dc:creator>
  <cp:lastModifiedBy>Ilona Jekele</cp:lastModifiedBy>
  <cp:revision>9</cp:revision>
  <cp:lastPrinted>2023-11-15T16:38:04Z</cp:lastPrinted>
  <dcterms:created xsi:type="dcterms:W3CDTF">2006-08-16T00:00:00Z</dcterms:created>
  <dcterms:modified xsi:type="dcterms:W3CDTF">2024-05-21T08:33:19Z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0x010100A12CC723AFF09145AED696F645F33964</vt:lpwstr>
  </property>
</Properties>
</file>