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753600" cy="73152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Italics" panose="020B0604020202020204" charset="0"/>
      <p:regular r:id="rId21"/>
    </p:embeddedFont>
    <p:embeddedFont>
      <p:font typeface="Open Sans Bold" panose="020B0604020202020204" charset="0"/>
      <p:regular r:id="rId22"/>
    </p:embeddedFont>
    <p:embeddedFont>
      <p:font typeface="Open San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144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B2FE-9C2D-4341-988E-AE87A9D6EBE1}" type="datetimeFigureOut">
              <a:rPr lang="lv-LV" smtClean="0"/>
              <a:t>18.10.2023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20967-B7C5-40F7-8938-F6D31DAC81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174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0967-B7C5-40F7-8938-F6D31DAC812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622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2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05" r="-160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8968" y="199543"/>
            <a:ext cx="2958027" cy="1063953"/>
          </a:xfrm>
          <a:custGeom>
            <a:avLst/>
            <a:gdLst/>
            <a:ahLst/>
            <a:cxnLst/>
            <a:rect l="l" t="t" r="r" b="b"/>
            <a:pathLst>
              <a:path w="2958027" h="1063953">
                <a:moveTo>
                  <a:pt x="0" y="0"/>
                </a:moveTo>
                <a:lnTo>
                  <a:pt x="2958027" y="0"/>
                </a:lnTo>
                <a:lnTo>
                  <a:pt x="2958027" y="1063954"/>
                </a:lnTo>
                <a:lnTo>
                  <a:pt x="0" y="1063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943796" y="5676348"/>
            <a:ext cx="1402652" cy="1033836"/>
            <a:chOff x="0" y="0"/>
            <a:chExt cx="1870202" cy="137844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870202" cy="1378449"/>
              <a:chOff x="0" y="0"/>
              <a:chExt cx="895994" cy="660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95994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895994" h="660400">
                    <a:moveTo>
                      <a:pt x="771534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71534" y="0"/>
                    </a:lnTo>
                    <a:cubicBezTo>
                      <a:pt x="840114" y="0"/>
                      <a:pt x="895994" y="55880"/>
                      <a:pt x="895994" y="124460"/>
                    </a:cubicBezTo>
                    <a:lnTo>
                      <a:pt x="895994" y="535940"/>
                    </a:lnTo>
                    <a:cubicBezTo>
                      <a:pt x="895994" y="604520"/>
                      <a:pt x="840114" y="660400"/>
                      <a:pt x="771534" y="660400"/>
                    </a:cubicBezTo>
                    <a:close/>
                  </a:path>
                </a:pathLst>
              </a:custGeom>
              <a:solidFill>
                <a:srgbClr val="AC63D6"/>
              </a:solidFill>
            </p:spPr>
          </p:sp>
        </p:grpSp>
        <p:sp>
          <p:nvSpPr>
            <p:cNvPr id="9" name="Freeform 9"/>
            <p:cNvSpPr/>
            <p:nvPr/>
          </p:nvSpPr>
          <p:spPr>
            <a:xfrm>
              <a:off x="138119" y="160318"/>
              <a:ext cx="1593965" cy="1057813"/>
            </a:xfrm>
            <a:custGeom>
              <a:avLst/>
              <a:gdLst/>
              <a:ahLst/>
              <a:cxnLst/>
              <a:rect l="l" t="t" r="r" b="b"/>
              <a:pathLst>
                <a:path w="1593965" h="1057813">
                  <a:moveTo>
                    <a:pt x="0" y="0"/>
                  </a:moveTo>
                  <a:lnTo>
                    <a:pt x="1593964" y="0"/>
                  </a:lnTo>
                  <a:lnTo>
                    <a:pt x="1593964" y="1057813"/>
                  </a:lnTo>
                  <a:lnTo>
                    <a:pt x="0" y="1057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3286486" y="82691"/>
            <a:ext cx="3053314" cy="1297659"/>
          </a:xfrm>
          <a:custGeom>
            <a:avLst/>
            <a:gdLst/>
            <a:ahLst/>
            <a:cxnLst/>
            <a:rect l="l" t="t" r="r" b="b"/>
            <a:pathLst>
              <a:path w="3053314" h="1297659">
                <a:moveTo>
                  <a:pt x="0" y="0"/>
                </a:moveTo>
                <a:lnTo>
                  <a:pt x="3053315" y="0"/>
                </a:lnTo>
                <a:lnTo>
                  <a:pt x="3053315" y="1297658"/>
                </a:lnTo>
                <a:lnTo>
                  <a:pt x="0" y="12976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2377435"/>
            <a:ext cx="9753600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</a:pPr>
            <a:r>
              <a:rPr lang="en-US" sz="2826" dirty="0">
                <a:solidFill>
                  <a:srgbClr val="FFFFFF"/>
                </a:solidFill>
                <a:latin typeface="Open Sans Bold"/>
              </a:rPr>
              <a:t>ZIŅOJUMS PAR </a:t>
            </a:r>
            <a:r>
              <a:rPr lang="en-US" sz="2826" dirty="0" smtClean="0">
                <a:solidFill>
                  <a:srgbClr val="FFFFFF"/>
                </a:solidFill>
                <a:latin typeface="Open Sans Bold"/>
              </a:rPr>
              <a:t>JAUNIEBRAUCĒJU </a:t>
            </a:r>
            <a:r>
              <a:rPr lang="en-US" sz="2826" dirty="0">
                <a:solidFill>
                  <a:srgbClr val="FFFFFF"/>
                </a:solidFill>
                <a:latin typeface="Open Sans Bold"/>
              </a:rPr>
              <a:t>IEKĻAUŠANOS VIETĒJĀ POLITIKAS VEIDOŠANĀS PROCESĀ UN RĪCĪBPOLITIKAS ANALĪZE PAR </a:t>
            </a:r>
            <a:r>
              <a:rPr lang="en-US" sz="2826" dirty="0" smtClean="0">
                <a:solidFill>
                  <a:srgbClr val="FFFFFF"/>
                </a:solidFill>
                <a:latin typeface="Open Sans Bold"/>
              </a:rPr>
              <a:t>JAUNIEBRAUCĒJU </a:t>
            </a:r>
            <a:r>
              <a:rPr lang="en-US" sz="2826" dirty="0">
                <a:solidFill>
                  <a:srgbClr val="FFFFFF"/>
                </a:solidFill>
                <a:latin typeface="Open Sans Bold"/>
              </a:rPr>
              <a:t>ORGANIZĀCIJU LOMU POLITIKAS VEIDOŠANAS PROCESĀ</a:t>
            </a:r>
          </a:p>
          <a:p>
            <a:pPr algn="ctr">
              <a:lnSpc>
                <a:spcPts val="4657"/>
              </a:lnSpc>
            </a:pPr>
            <a:endParaRPr lang="en-US" sz="2826" dirty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3537"/>
              </a:lnSpc>
              <a:spcBef>
                <a:spcPct val="0"/>
              </a:spcBef>
            </a:pPr>
            <a:endParaRPr lang="en-US" sz="2826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43796" y="6779411"/>
            <a:ext cx="143033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AC63D6"/>
                </a:solidFill>
                <a:latin typeface="Open Sans"/>
              </a:rPr>
              <a:t>Co-funded by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AC63D6"/>
                </a:solidFill>
                <a:latin typeface="Open Sans"/>
              </a:rPr>
              <a:t>the European Union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2000" y="2022566"/>
            <a:ext cx="8396189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75"/>
              </a:lnSpc>
            </a:pPr>
            <a:r>
              <a:rPr lang="en-US" dirty="0">
                <a:solidFill>
                  <a:srgbClr val="AC63D6"/>
                </a:solidFill>
                <a:latin typeface="Open Sans"/>
              </a:rPr>
              <a:t>Lai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gan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Rīgas Valstspilsētas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pašvaldībā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izstrādāta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Rīgas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pilsētas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Sabiedrības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integrācijas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pamatnostādnes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un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ar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politikas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plānošanu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saistītajos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tiesību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aktos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iestrādāti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līdzdalības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mehānismi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nav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institucionalizētu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veidu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kā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ievākt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viedokļus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iniciatīvas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jautājumus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. </a:t>
            </a:r>
          </a:p>
          <a:p>
            <a:pPr>
              <a:lnSpc>
                <a:spcPts val="2575"/>
              </a:lnSpc>
            </a:pPr>
            <a:endParaRPr lang="en-US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575"/>
              </a:lnSpc>
            </a:pP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Rīgas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Apkaimju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iedzīvotāju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centra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apkaimju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koordinatoru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darbība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kopumā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veicina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iedzīvotāju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pieeju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pakalpojumiem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savstarpējās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komunikāciju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pašvaldības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tās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iedzīvotāju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AC63D6"/>
                </a:solidFill>
                <a:latin typeface="Open Sans"/>
              </a:rPr>
              <a:t>starpā</a:t>
            </a:r>
            <a:r>
              <a:rPr lang="en-US" dirty="0" smtClean="0">
                <a:solidFill>
                  <a:srgbClr val="AC63D6"/>
                </a:solidFill>
                <a:latin typeface="Open Sans"/>
              </a:rPr>
              <a:t>. </a:t>
            </a:r>
          </a:p>
          <a:p>
            <a:pPr>
              <a:lnSpc>
                <a:spcPts val="2575"/>
              </a:lnSpc>
            </a:pPr>
            <a:endParaRPr lang="en-US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575"/>
              </a:lnSpc>
            </a:pPr>
            <a:r>
              <a:rPr lang="en-US" dirty="0">
                <a:solidFill>
                  <a:srgbClr val="AC63D6"/>
                </a:solidFill>
                <a:latin typeface="Open Sans"/>
              </a:rPr>
              <a:t>Lai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gan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līdzdalības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mehānismi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iekļauti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politikas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plānošanas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procesā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tas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nevienmēr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iespējams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, jo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nevaldības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organizācijas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(NVO)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saskaras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ar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kapacitātes</a:t>
            </a:r>
            <a:r>
              <a:rPr lang="en-US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AC63D6"/>
                </a:solidFill>
                <a:latin typeface="Open Sans"/>
              </a:rPr>
              <a:t>problēmām</a:t>
            </a:r>
            <a:endParaRPr lang="en-US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</a:pPr>
            <a:endParaRPr lang="en-US" sz="1839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  <a:spcBef>
                <a:spcPct val="0"/>
              </a:spcBef>
            </a:pPr>
            <a:endParaRPr lang="en-US" sz="1839" dirty="0">
              <a:solidFill>
                <a:srgbClr val="AC63D6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560070"/>
            <a:ext cx="9753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712B9A"/>
                </a:solidFill>
                <a:latin typeface="Open Sans Bold"/>
              </a:rPr>
              <a:t>JAUNIEBRAUCĒJU </a:t>
            </a:r>
            <a:r>
              <a:rPr lang="en-US" sz="2800" dirty="0">
                <a:solidFill>
                  <a:srgbClr val="712B9A"/>
                </a:solidFill>
                <a:latin typeface="Open Sans Bold"/>
              </a:rPr>
              <a:t>KOPIENU IESAISTE POLITIKAS VEIDOŠANAS PROCESĀ 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5412" y="2286000"/>
            <a:ext cx="8839200" cy="3860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9"/>
              </a:lnSpc>
            </a:pP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organizācijas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saskaras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birokrātiskiem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šķēršļiem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valodas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barjeru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administratīvās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kapacitātes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problēmām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.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Līdz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to,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arī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darbojoties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NVO,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jauniebraucēji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organizācijās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var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veikt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ierobežotu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funkciju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skaitu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.</a:t>
            </a:r>
          </a:p>
          <a:p>
            <a:pPr>
              <a:lnSpc>
                <a:spcPts val="256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569"/>
              </a:lnSpc>
            </a:pP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Nereti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pārstāvošas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NVO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pēc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pieprasījuma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jauniebraucējiem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sniedz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informāciju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atbildes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uz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dažādiem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jautājumiem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.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Šīs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organizācijas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sniedz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atbalstu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kopienu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uzrunāšanā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sasniegšanā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, jo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pašvaldībā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nav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tieši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jauniebraucējiem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mērķētu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komunikācijas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kanālu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.  </a:t>
            </a:r>
          </a:p>
          <a:p>
            <a:pPr>
              <a:lnSpc>
                <a:spcPts val="312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  <a:spcBef>
                <a:spcPct val="0"/>
              </a:spcBef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542179"/>
            <a:ext cx="9753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712B9A"/>
                </a:solidFill>
                <a:latin typeface="Open Sans Bold"/>
              </a:rPr>
              <a:t>JAUNIEBRAUCĒJU </a:t>
            </a:r>
            <a:r>
              <a:rPr lang="en-US" sz="2800" dirty="0">
                <a:solidFill>
                  <a:srgbClr val="712B9A"/>
                </a:solidFill>
                <a:latin typeface="Open Sans Bold"/>
              </a:rPr>
              <a:t>KOPIENU IESAISTE POLITIKAS VEIDOŠANAS PROCESĀ II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5412" y="2475890"/>
            <a:ext cx="8700988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29"/>
              </a:lnSpc>
            </a:pPr>
            <a:r>
              <a:rPr lang="en-US" sz="2000" dirty="0" err="1">
                <a:solidFill>
                  <a:srgbClr val="AC63D6"/>
                </a:solidFill>
                <a:latin typeface="Open Sans"/>
              </a:rPr>
              <a:t>Pēdējo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10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gadu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laikā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Rīgas Valstspilsētas pašvaldības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konsultatīvajos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mehānismos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piedalījies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salīdzinoši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neliels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20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un </a:t>
            </a:r>
            <a:r>
              <a:rPr lang="en-US" sz="20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20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vadītu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organizāciju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 smtClean="0">
                <a:solidFill>
                  <a:srgbClr val="AC63D6"/>
                </a:solidFill>
                <a:latin typeface="Open Sans"/>
              </a:rPr>
              <a:t>skaits</a:t>
            </a:r>
            <a:r>
              <a:rPr lang="en-US" sz="2000" dirty="0" smtClean="0">
                <a:solidFill>
                  <a:srgbClr val="AC63D6"/>
                </a:solidFill>
                <a:latin typeface="Open Sans"/>
              </a:rPr>
              <a:t>. </a:t>
            </a:r>
          </a:p>
          <a:p>
            <a:pPr>
              <a:lnSpc>
                <a:spcPts val="3129"/>
              </a:lnSpc>
            </a:pPr>
            <a:endParaRPr lang="en-US" sz="2000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</a:pPr>
            <a:r>
              <a:rPr lang="en-US" sz="2000" dirty="0" err="1">
                <a:solidFill>
                  <a:srgbClr val="AC63D6"/>
                </a:solidFill>
                <a:latin typeface="Open Sans"/>
              </a:rPr>
              <a:t>Atbalsts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kapacitātes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 smtClean="0">
                <a:solidFill>
                  <a:srgbClr val="AC63D6"/>
                </a:solidFill>
                <a:latin typeface="Open Sans"/>
              </a:rPr>
              <a:t>celšanai</a:t>
            </a:r>
            <a:r>
              <a:rPr lang="en-US" sz="2000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2000" dirty="0" err="1" smtClean="0">
                <a:solidFill>
                  <a:srgbClr val="AC63D6"/>
                </a:solidFill>
                <a:latin typeface="Open Sans"/>
              </a:rPr>
              <a:t>iniciatīvu</a:t>
            </a:r>
            <a:r>
              <a:rPr lang="en-US" sz="20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 smtClean="0">
                <a:solidFill>
                  <a:srgbClr val="AC63D6"/>
                </a:solidFill>
                <a:latin typeface="Open Sans"/>
              </a:rPr>
              <a:t>ieviešanai</a:t>
            </a:r>
            <a:r>
              <a:rPr lang="en-US" sz="20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un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pieeja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līdzdalības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platformām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pieejama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.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Tomēr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2000" dirty="0" err="1" smtClean="0">
                <a:solidFill>
                  <a:srgbClr val="AC63D6"/>
                </a:solidFill>
                <a:latin typeface="Open Sans"/>
              </a:rPr>
              <a:t>nav</a:t>
            </a:r>
            <a:r>
              <a:rPr lang="en-US" sz="20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vērojams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20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vajadzībām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iespējām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atbilstošu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pasākumu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kopums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, kuru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ietvarā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ņemti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vērā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specifiskie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šķēršļi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ar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kuriem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AC63D6"/>
                </a:solidFill>
                <a:latin typeface="Open Sans"/>
              </a:rPr>
              <a:t>saskaras</a:t>
            </a:r>
            <a:r>
              <a:rPr lang="en-US" sz="20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000" dirty="0" err="1" smtClean="0">
                <a:solidFill>
                  <a:srgbClr val="AC63D6"/>
                </a:solidFill>
                <a:latin typeface="Open Sans"/>
              </a:rPr>
              <a:t>jauniebraucēji</a:t>
            </a:r>
            <a:endParaRPr lang="en-US" sz="2000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</a:pPr>
            <a:endParaRPr lang="en-US" sz="22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  <a:spcBef>
                <a:spcPct val="0"/>
              </a:spcBef>
            </a:pPr>
            <a:endParaRPr lang="en-US" sz="2235" dirty="0">
              <a:solidFill>
                <a:srgbClr val="AC63D6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519156"/>
            <a:ext cx="9753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712B9A"/>
                </a:solidFill>
                <a:latin typeface="Open Sans Bold"/>
              </a:rPr>
              <a:t>JAUNIEBRAUCĒJU </a:t>
            </a:r>
            <a:r>
              <a:rPr lang="en-US" sz="2400" dirty="0">
                <a:solidFill>
                  <a:srgbClr val="712B9A"/>
                </a:solidFill>
                <a:latin typeface="Open Sans Bold"/>
              </a:rPr>
              <a:t>KOPIENU IESAISTE POLITIKAS VEIDOŠANAS PROCESĀ III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3348" y="2163332"/>
            <a:ext cx="8148518" cy="1943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9"/>
              </a:lnSpc>
            </a:pPr>
            <a:r>
              <a:rPr lang="en-US" sz="2235">
                <a:solidFill>
                  <a:srgbClr val="AC63D6"/>
                </a:solidFill>
                <a:latin typeface="Open Sans Bold"/>
              </a:rPr>
              <a:t>Konsultatīvā padome sabiedrības integrācijas jautājumos</a:t>
            </a:r>
          </a:p>
          <a:p>
            <a:pPr>
              <a:lnSpc>
                <a:spcPts val="3129"/>
              </a:lnSpc>
            </a:pPr>
            <a:endParaRPr lang="en-US" sz="2235">
              <a:solidFill>
                <a:srgbClr val="AC63D6"/>
              </a:solidFill>
              <a:latin typeface="Open Sans Bold"/>
            </a:endParaRPr>
          </a:p>
          <a:p>
            <a:pPr>
              <a:lnSpc>
                <a:spcPts val="3129"/>
              </a:lnSpc>
            </a:pPr>
            <a:r>
              <a:rPr lang="en-US" sz="2235">
                <a:solidFill>
                  <a:srgbClr val="AC63D6"/>
                </a:solidFill>
                <a:latin typeface="Open Sans Bold"/>
              </a:rPr>
              <a:t>NVO nams</a:t>
            </a:r>
          </a:p>
          <a:p>
            <a:pPr>
              <a:lnSpc>
                <a:spcPts val="3129"/>
              </a:lnSpc>
            </a:pPr>
            <a:endParaRPr lang="en-US" sz="2235">
              <a:solidFill>
                <a:srgbClr val="AC63D6"/>
              </a:solidFill>
              <a:latin typeface="Open Sans Bold"/>
            </a:endParaRPr>
          </a:p>
          <a:p>
            <a:pPr>
              <a:lnSpc>
                <a:spcPts val="3129"/>
              </a:lnSpc>
              <a:spcBef>
                <a:spcPct val="0"/>
              </a:spcBef>
            </a:pPr>
            <a:r>
              <a:rPr lang="en-US" sz="2235">
                <a:solidFill>
                  <a:srgbClr val="AC63D6"/>
                </a:solidFill>
                <a:latin typeface="Open Sans Bold"/>
              </a:rPr>
              <a:t>Līdzdalības budžets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53975" y="674370"/>
            <a:ext cx="4245650" cy="57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  <a:spcBef>
                <a:spcPct val="0"/>
              </a:spcBef>
            </a:pPr>
            <a:r>
              <a:rPr lang="en-US" sz="2800" dirty="0">
                <a:solidFill>
                  <a:srgbClr val="712B9A"/>
                </a:solidFill>
                <a:latin typeface="Open Sans Bold"/>
              </a:rPr>
              <a:t>LABIE PIEMĒRI RĪGĀ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2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7736" y="0"/>
            <a:ext cx="14621334" cy="14621334"/>
          </a:xfrm>
          <a:custGeom>
            <a:avLst/>
            <a:gdLst/>
            <a:ahLst/>
            <a:cxnLst/>
            <a:rect l="l" t="t" r="r" b="b"/>
            <a:pathLst>
              <a:path w="14621334" h="14621334">
                <a:moveTo>
                  <a:pt x="0" y="0"/>
                </a:moveTo>
                <a:lnTo>
                  <a:pt x="14621334" y="0"/>
                </a:lnTo>
                <a:lnTo>
                  <a:pt x="14621334" y="14621334"/>
                </a:lnTo>
                <a:lnTo>
                  <a:pt x="0" y="14621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06777"/>
            <a:ext cx="4088718" cy="1470644"/>
          </a:xfrm>
          <a:custGeom>
            <a:avLst/>
            <a:gdLst/>
            <a:ahLst/>
            <a:cxnLst/>
            <a:rect l="l" t="t" r="r" b="b"/>
            <a:pathLst>
              <a:path w="4088718" h="1470644">
                <a:moveTo>
                  <a:pt x="0" y="0"/>
                </a:moveTo>
                <a:lnTo>
                  <a:pt x="4088718" y="0"/>
                </a:lnTo>
                <a:lnTo>
                  <a:pt x="4088718" y="1470644"/>
                </a:lnTo>
                <a:lnTo>
                  <a:pt x="0" y="1470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70921" y="3629025"/>
            <a:ext cx="4217482" cy="78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9"/>
              </a:lnSpc>
            </a:pPr>
            <a:r>
              <a:rPr lang="en-US" sz="1535">
                <a:solidFill>
                  <a:srgbClr val="FFFFFF"/>
                </a:solidFill>
                <a:latin typeface="Open Sans Italics"/>
              </a:rPr>
              <a:t> Dārta Pelse, sabiedriskās politikas centrs PROVIDUS</a:t>
            </a:r>
          </a:p>
          <a:p>
            <a:pPr>
              <a:lnSpc>
                <a:spcPts val="2149"/>
              </a:lnSpc>
              <a:spcBef>
                <a:spcPct val="0"/>
              </a:spcBef>
            </a:pPr>
            <a:r>
              <a:rPr lang="en-US" sz="1535">
                <a:solidFill>
                  <a:srgbClr val="FFFFFF"/>
                </a:solidFill>
                <a:latin typeface="Open Sans Italics"/>
              </a:rPr>
              <a:t>darta.pelse@providus.lv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48200" y="2733909"/>
            <a:ext cx="488661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77"/>
              </a:lnSpc>
              <a:spcBef>
                <a:spcPct val="0"/>
              </a:spcBef>
            </a:pPr>
            <a:r>
              <a:rPr lang="en-US" sz="5126" dirty="0">
                <a:solidFill>
                  <a:srgbClr val="FFFFFF"/>
                </a:solidFill>
                <a:latin typeface="Open Sans Bold"/>
              </a:rPr>
              <a:t>PALDIES!</a:t>
            </a:r>
          </a:p>
        </p:txBody>
      </p:sp>
      <p:sp>
        <p:nvSpPr>
          <p:cNvPr id="6" name="Freeform 6"/>
          <p:cNvSpPr/>
          <p:nvPr/>
        </p:nvSpPr>
        <p:spPr>
          <a:xfrm>
            <a:off x="-949836" y="5757183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35571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1822" t="-198" r="-6270" b="-3181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943796" y="5668906"/>
            <a:ext cx="1402652" cy="1033836"/>
            <a:chOff x="0" y="0"/>
            <a:chExt cx="1870202" cy="1378449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870202" cy="1378449"/>
              <a:chOff x="0" y="0"/>
              <a:chExt cx="895994" cy="660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95994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895994" h="660400">
                    <a:moveTo>
                      <a:pt x="771534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71534" y="0"/>
                    </a:lnTo>
                    <a:cubicBezTo>
                      <a:pt x="840114" y="0"/>
                      <a:pt x="895994" y="55880"/>
                      <a:pt x="895994" y="124460"/>
                    </a:cubicBezTo>
                    <a:lnTo>
                      <a:pt x="895994" y="535940"/>
                    </a:lnTo>
                    <a:cubicBezTo>
                      <a:pt x="895994" y="604520"/>
                      <a:pt x="840114" y="660400"/>
                      <a:pt x="771534" y="660400"/>
                    </a:cubicBezTo>
                    <a:close/>
                  </a:path>
                </a:pathLst>
              </a:custGeom>
              <a:solidFill>
                <a:srgbClr val="AC63D6"/>
              </a:solidFill>
            </p:spPr>
          </p:sp>
        </p:grpSp>
        <p:sp>
          <p:nvSpPr>
            <p:cNvPr id="11" name="Freeform 11"/>
            <p:cNvSpPr/>
            <p:nvPr/>
          </p:nvSpPr>
          <p:spPr>
            <a:xfrm>
              <a:off x="138119" y="160318"/>
              <a:ext cx="1593965" cy="1057813"/>
            </a:xfrm>
            <a:custGeom>
              <a:avLst/>
              <a:gdLst/>
              <a:ahLst/>
              <a:cxnLst/>
              <a:rect l="l" t="t" r="r" b="b"/>
              <a:pathLst>
                <a:path w="1593965" h="1057813">
                  <a:moveTo>
                    <a:pt x="0" y="0"/>
                  </a:moveTo>
                  <a:lnTo>
                    <a:pt x="1593964" y="0"/>
                  </a:lnTo>
                  <a:lnTo>
                    <a:pt x="1593964" y="1057813"/>
                  </a:lnTo>
                  <a:lnTo>
                    <a:pt x="0" y="1057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7943796" y="6771970"/>
            <a:ext cx="143033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AC63D6"/>
                </a:solidFill>
                <a:latin typeface="Open Sans"/>
              </a:rPr>
              <a:t>Co-funded by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AC63D6"/>
                </a:solidFill>
                <a:latin typeface="Open Sans"/>
              </a:rPr>
              <a:t>the European Union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1815637"/>
            <a:ext cx="3053314" cy="1297659"/>
          </a:xfrm>
          <a:custGeom>
            <a:avLst/>
            <a:gdLst/>
            <a:ahLst/>
            <a:cxnLst/>
            <a:rect l="l" t="t" r="r" b="b"/>
            <a:pathLst>
              <a:path w="3053314" h="1297659">
                <a:moveTo>
                  <a:pt x="0" y="0"/>
                </a:moveTo>
                <a:lnTo>
                  <a:pt x="3053314" y="0"/>
                </a:lnTo>
                <a:lnTo>
                  <a:pt x="3053314" y="1297658"/>
                </a:lnTo>
                <a:lnTo>
                  <a:pt x="0" y="1297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6674" y="2056488"/>
            <a:ext cx="9356926" cy="5142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9"/>
              </a:lnSpc>
            </a:pPr>
            <a:endParaRPr sz="1600" dirty="0"/>
          </a:p>
          <a:p>
            <a:pPr>
              <a:lnSpc>
                <a:spcPts val="3129"/>
              </a:lnSpc>
            </a:pPr>
            <a:r>
              <a:rPr lang="en-US" sz="1600" dirty="0" err="1">
                <a:solidFill>
                  <a:srgbClr val="AC63D6"/>
                </a:solidFill>
                <a:latin typeface="Open Sans"/>
              </a:rPr>
              <a:t>Attiecībā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pret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politisko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līdzdalību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vadītas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vai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pārstāvētas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nevaldības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organizācijas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(NVO)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pilda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sekojošas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funkcijas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:</a:t>
            </a:r>
          </a:p>
          <a:p>
            <a:pPr marL="482616" lvl="1" indent="-241308">
              <a:lnSpc>
                <a:spcPts val="3129"/>
              </a:lnSpc>
              <a:buFont typeface="Arial"/>
              <a:buChar char="•"/>
            </a:pPr>
            <a:r>
              <a:rPr lang="en-US" sz="1600" dirty="0" err="1">
                <a:solidFill>
                  <a:srgbClr val="AC63D6"/>
                </a:solidFill>
                <a:latin typeface="Open Sans"/>
              </a:rPr>
              <a:t>pārstāv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kopienas</a:t>
            </a:r>
            <a:endParaRPr lang="en-US" sz="1600" dirty="0">
              <a:solidFill>
                <a:srgbClr val="AC63D6"/>
              </a:solidFill>
              <a:latin typeface="Open Sans"/>
            </a:endParaRPr>
          </a:p>
          <a:p>
            <a:pPr marL="482616" lvl="1" indent="-241308">
              <a:lnSpc>
                <a:spcPts val="3129"/>
              </a:lnSpc>
              <a:buFont typeface="Arial"/>
              <a:buChar char="•"/>
            </a:pPr>
            <a:r>
              <a:rPr lang="en-US" sz="1600" dirty="0" err="1">
                <a:solidFill>
                  <a:srgbClr val="AC63D6"/>
                </a:solidFill>
                <a:latin typeface="Open Sans"/>
              </a:rPr>
              <a:t>kalpo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kā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starpnieki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starp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kopienām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pašvaldību</a:t>
            </a:r>
            <a:endParaRPr lang="en-US" sz="1600" dirty="0">
              <a:solidFill>
                <a:srgbClr val="AC63D6"/>
              </a:solidFill>
              <a:latin typeface="Open Sans"/>
            </a:endParaRPr>
          </a:p>
          <a:p>
            <a:pPr marL="482616" lvl="1" indent="-241308">
              <a:lnSpc>
                <a:spcPts val="3129"/>
              </a:lnSpc>
              <a:buFont typeface="Arial"/>
              <a:buChar char="•"/>
            </a:pPr>
            <a:r>
              <a:rPr lang="en-US" sz="1600" dirty="0" err="1">
                <a:solidFill>
                  <a:srgbClr val="AC63D6"/>
                </a:solidFill>
                <a:latin typeface="Open Sans"/>
              </a:rPr>
              <a:t>veic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interešu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AC63D6"/>
                </a:solidFill>
                <a:latin typeface="Open Sans"/>
              </a:rPr>
              <a:t>aizstāvības</a:t>
            </a:r>
            <a:r>
              <a:rPr lang="en-US" sz="16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funkciju</a:t>
            </a:r>
            <a:endParaRPr lang="en-US" sz="1600" dirty="0" smtClean="0">
              <a:solidFill>
                <a:srgbClr val="AC63D6"/>
              </a:solidFill>
              <a:latin typeface="Open Sans"/>
            </a:endParaRPr>
          </a:p>
          <a:p>
            <a:pPr marL="241308" lvl="1">
              <a:lnSpc>
                <a:spcPts val="3129"/>
              </a:lnSpc>
            </a:pPr>
            <a:endParaRPr lang="en-US" sz="1600" dirty="0">
              <a:solidFill>
                <a:srgbClr val="AC63D6"/>
              </a:solidFill>
              <a:latin typeface="Open Sans"/>
            </a:endParaRPr>
          </a:p>
          <a:p>
            <a:pPr marL="241308" lvl="1">
              <a:lnSpc>
                <a:spcPts val="3129"/>
              </a:lnSpc>
            </a:pP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Lielākajā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daļā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no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minētajām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organizācijām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darbojas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vietējie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iedzīvotāji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kas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pārstāv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intereses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.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vadītas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organizācijas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kurās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jauniebraucēji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darbojas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sastopamas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reti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. (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Šajā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kontekstā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organizācijas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tiek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saprastas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gan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kā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jauniebraucējus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pārstāvošas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gan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AC63D6"/>
                </a:solidFill>
                <a:latin typeface="Open Sans"/>
              </a:rPr>
              <a:t>vadītas</a:t>
            </a:r>
            <a:r>
              <a:rPr lang="en-US" sz="1600" dirty="0" smtClean="0">
                <a:solidFill>
                  <a:srgbClr val="AC63D6"/>
                </a:solidFill>
                <a:latin typeface="Open Sans"/>
              </a:rPr>
              <a:t>).</a:t>
            </a:r>
            <a:endParaRPr lang="en-US" sz="1600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989"/>
              </a:lnSpc>
            </a:pPr>
            <a:endParaRPr lang="lv-LV" sz="22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989"/>
              </a:lnSpc>
              <a:spcBef>
                <a:spcPct val="0"/>
              </a:spcBef>
            </a:pPr>
            <a:endParaRPr lang="en-US" sz="2235" dirty="0">
              <a:solidFill>
                <a:srgbClr val="AC63D6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683895"/>
            <a:ext cx="975360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826" dirty="0" smtClean="0">
                <a:solidFill>
                  <a:srgbClr val="712B9A"/>
                </a:solidFill>
                <a:latin typeface="Open Sans Bold"/>
              </a:rPr>
              <a:t>JAUNIEBRAUCĒJU </a:t>
            </a:r>
            <a:r>
              <a:rPr lang="en-US" sz="2826" dirty="0">
                <a:solidFill>
                  <a:srgbClr val="712B9A"/>
                </a:solidFill>
                <a:latin typeface="Open Sans Bold"/>
              </a:rPr>
              <a:t>ORGANIZĀCIJU LOMA VIETĒJĀS POLITIKAS VEIDOŠANAS PROCESĀ: RĪCĪBPOLITIKAS ANALĪZE 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5412" y="2117043"/>
            <a:ext cx="8562777" cy="580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9"/>
              </a:lnSpc>
            </a:pPr>
            <a:endParaRPr dirty="0"/>
          </a:p>
          <a:p>
            <a:pPr algn="just">
              <a:lnSpc>
                <a:spcPts val="2569"/>
              </a:lnSpc>
            </a:pPr>
            <a:endParaRPr dirty="0"/>
          </a:p>
          <a:p>
            <a:pPr algn="just">
              <a:lnSpc>
                <a:spcPts val="2569"/>
              </a:lnSpc>
            </a:pP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iesaiste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politikas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veidošanas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procesā</a:t>
            </a:r>
            <a:r>
              <a:rPr lang="en-US" sz="1835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galvenokārt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balstās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uz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NVO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spējām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veikt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līdzdalības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funkciju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esošajās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pašvaldību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konsultatīvajās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struktūrās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tāpēc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līdzdalības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veicināšanai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būtiska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pieejas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informācijas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nodrošināšana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par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dažādām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tīklošanās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aktivitātēm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un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līdzdalības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iespējām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izmantojot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jauniebraucējiem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pielāgotus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infomācijas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kanālus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. </a:t>
            </a:r>
          </a:p>
          <a:p>
            <a:pPr algn="just">
              <a:lnSpc>
                <a:spcPts val="256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 algn="just">
              <a:lnSpc>
                <a:spcPts val="2569"/>
              </a:lnSpc>
            </a:pP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Vairākās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pašvaldībās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MILE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pašvaldību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tīklā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NVO</a:t>
            </a:r>
            <a:r>
              <a:rPr lang="lv-LV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palīdz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pašvaldībām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sasniegt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kopienas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tāpēc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kontaktu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izveide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šīm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organizācijām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var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veicināt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zināšanu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apmaiņu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uz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kā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pamata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var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balstīt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līdzdalības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veicināšanu</a:t>
            </a: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 algn="just">
              <a:lnSpc>
                <a:spcPts val="228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 algn="just">
              <a:lnSpc>
                <a:spcPts val="228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28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28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 algn="just">
              <a:lnSpc>
                <a:spcPts val="2289"/>
              </a:lnSpc>
              <a:spcBef>
                <a:spcPct val="0"/>
              </a:spcBef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674370"/>
            <a:ext cx="9753600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7"/>
              </a:lnSpc>
              <a:spcBef>
                <a:spcPct val="0"/>
              </a:spcBef>
            </a:pPr>
            <a:r>
              <a:rPr lang="en-US" sz="2726" dirty="0" smtClean="0">
                <a:solidFill>
                  <a:srgbClr val="712B9A"/>
                </a:solidFill>
                <a:latin typeface="Open Sans Bold"/>
              </a:rPr>
              <a:t>JAUNIEBRAUCĒJU </a:t>
            </a:r>
            <a:r>
              <a:rPr lang="en-US" sz="2726" dirty="0">
                <a:solidFill>
                  <a:srgbClr val="712B9A"/>
                </a:solidFill>
                <a:latin typeface="Open Sans Bold"/>
              </a:rPr>
              <a:t>ORGANIZĀCIJU LOMA VIETĒJĀS POLITIKAS VEIDOŠANAS PROCESĀ: RĪCĪBPOLITIKAS ANALĪZE 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3348" y="2163332"/>
            <a:ext cx="7226022" cy="2782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9"/>
              </a:lnSpc>
            </a:pPr>
            <a:r>
              <a:rPr lang="en-US" sz="2235" dirty="0">
                <a:solidFill>
                  <a:srgbClr val="AC63D6"/>
                </a:solidFill>
                <a:latin typeface="Open Sans Bold"/>
              </a:rPr>
              <a:t>IEDZĪVOTĀJU SKAITS </a:t>
            </a:r>
            <a:r>
              <a:rPr lang="en-US" sz="2235" dirty="0" smtClean="0">
                <a:solidFill>
                  <a:srgbClr val="AC63D6"/>
                </a:solidFill>
                <a:latin typeface="Open Sans Bold"/>
              </a:rPr>
              <a:t>RĪGĀ (2022 JANVĀRIS, CSP </a:t>
            </a:r>
            <a:r>
              <a:rPr lang="en-US" sz="2235" dirty="0" err="1" smtClean="0">
                <a:solidFill>
                  <a:srgbClr val="AC63D6"/>
                </a:solidFill>
                <a:latin typeface="Open Sans Bold"/>
              </a:rPr>
              <a:t>dati</a:t>
            </a:r>
            <a:r>
              <a:rPr lang="en-US" sz="2235" dirty="0" smtClean="0">
                <a:solidFill>
                  <a:srgbClr val="AC63D6"/>
                </a:solidFill>
                <a:latin typeface="Open Sans Bold"/>
              </a:rPr>
              <a:t>) </a:t>
            </a:r>
            <a:r>
              <a:rPr lang="en-US" sz="2235" dirty="0">
                <a:solidFill>
                  <a:srgbClr val="AC63D6"/>
                </a:solidFill>
                <a:latin typeface="Open Sans Bold"/>
              </a:rPr>
              <a:t>605 802</a:t>
            </a:r>
            <a:r>
              <a:rPr lang="lv-LV" sz="2235" dirty="0">
                <a:solidFill>
                  <a:srgbClr val="AC63D6"/>
                </a:solidFill>
                <a:latin typeface="Open Sans Bold"/>
              </a:rPr>
              <a:t> </a:t>
            </a:r>
            <a:endParaRPr lang="en-US" sz="2235" dirty="0">
              <a:solidFill>
                <a:srgbClr val="FF0000"/>
              </a:solidFill>
              <a:latin typeface="Open Sans Bold"/>
            </a:endParaRPr>
          </a:p>
          <a:p>
            <a:pPr>
              <a:lnSpc>
                <a:spcPts val="3129"/>
              </a:lnSpc>
            </a:pPr>
            <a:endParaRPr lang="en-US" sz="2235" dirty="0">
              <a:solidFill>
                <a:srgbClr val="AC63D6"/>
              </a:solidFill>
              <a:latin typeface="Open Sans Bold"/>
            </a:endParaRPr>
          </a:p>
          <a:p>
            <a:pPr>
              <a:lnSpc>
                <a:spcPts val="3129"/>
              </a:lnSpc>
            </a:pPr>
            <a:r>
              <a:rPr lang="en-US" sz="2235" dirty="0" err="1" smtClean="0">
                <a:solidFill>
                  <a:srgbClr val="AC63D6"/>
                </a:solidFill>
                <a:latin typeface="Open Sans Bold"/>
              </a:rPr>
              <a:t>jauniebraucēju</a:t>
            </a:r>
            <a:r>
              <a:rPr lang="en-US" sz="2235" dirty="0" smtClean="0">
                <a:solidFill>
                  <a:srgbClr val="AC63D6"/>
                </a:solidFill>
                <a:latin typeface="Open Sans Bold"/>
              </a:rPr>
              <a:t> </a:t>
            </a:r>
            <a:r>
              <a:rPr lang="en-US" sz="2235" dirty="0">
                <a:solidFill>
                  <a:srgbClr val="AC63D6"/>
                </a:solidFill>
                <a:latin typeface="Open Sans Bold"/>
              </a:rPr>
              <a:t>SKAITS (2022 </a:t>
            </a:r>
            <a:r>
              <a:rPr lang="en-US" sz="2235" dirty="0" smtClean="0">
                <a:solidFill>
                  <a:srgbClr val="AC63D6"/>
                </a:solidFill>
                <a:latin typeface="Open Sans Bold"/>
              </a:rPr>
              <a:t>JANVĀRIS, CSP </a:t>
            </a:r>
            <a:r>
              <a:rPr lang="en-US" sz="2235" dirty="0" err="1" smtClean="0">
                <a:solidFill>
                  <a:srgbClr val="AC63D6"/>
                </a:solidFill>
                <a:latin typeface="Open Sans Bold"/>
              </a:rPr>
              <a:t>dati</a:t>
            </a:r>
            <a:r>
              <a:rPr lang="en-US" sz="2235" dirty="0" smtClean="0">
                <a:solidFill>
                  <a:srgbClr val="AC63D6"/>
                </a:solidFill>
                <a:latin typeface="Open Sans Bold"/>
              </a:rPr>
              <a:t>) </a:t>
            </a:r>
            <a:r>
              <a:rPr lang="en-US" sz="2235" dirty="0">
                <a:solidFill>
                  <a:srgbClr val="AC63D6"/>
                </a:solidFill>
                <a:latin typeface="Open Sans Bold"/>
              </a:rPr>
              <a:t>34 </a:t>
            </a:r>
            <a:r>
              <a:rPr lang="en-US" sz="2235" dirty="0" smtClean="0">
                <a:solidFill>
                  <a:srgbClr val="AC63D6"/>
                </a:solidFill>
                <a:latin typeface="Open Sans Bold"/>
              </a:rPr>
              <a:t>148 </a:t>
            </a:r>
          </a:p>
          <a:p>
            <a:pPr>
              <a:lnSpc>
                <a:spcPts val="3129"/>
              </a:lnSpc>
            </a:pPr>
            <a:endParaRPr lang="en-US" sz="2235" dirty="0">
              <a:solidFill>
                <a:srgbClr val="AC63D6"/>
              </a:solidFill>
              <a:latin typeface="Open Sans Bold"/>
            </a:endParaRPr>
          </a:p>
          <a:p>
            <a:pPr>
              <a:lnSpc>
                <a:spcPts val="3129"/>
              </a:lnSpc>
              <a:spcBef>
                <a:spcPct val="0"/>
              </a:spcBef>
            </a:pPr>
            <a:r>
              <a:rPr lang="en-US" sz="2235" dirty="0" err="1">
                <a:solidFill>
                  <a:srgbClr val="AC63D6"/>
                </a:solidFill>
                <a:latin typeface="Open Sans Bold"/>
              </a:rPr>
              <a:t>Vairāk</a:t>
            </a:r>
            <a:r>
              <a:rPr lang="en-US" sz="2235" dirty="0">
                <a:solidFill>
                  <a:srgbClr val="AC63D6"/>
                </a:solidFill>
                <a:latin typeface="Open Sans Bold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 Bold"/>
              </a:rPr>
              <a:t>nekā</a:t>
            </a:r>
            <a:r>
              <a:rPr lang="en-US" sz="2235" dirty="0">
                <a:solidFill>
                  <a:srgbClr val="AC63D6"/>
                </a:solidFill>
                <a:latin typeface="Open Sans Bold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 Bold"/>
              </a:rPr>
              <a:t>puse</a:t>
            </a:r>
            <a:r>
              <a:rPr lang="en-US" sz="2235" dirty="0">
                <a:solidFill>
                  <a:srgbClr val="AC63D6"/>
                </a:solidFill>
                <a:latin typeface="Open Sans Bold"/>
              </a:rPr>
              <a:t> </a:t>
            </a:r>
            <a:r>
              <a:rPr lang="en-US" sz="2235" dirty="0" err="1" smtClean="0">
                <a:solidFill>
                  <a:srgbClr val="AC63D6"/>
                </a:solidFill>
                <a:latin typeface="Open Sans Bold"/>
              </a:rPr>
              <a:t>jauniebraucēju</a:t>
            </a:r>
            <a:r>
              <a:rPr lang="en-US" sz="2235" dirty="0" smtClean="0">
                <a:solidFill>
                  <a:srgbClr val="AC63D6"/>
                </a:solidFill>
                <a:latin typeface="Open Sans Bold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 Bold"/>
              </a:rPr>
              <a:t>Latvijā</a:t>
            </a:r>
            <a:r>
              <a:rPr lang="en-US" sz="2235" dirty="0">
                <a:solidFill>
                  <a:srgbClr val="AC63D6"/>
                </a:solidFill>
                <a:latin typeface="Open Sans Bold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 Bold"/>
              </a:rPr>
              <a:t>dzīvo</a:t>
            </a:r>
            <a:r>
              <a:rPr lang="en-US" sz="2235" dirty="0">
                <a:solidFill>
                  <a:srgbClr val="AC63D6"/>
                </a:solidFill>
                <a:latin typeface="Open Sans Bold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 Bold"/>
              </a:rPr>
              <a:t>Rīgā</a:t>
            </a:r>
            <a:r>
              <a:rPr lang="lv-LV" sz="2235" dirty="0">
                <a:solidFill>
                  <a:srgbClr val="AC63D6"/>
                </a:solidFill>
                <a:latin typeface="Open Sans Bold"/>
              </a:rPr>
              <a:t> </a:t>
            </a:r>
            <a:endParaRPr lang="en-US" sz="2235" dirty="0">
              <a:solidFill>
                <a:srgbClr val="AC63D6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3704" y="930576"/>
            <a:ext cx="7218879" cy="74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7"/>
              </a:lnSpc>
              <a:spcBef>
                <a:spcPct val="0"/>
              </a:spcBef>
            </a:pPr>
            <a:r>
              <a:rPr lang="en-US" sz="3600" dirty="0">
                <a:solidFill>
                  <a:srgbClr val="712B9A"/>
                </a:solidFill>
                <a:latin typeface="Open Sans Bold"/>
              </a:rPr>
              <a:t>VISPĀRĪGA INFORMĀCIJA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6674" y="1881002"/>
            <a:ext cx="9356926" cy="357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9"/>
              </a:lnSpc>
            </a:pPr>
            <a:endParaRPr dirty="0"/>
          </a:p>
          <a:p>
            <a:pPr>
              <a:lnSpc>
                <a:spcPts val="3129"/>
              </a:lnSpc>
            </a:pPr>
            <a:endParaRPr dirty="0"/>
          </a:p>
          <a:p>
            <a:pPr>
              <a:lnSpc>
                <a:spcPts val="3129"/>
              </a:lnSpc>
            </a:pPr>
            <a:r>
              <a:rPr lang="en-US" sz="2235" dirty="0" err="1">
                <a:solidFill>
                  <a:srgbClr val="AC63D6"/>
                </a:solidFill>
                <a:latin typeface="Open Sans"/>
              </a:rPr>
              <a:t>Pēdējo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10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gadu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laikā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migrācijas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saldo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Rīgas Valstspilsētas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pašvaldībā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bijis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negatīvs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taču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pēdējo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gadu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laikā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tam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tendence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palielināties</a:t>
            </a:r>
            <a:endParaRPr lang="en-US" sz="22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</a:pPr>
            <a:endParaRPr lang="en-US" sz="22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</a:pPr>
            <a:r>
              <a:rPr lang="en-US" sz="2235" dirty="0" err="1">
                <a:solidFill>
                  <a:srgbClr val="AC63D6"/>
                </a:solidFill>
                <a:latin typeface="Open Sans"/>
              </a:rPr>
              <a:t>Pašvaldībā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darbojas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vairākas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nevaldības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organizācijas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(NVO), kas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sniedz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daudzpusīgu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atbalstu</a:t>
            </a:r>
            <a:r>
              <a:rPr lang="en-US" sz="22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 smtClean="0">
                <a:solidFill>
                  <a:srgbClr val="AC63D6"/>
                </a:solidFill>
                <a:latin typeface="Open Sans"/>
              </a:rPr>
              <a:t>jauniebraucējiem</a:t>
            </a:r>
            <a:r>
              <a:rPr lang="en-US" sz="22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35" dirty="0" err="1">
                <a:solidFill>
                  <a:srgbClr val="AC63D6"/>
                </a:solidFill>
                <a:latin typeface="Open Sans"/>
              </a:rPr>
              <a:t>Rīgā</a:t>
            </a:r>
            <a:endParaRPr lang="lv-LV" sz="22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</a:pPr>
            <a:endParaRPr lang="en-US" sz="22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  <a:spcBef>
                <a:spcPct val="0"/>
              </a:spcBef>
            </a:pPr>
            <a:endParaRPr lang="en-US" sz="2235" dirty="0">
              <a:solidFill>
                <a:srgbClr val="AC63D6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39893" y="977444"/>
            <a:ext cx="5346502" cy="57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  <a:spcBef>
                <a:spcPct val="0"/>
              </a:spcBef>
            </a:pPr>
            <a:r>
              <a:rPr lang="en-US" sz="3426">
                <a:solidFill>
                  <a:srgbClr val="712B9A"/>
                </a:solidFill>
                <a:latin typeface="Open Sans Bold"/>
              </a:rPr>
              <a:t>VISPĀRĪGA INFORMĀCIJA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5412" y="2172857"/>
            <a:ext cx="9158188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8"/>
              </a:lnSpc>
            </a:pPr>
            <a:r>
              <a:rPr lang="en-US" sz="2284" dirty="0" err="1">
                <a:solidFill>
                  <a:srgbClr val="AC63D6"/>
                </a:solidFill>
                <a:latin typeface="Open Sans"/>
              </a:rPr>
              <a:t>Saistībā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ar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 smtClean="0">
                <a:solidFill>
                  <a:srgbClr val="AC63D6"/>
                </a:solidFill>
                <a:latin typeface="Open Sans"/>
              </a:rPr>
              <a:t>integrāciju</a:t>
            </a:r>
            <a:r>
              <a:rPr lang="en-US" sz="2284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 smtClean="0">
                <a:solidFill>
                  <a:srgbClr val="AC63D6"/>
                </a:solidFill>
                <a:latin typeface="Open Sans"/>
              </a:rPr>
              <a:t>valsts</a:t>
            </a:r>
            <a:r>
              <a:rPr lang="en-US" sz="2284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 smtClean="0">
                <a:solidFill>
                  <a:srgbClr val="AC63D6"/>
                </a:solidFill>
                <a:latin typeface="Open Sans"/>
              </a:rPr>
              <a:t>līmenī</a:t>
            </a:r>
            <a:r>
              <a:rPr lang="en-US" sz="2284" dirty="0" smtClean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"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Saliedētas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pilsoniski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aktīvas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sabiedrības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pamatnostādnes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2021-2027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gadam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"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ietver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politikas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virzienus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kas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saistīti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ar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:</a:t>
            </a:r>
          </a:p>
          <a:p>
            <a:pPr>
              <a:lnSpc>
                <a:spcPts val="3198"/>
              </a:lnSpc>
            </a:pPr>
            <a:endParaRPr lang="en-US" sz="2284" dirty="0">
              <a:solidFill>
                <a:srgbClr val="AC63D6"/>
              </a:solidFill>
              <a:latin typeface="Open Sans"/>
            </a:endParaRPr>
          </a:p>
          <a:p>
            <a:pPr marL="493277" lvl="1" indent="-246639">
              <a:lnSpc>
                <a:spcPts val="3198"/>
              </a:lnSpc>
              <a:buFont typeface="Arial"/>
              <a:buChar char="•"/>
            </a:pP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pilsoniskās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līdzdalības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palielināšanu</a:t>
            </a:r>
            <a:endParaRPr lang="en-US" sz="2284" dirty="0">
              <a:solidFill>
                <a:srgbClr val="AC63D6"/>
              </a:solidFill>
              <a:latin typeface="Open Sans"/>
            </a:endParaRPr>
          </a:p>
          <a:p>
            <a:pPr marL="493277" lvl="1" indent="-246639">
              <a:lnSpc>
                <a:spcPts val="3198"/>
              </a:lnSpc>
              <a:buFont typeface="Arial"/>
              <a:buChar char="•"/>
            </a:pPr>
            <a:r>
              <a:rPr lang="en-US" sz="2284" dirty="0" err="1">
                <a:solidFill>
                  <a:srgbClr val="AC63D6"/>
                </a:solidFill>
                <a:latin typeface="Open Sans"/>
              </a:rPr>
              <a:t>pieejas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paplašināšanu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agrīnajai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integrācijai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</a:p>
          <a:p>
            <a:pPr marL="493277" lvl="1" indent="-246639">
              <a:lnSpc>
                <a:spcPts val="3198"/>
              </a:lnSpc>
              <a:buFont typeface="Arial"/>
              <a:buChar char="•"/>
            </a:pPr>
            <a:r>
              <a:rPr lang="en-US" sz="2284" dirty="0" err="1">
                <a:solidFill>
                  <a:srgbClr val="AC63D6"/>
                </a:solidFill>
                <a:latin typeface="Open Sans"/>
              </a:rPr>
              <a:t>sociālo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kontaktu</a:t>
            </a:r>
            <a:r>
              <a:rPr lang="en-US" sz="2284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2284" dirty="0" err="1">
                <a:solidFill>
                  <a:srgbClr val="AC63D6"/>
                </a:solidFill>
                <a:latin typeface="Open Sans"/>
              </a:rPr>
              <a:t>veidošanos</a:t>
            </a:r>
            <a:endParaRPr lang="en-US" sz="2284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98"/>
              </a:lnSpc>
            </a:pPr>
            <a:endParaRPr lang="en-US" sz="2284" dirty="0">
              <a:solidFill>
                <a:srgbClr val="AC63D6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6800" y="674370"/>
            <a:ext cx="73914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</a:pPr>
            <a:r>
              <a:rPr lang="en-US" sz="3200" dirty="0">
                <a:solidFill>
                  <a:srgbClr val="712B9A"/>
                </a:solidFill>
                <a:latin typeface="Open Sans Bold"/>
              </a:rPr>
              <a:t>MIGRĀCIJAS UN INTEGRĀCIJAS</a:t>
            </a:r>
          </a:p>
          <a:p>
            <a:pPr algn="ctr">
              <a:lnSpc>
                <a:spcPts val="4797"/>
              </a:lnSpc>
              <a:spcBef>
                <a:spcPct val="0"/>
              </a:spcBef>
            </a:pPr>
            <a:r>
              <a:rPr lang="en-US" sz="3200" dirty="0">
                <a:solidFill>
                  <a:srgbClr val="712B9A"/>
                </a:solidFill>
                <a:latin typeface="Open Sans Bold"/>
              </a:rPr>
              <a:t> POLITIKA 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7768" y="2139314"/>
            <a:ext cx="9515832" cy="316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9"/>
              </a:lnSpc>
            </a:pPr>
            <a:r>
              <a:rPr lang="en-US" sz="2035">
                <a:solidFill>
                  <a:srgbClr val="AC63D6"/>
                </a:solidFill>
                <a:latin typeface="Open Sans"/>
              </a:rPr>
              <a:t>Integrācijas joma ir ietverta pašvaldības autonomo funkciju kopumā, paralēli nacionālajā līmenī sniegtajam pakalpojumu kopumam</a:t>
            </a:r>
          </a:p>
          <a:p>
            <a:pPr>
              <a:lnSpc>
                <a:spcPts val="2849"/>
              </a:lnSpc>
            </a:pPr>
            <a:endParaRPr lang="en-US" sz="2035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849"/>
              </a:lnSpc>
            </a:pPr>
            <a:r>
              <a:rPr lang="en-US" sz="2035">
                <a:solidFill>
                  <a:srgbClr val="AC63D6"/>
                </a:solidFill>
                <a:latin typeface="Open Sans"/>
              </a:rPr>
              <a:t>Pašvaldības var izdarīt izvēli saistībā ar integrācijas stratēģiju un ar to saistītās vietējās politikas veidošanu, esošajā likumdošanas ietvarā</a:t>
            </a:r>
          </a:p>
          <a:p>
            <a:pPr>
              <a:lnSpc>
                <a:spcPts val="2849"/>
              </a:lnSpc>
            </a:pPr>
            <a:endParaRPr lang="en-US" sz="2035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849"/>
              </a:lnSpc>
              <a:spcBef>
                <a:spcPct val="0"/>
              </a:spcBef>
            </a:pPr>
            <a:r>
              <a:rPr lang="en-US" sz="2035">
                <a:solidFill>
                  <a:srgbClr val="AC63D6"/>
                </a:solidFill>
                <a:latin typeface="Open Sans"/>
              </a:rPr>
              <a:t>Rīgas Valstspilsētas pašvaldībā integrācija kā atsevišķs politikas virziens tika izvirzīts 2010. gadā. Kopš 2022. gada par integrāciju atbild Rīgas Apkaimju iedzīvotāju centrs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6668" y="416606"/>
            <a:ext cx="6472952" cy="180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</a:pPr>
            <a:r>
              <a:rPr lang="en-US" sz="2800" dirty="0">
                <a:solidFill>
                  <a:srgbClr val="712B9A"/>
                </a:solidFill>
                <a:latin typeface="Open Sans Bold"/>
              </a:rPr>
              <a:t>MIGRĀCIJAS UN INTEGRĀCIJAS</a:t>
            </a:r>
          </a:p>
          <a:p>
            <a:pPr algn="ctr">
              <a:lnSpc>
                <a:spcPts val="4797"/>
              </a:lnSpc>
            </a:pPr>
            <a:r>
              <a:rPr lang="en-US" sz="2800" dirty="0">
                <a:solidFill>
                  <a:srgbClr val="712B9A"/>
                </a:solidFill>
                <a:latin typeface="Open Sans Bold"/>
              </a:rPr>
              <a:t> POLITIKA II</a:t>
            </a:r>
          </a:p>
          <a:p>
            <a:pPr algn="ctr">
              <a:lnSpc>
                <a:spcPts val="4797"/>
              </a:lnSpc>
              <a:spcBef>
                <a:spcPct val="0"/>
              </a:spcBef>
            </a:pPr>
            <a:endParaRPr lang="en-US" sz="3426" dirty="0">
              <a:solidFill>
                <a:srgbClr val="712B9A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2" y="731520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3018" y="2095314"/>
            <a:ext cx="9115782" cy="3603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AC63D6"/>
                </a:solidFill>
                <a:latin typeface="Open Sans Bold"/>
              </a:rPr>
              <a:t> 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"Rīga 2030": 2030.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gadā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Rīga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būs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multikulturāla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toleranta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pilsēta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, kas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konkurētspējīga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starptautiski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atpazīstama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Ziemeļeiropas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metropole</a:t>
            </a:r>
          </a:p>
          <a:p>
            <a:pPr>
              <a:lnSpc>
                <a:spcPts val="2520"/>
              </a:lnSpc>
            </a:pPr>
            <a:endParaRPr lang="en-US" sz="1800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AC63D6"/>
                </a:solidFill>
                <a:latin typeface="Open Sans"/>
              </a:rPr>
              <a:t>“Rīgas attīstības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plāns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2022 – 2027”: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viens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no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uzdevumiem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veicināt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iekļaujošu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pilsētu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dažādu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sabiedrības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grupu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mijiedarbību</a:t>
            </a:r>
            <a:endParaRPr lang="en-US" sz="1800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520"/>
              </a:lnSpc>
            </a:pPr>
            <a:endParaRPr lang="en-US" sz="1800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AC63D6"/>
                </a:solidFill>
                <a:latin typeface="Open Sans"/>
              </a:rPr>
              <a:t>Sabiedrības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integrācijas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 smtClean="0">
                <a:solidFill>
                  <a:srgbClr val="AC63D6"/>
                </a:solidFill>
                <a:latin typeface="Open Sans"/>
              </a:rPr>
              <a:t>politikai</a:t>
            </a:r>
            <a:r>
              <a:rPr lang="en-US" sz="1800" dirty="0" smtClean="0">
                <a:solidFill>
                  <a:srgbClr val="AC63D6"/>
                </a:solidFill>
                <a:latin typeface="Open Sans"/>
              </a:rPr>
              <a:t> (</a:t>
            </a:r>
            <a:r>
              <a:rPr lang="en-US" sz="1800" dirty="0" err="1" smtClean="0">
                <a:solidFill>
                  <a:srgbClr val="AC63D6"/>
                </a:solidFill>
                <a:latin typeface="Open Sans"/>
              </a:rPr>
              <a:t>Rīgas</a:t>
            </a:r>
            <a:r>
              <a:rPr lang="en-US" sz="18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 smtClean="0">
                <a:solidFill>
                  <a:srgbClr val="AC63D6"/>
                </a:solidFill>
                <a:latin typeface="Open Sans"/>
              </a:rPr>
              <a:t>pilsētas</a:t>
            </a:r>
            <a:r>
              <a:rPr lang="en-US" sz="18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 smtClean="0">
                <a:solidFill>
                  <a:srgbClr val="AC63D6"/>
                </a:solidFill>
                <a:latin typeface="Open Sans"/>
              </a:rPr>
              <a:t>sabiedrības</a:t>
            </a:r>
            <a:r>
              <a:rPr lang="en-US" sz="18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 smtClean="0">
                <a:solidFill>
                  <a:srgbClr val="AC63D6"/>
                </a:solidFill>
                <a:latin typeface="Open Sans"/>
              </a:rPr>
              <a:t>integrācijas</a:t>
            </a:r>
            <a:r>
              <a:rPr lang="en-US" sz="18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 smtClean="0">
                <a:solidFill>
                  <a:srgbClr val="AC63D6"/>
                </a:solidFill>
                <a:latin typeface="Open Sans"/>
              </a:rPr>
              <a:t>pamatnostādnes</a:t>
            </a:r>
            <a:r>
              <a:rPr lang="en-US" sz="1800" dirty="0" smtClean="0">
                <a:solidFill>
                  <a:srgbClr val="AC63D6"/>
                </a:solidFill>
                <a:latin typeface="Open Sans"/>
              </a:rPr>
              <a:t> 2019.-2024. </a:t>
            </a:r>
            <a:r>
              <a:rPr lang="en-US" sz="1800" dirty="0" err="1" smtClean="0">
                <a:solidFill>
                  <a:srgbClr val="AC63D6"/>
                </a:solidFill>
                <a:latin typeface="Open Sans"/>
              </a:rPr>
              <a:t>gadam</a:t>
            </a:r>
            <a:r>
              <a:rPr lang="en-US" sz="1800" dirty="0" smtClean="0">
                <a:solidFill>
                  <a:srgbClr val="AC63D6"/>
                </a:solidFill>
                <a:latin typeface="Open Sans"/>
              </a:rPr>
              <a:t>) </a:t>
            </a:r>
            <a:r>
              <a:rPr lang="en-US" sz="1800" dirty="0" err="1" smtClean="0">
                <a:solidFill>
                  <a:srgbClr val="AC63D6"/>
                </a:solidFill>
                <a:latin typeface="Open Sans"/>
              </a:rPr>
              <a:t>Rīgā</a:t>
            </a:r>
            <a:r>
              <a:rPr lang="en-US" sz="1800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6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virzieni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: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pilsoniskā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līdzdalība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sadarbība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starpkultūru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dialogs un tolerance,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valsts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valodas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apguve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sociālā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iekļaušanās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, informācijas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pieejamība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pilsētvides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AC63D6"/>
                </a:solidFill>
                <a:latin typeface="Open Sans"/>
              </a:rPr>
              <a:t>pieejamība</a:t>
            </a:r>
            <a:r>
              <a:rPr lang="en-US" sz="1800" dirty="0">
                <a:solidFill>
                  <a:srgbClr val="AC63D6"/>
                </a:solidFill>
                <a:latin typeface="Open Sans"/>
              </a:rPr>
              <a:t>.</a:t>
            </a:r>
          </a:p>
          <a:p>
            <a:pPr>
              <a:lnSpc>
                <a:spcPts val="3129"/>
              </a:lnSpc>
              <a:spcBef>
                <a:spcPct val="0"/>
              </a:spcBef>
            </a:pPr>
            <a:endParaRPr lang="en-US" sz="1800" dirty="0">
              <a:solidFill>
                <a:srgbClr val="AC63D6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40324" y="674370"/>
            <a:ext cx="6472952" cy="180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</a:pPr>
            <a:r>
              <a:rPr lang="en-US" sz="3200" dirty="0">
                <a:solidFill>
                  <a:srgbClr val="712B9A"/>
                </a:solidFill>
                <a:latin typeface="Open Sans Bold"/>
              </a:rPr>
              <a:t>MIGRĀCIJAS UN INTEGRĀCIJAS</a:t>
            </a:r>
          </a:p>
          <a:p>
            <a:pPr algn="ctr">
              <a:lnSpc>
                <a:spcPts val="4797"/>
              </a:lnSpc>
            </a:pPr>
            <a:r>
              <a:rPr lang="en-US" sz="3200" dirty="0">
                <a:solidFill>
                  <a:srgbClr val="712B9A"/>
                </a:solidFill>
                <a:latin typeface="Open Sans Bold"/>
              </a:rPr>
              <a:t> POLITIKA III</a:t>
            </a:r>
          </a:p>
          <a:p>
            <a:pPr algn="ctr">
              <a:lnSpc>
                <a:spcPts val="4797"/>
              </a:lnSpc>
              <a:spcBef>
                <a:spcPct val="0"/>
              </a:spcBef>
            </a:pPr>
            <a:endParaRPr lang="en-US" sz="3426" dirty="0">
              <a:solidFill>
                <a:srgbClr val="712B9A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410" y="489885"/>
            <a:ext cx="8562777" cy="5852160"/>
            <a:chOff x="0" y="0"/>
            <a:chExt cx="317139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399" cy="2167467"/>
            </a:xfrm>
            <a:custGeom>
              <a:avLst/>
              <a:gdLst/>
              <a:ahLst/>
              <a:cxnLst/>
              <a:rect l="l" t="t" r="r" b="b"/>
              <a:pathLst>
                <a:path w="3171399" h="2167467">
                  <a:moveTo>
                    <a:pt x="0" y="0"/>
                  </a:moveTo>
                  <a:lnTo>
                    <a:pt x="3171399" y="0"/>
                  </a:lnTo>
                  <a:lnTo>
                    <a:pt x="31713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71399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79053" y="-2708121"/>
            <a:ext cx="5779314" cy="4334832"/>
          </a:xfrm>
          <a:custGeom>
            <a:avLst/>
            <a:gdLst/>
            <a:ahLst/>
            <a:cxnLst/>
            <a:rect l="l" t="t" r="r" b="b"/>
            <a:pathLst>
              <a:path w="5779314" h="4334832">
                <a:moveTo>
                  <a:pt x="0" y="0"/>
                </a:moveTo>
                <a:lnTo>
                  <a:pt x="5779314" y="0"/>
                </a:lnTo>
                <a:lnTo>
                  <a:pt x="5779314" y="4334833"/>
                </a:lnTo>
                <a:lnTo>
                  <a:pt x="0" y="433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49836" y="5764625"/>
            <a:ext cx="5762979" cy="4461056"/>
          </a:xfrm>
          <a:custGeom>
            <a:avLst/>
            <a:gdLst/>
            <a:ahLst/>
            <a:cxnLst/>
            <a:rect l="l" t="t" r="r" b="b"/>
            <a:pathLst>
              <a:path w="5762979" h="4461056">
                <a:moveTo>
                  <a:pt x="0" y="0"/>
                </a:moveTo>
                <a:lnTo>
                  <a:pt x="5762980" y="0"/>
                </a:lnTo>
                <a:lnTo>
                  <a:pt x="5762980" y="4461056"/>
                </a:lnTo>
                <a:lnTo>
                  <a:pt x="0" y="446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1605" r="-16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0053" y="4643013"/>
            <a:ext cx="5773547" cy="2847498"/>
          </a:xfrm>
          <a:custGeom>
            <a:avLst/>
            <a:gdLst/>
            <a:ahLst/>
            <a:cxnLst/>
            <a:rect l="l" t="t" r="r" b="b"/>
            <a:pathLst>
              <a:path w="5773547" h="2847498">
                <a:moveTo>
                  <a:pt x="0" y="0"/>
                </a:moveTo>
                <a:lnTo>
                  <a:pt x="5773547" y="0"/>
                </a:lnTo>
                <a:lnTo>
                  <a:pt x="5773547" y="2847498"/>
                </a:lnTo>
                <a:lnTo>
                  <a:pt x="0" y="2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822" t="-198" r="-6270" b="-318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3551" y="1904662"/>
            <a:ext cx="8986494" cy="4860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9"/>
              </a:lnSpc>
            </a:pP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Līdz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skaita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pieaugumu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, Rīgas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valstspilsētas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pašvaldības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integrācijas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stratēģijā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pēdējo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desmit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gadu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laikā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vērojams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tieši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integrācijas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jautājumiem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saistītiem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aspektiem</a:t>
            </a: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56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569"/>
              </a:lnSpc>
            </a:pPr>
            <a:r>
              <a:rPr lang="en-US" sz="1835" dirty="0" err="1">
                <a:solidFill>
                  <a:srgbClr val="AC63D6"/>
                </a:solidFill>
                <a:latin typeface="Open Sans"/>
              </a:rPr>
              <a:t>Līdzdalība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Rīgas Valstspilsētas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pašvaldībā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iespējama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caur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dažādām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platformām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piemēram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, iedzīvotāju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forumiem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apkaimju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biedrībām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konsultatīvajām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padomēm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darba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grupām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un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komitejām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dažādās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politikas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jomās</a:t>
            </a: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56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2569"/>
              </a:lnSpc>
            </a:pPr>
            <a:r>
              <a:rPr lang="en-US" sz="1835" dirty="0" err="1">
                <a:solidFill>
                  <a:srgbClr val="AC63D6"/>
                </a:solidFill>
                <a:latin typeface="Open Sans"/>
              </a:rPr>
              <a:t>Minētie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līdzdalības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mehānismi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pieejami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visiem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un nav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mērķēti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jauniebraucējiem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,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kā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rezultātā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pēdējo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10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gadu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laikā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 smtClean="0">
                <a:solidFill>
                  <a:srgbClr val="AC63D6"/>
                </a:solidFill>
                <a:latin typeface="Open Sans"/>
              </a:rPr>
              <a:t>jauniebraucēju</a:t>
            </a:r>
            <a:r>
              <a:rPr lang="en-US" sz="1835" dirty="0" smtClean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līdzdalība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vietējā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politikas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viedošanas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procesā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ir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bijusi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 </a:t>
            </a:r>
            <a:r>
              <a:rPr lang="en-US" sz="1835" dirty="0" err="1">
                <a:solidFill>
                  <a:srgbClr val="AC63D6"/>
                </a:solidFill>
                <a:latin typeface="Open Sans"/>
              </a:rPr>
              <a:t>fragmentāra</a:t>
            </a:r>
            <a:r>
              <a:rPr lang="en-US" sz="1835" dirty="0">
                <a:solidFill>
                  <a:srgbClr val="AC63D6"/>
                </a:solidFill>
                <a:latin typeface="Open Sans"/>
              </a:rPr>
              <a:t>.</a:t>
            </a:r>
          </a:p>
          <a:p>
            <a:pPr>
              <a:lnSpc>
                <a:spcPts val="312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  <a:p>
            <a:pPr>
              <a:lnSpc>
                <a:spcPts val="3129"/>
              </a:lnSpc>
              <a:spcBef>
                <a:spcPct val="0"/>
              </a:spcBef>
            </a:pPr>
            <a:endParaRPr lang="en-US" sz="1835" dirty="0">
              <a:solidFill>
                <a:srgbClr val="AC63D6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27552" y="347697"/>
            <a:ext cx="509849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</a:pPr>
            <a:r>
              <a:rPr lang="en-US" sz="2800" dirty="0" smtClean="0">
                <a:solidFill>
                  <a:srgbClr val="712B9A"/>
                </a:solidFill>
                <a:latin typeface="Open Sans Bold"/>
              </a:rPr>
              <a:t>JAUNIEBRAUCĒJU </a:t>
            </a:r>
            <a:endParaRPr lang="en-US" sz="2800" dirty="0">
              <a:solidFill>
                <a:srgbClr val="712B9A"/>
              </a:solidFill>
              <a:latin typeface="Open Sans Bold"/>
            </a:endParaRPr>
          </a:p>
          <a:p>
            <a:pPr algn="ctr">
              <a:lnSpc>
                <a:spcPts val="4797"/>
              </a:lnSpc>
              <a:spcBef>
                <a:spcPct val="0"/>
              </a:spcBef>
            </a:pPr>
            <a:r>
              <a:rPr lang="en-US" sz="2800" dirty="0">
                <a:solidFill>
                  <a:srgbClr val="712B9A"/>
                </a:solidFill>
                <a:latin typeface="Open Sans Bold"/>
              </a:rPr>
              <a:t>LĪDZDALĪBAS ATTĪSTĪBA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795</Words>
  <Application>Microsoft Office PowerPoint</Application>
  <PresentationFormat>Custom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 Italics</vt:lpstr>
      <vt:lpstr>Open Sans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MILE Riga report presentation</dc:title>
  <dc:creator>Irina Vasiļjeva (Sabiedrības intergrācijas nodaļa)</dc:creator>
  <cp:lastModifiedBy>Darta Pelse</cp:lastModifiedBy>
  <cp:revision>16</cp:revision>
  <dcterms:created xsi:type="dcterms:W3CDTF">2006-08-16T00:00:00Z</dcterms:created>
  <dcterms:modified xsi:type="dcterms:W3CDTF">2023-10-18T13:21:05Z</dcterms:modified>
  <dc:identifier>DAFxbX2Jxts</dc:identifier>
</cp:coreProperties>
</file>