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74" r:id="rId5"/>
    <p:sldId id="311" r:id="rId6"/>
    <p:sldId id="329" r:id="rId7"/>
    <p:sldId id="322" r:id="rId8"/>
    <p:sldId id="325" r:id="rId9"/>
    <p:sldId id="29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ga Mežale" initials="DM" lastIdx="2" clrIdx="0">
    <p:extLst>
      <p:ext uri="{19B8F6BF-5375-455C-9EA6-DF929625EA0E}">
        <p15:presenceInfo xmlns:p15="http://schemas.microsoft.com/office/powerpoint/2012/main" userId="fde03378c82814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40"/>
    <a:srgbClr val="244CD3"/>
    <a:srgbClr val="434B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5" t="30752" r="385" b="5023"/>
          <a:stretch/>
        </p:blipFill>
        <p:spPr>
          <a:xfrm>
            <a:off x="-99312" y="-216000"/>
            <a:ext cx="24483312" cy="14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626" y="11070524"/>
            <a:ext cx="1394532" cy="13396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4692315"/>
            <a:ext cx="8362723" cy="12031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 spc="120" baseline="0">
                <a:solidFill>
                  <a:schemeClr val="bg2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2393950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6000" spc="120" baseline="0">
                <a:solidFill>
                  <a:schemeClr val="bg2"/>
                </a:solidFill>
              </a:defRPr>
            </a:lvl1pPr>
          </a:lstStyle>
          <a:p>
            <a:r>
              <a:t>Presentation</a:t>
            </a:r>
            <a:br>
              <a:rPr lang="lv-LV"/>
            </a:br>
            <a:r>
              <a:t>Title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2393951"/>
            <a:ext cx="14978064" cy="27204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5696366"/>
            <a:ext cx="21602700" cy="6849648"/>
          </a:xfrm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6364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6" y="2393949"/>
            <a:ext cx="8336155" cy="3326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prezentācijas</a:t>
            </a:r>
            <a:endParaRPr lang="en-GB"/>
          </a:p>
          <a:p>
            <a:r>
              <a:rPr lang="en-GB" err="1"/>
              <a:t>nosaukumam</a:t>
            </a:r>
            <a:endParaRPr lang="en-GB"/>
          </a:p>
          <a:p>
            <a:endParaRPr lang="en-GB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39925" y="8384583"/>
            <a:ext cx="8336155" cy="4161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773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36730" y="326571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8844" y="287350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36730" y="500307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658844" y="461086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4636730" y="670124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4658844" y="630904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36730" y="843860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658844" y="804640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/>
              <a:t>0-0</a:t>
            </a:r>
            <a:endParaRPr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6183" y="11111944"/>
            <a:ext cx="1394532" cy="1339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70754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8922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033166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Vieta </a:t>
            </a:r>
            <a:r>
              <a:rPr lang="en-GB" err="1"/>
              <a:t>argumentam</a:t>
            </a:r>
            <a:endParaRPr lang="en-GB"/>
          </a:p>
          <a:p>
            <a:r>
              <a:rPr lang="en-GB"/>
              <a:t>par </a:t>
            </a:r>
            <a:r>
              <a:rPr lang="en-GB" err="1"/>
              <a:t>konkrēto</a:t>
            </a:r>
            <a:r>
              <a:rPr lang="en-GB"/>
              <a:t> </a:t>
            </a:r>
            <a:r>
              <a:rPr lang="en-GB" err="1"/>
              <a:t>tēmu</a:t>
            </a:r>
            <a:endParaRPr lang="en-GB"/>
          </a:p>
          <a:p>
            <a:endParaRPr lang="en-GB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354296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186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4929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5718874"/>
            <a:ext cx="21602700" cy="32391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15400" y="10782300"/>
            <a:ext cx="5724525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56992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49" y="2393951"/>
            <a:ext cx="10837863" cy="33869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6858000"/>
            <a:ext cx="21602700" cy="5688013"/>
          </a:xfrm>
        </p:spPr>
        <p:txBody>
          <a:bodyPr/>
          <a:lstStyle/>
          <a:p>
            <a:r>
              <a:rPr lang="en-LV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4834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228513" y="1169988"/>
            <a:ext cx="1080135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0" y="2934054"/>
            <a:ext cx="1080135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18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6096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12192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18288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24384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3" orient="horz" pos="737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orient="horz" pos="7903" userDrawn="1">
          <p15:clr>
            <a:srgbClr val="F26B43"/>
          </p15:clr>
        </p15:guide>
        <p15:guide id="6" pos="14484" userDrawn="1">
          <p15:clr>
            <a:srgbClr val="F26B43"/>
          </p15:clr>
        </p15:guide>
        <p15:guide id="7" pos="7703" userDrawn="1">
          <p15:clr>
            <a:srgbClr val="F26B43"/>
          </p15:clr>
        </p15:guide>
        <p15:guide id="9" pos="10311" userDrawn="1">
          <p15:clr>
            <a:srgbClr val="F26B43"/>
          </p15:clr>
        </p15:guide>
        <p15:guide id="10" pos="5616" userDrawn="1">
          <p15:clr>
            <a:srgbClr val="F26B43"/>
          </p15:clr>
        </p15:guide>
        <p15:guide id="11" pos="5344" userDrawn="1">
          <p15:clr>
            <a:srgbClr val="F26B43"/>
          </p15:clr>
        </p15:guide>
        <p15:guide id="12" pos="9993" userDrawn="1">
          <p15:clr>
            <a:srgbClr val="F26B43"/>
          </p15:clr>
        </p15:guide>
        <p15:guide id="13" orient="horz" pos="1508" userDrawn="1">
          <p15:clr>
            <a:srgbClr val="F26B43"/>
          </p15:clr>
        </p15:guide>
        <p15:guide id="14" orient="horz" pos="2460" userDrawn="1">
          <p15:clr>
            <a:srgbClr val="F26B43"/>
          </p15:clr>
        </p15:guide>
        <p15:guide id="15" orient="horz" pos="6792" userDrawn="1">
          <p15:clr>
            <a:srgbClr val="F26B43"/>
          </p15:clr>
        </p15:guide>
        <p15:guide id="16" pos="9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le-project.eu/wp-content/uploads/2023/02/Riga-MILE-Project-Research-Report.pdf" TargetMode="External"/><Relationship Id="rId2" Type="http://schemas.openxmlformats.org/officeDocument/2006/relationships/hyperlink" Target="https://mile-project.e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CA4368-CEC5-409E-FAD1-5F7E7B09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974" y="1027315"/>
            <a:ext cx="7962675" cy="3324180"/>
          </a:xfrm>
        </p:spPr>
        <p:txBody>
          <a:bodyPr>
            <a:normAutofit fontScale="90000"/>
          </a:bodyPr>
          <a:lstStyle/>
          <a:p>
            <a:r>
              <a:rPr lang="lv-LV" altLang="lv-LV" sz="6700" dirty="0">
                <a:ea typeface="ヒラギノ明朝 ProN W3" charset="-128"/>
              </a:rPr>
              <a:t>Migrantu integrācija ar lokāli veidotu pieredzi</a:t>
            </a:r>
            <a:br>
              <a:rPr lang="lv-LV" altLang="lv-LV" sz="6700" dirty="0">
                <a:ea typeface="ヒラギノ明朝 ProN W3" charset="-128"/>
              </a:rPr>
            </a:br>
            <a:r>
              <a:rPr lang="lv-LV" altLang="lv-LV" sz="6700" dirty="0">
                <a:ea typeface="ヒラギノ明朝 ProN W3" charset="-128"/>
              </a:rPr>
              <a:t>(MILE)</a:t>
            </a:r>
            <a:br>
              <a:rPr lang="lv-LV" altLang="lv-LV" dirty="0">
                <a:ea typeface="ヒラギノ明朝 ProN W3" charset="-128"/>
              </a:rPr>
            </a:br>
            <a:br>
              <a:rPr lang="lv-LV" altLang="lv-LV" dirty="0">
                <a:ea typeface="ヒラギノ明朝 ProN W3" charset="-128"/>
              </a:rPr>
            </a:br>
            <a:br>
              <a:rPr lang="lv-LV" altLang="lv-LV" dirty="0">
                <a:ea typeface="ヒラギノ明朝 ProN W3" charset="-128"/>
              </a:rPr>
            </a:br>
            <a:r>
              <a:rPr lang="lv-LV" altLang="lv-LV" sz="4400" dirty="0">
                <a:ea typeface="ヒラギノ明朝 ProN W3" charset="-128"/>
              </a:rPr>
              <a:t>Projektu īsteno Rīgas </a:t>
            </a:r>
            <a:r>
              <a:rPr lang="lv-LV" altLang="lv-LV" sz="4400" dirty="0" err="1">
                <a:ea typeface="ヒラギノ明朝 ProN W3" charset="-128"/>
              </a:rPr>
              <a:t>valstspilsētas</a:t>
            </a:r>
            <a:r>
              <a:rPr lang="lv-LV" altLang="lv-LV" sz="4400" dirty="0">
                <a:ea typeface="ヒラギノ明朝 ProN W3" charset="-128"/>
              </a:rPr>
              <a:t> pašvaldība sadarbībā ar sabiedriskās politikas centru “</a:t>
            </a:r>
            <a:r>
              <a:rPr lang="lv-LV" altLang="lv-LV" sz="4400" dirty="0" err="1">
                <a:ea typeface="ヒラギノ明朝 ProN W3" charset="-128"/>
              </a:rPr>
              <a:t>Providus</a:t>
            </a:r>
            <a:r>
              <a:rPr lang="lv-LV" altLang="lv-LV" sz="4400" dirty="0">
                <a:ea typeface="ヒラギノ明朝 ProN W3" charset="-128"/>
              </a:rPr>
              <a:t>” un</a:t>
            </a:r>
            <a:br>
              <a:rPr lang="lv-LV" altLang="lv-LV" sz="4400" dirty="0">
                <a:ea typeface="ヒラギノ明朝 ProN W3" charset="-128"/>
              </a:rPr>
            </a:br>
            <a:r>
              <a:rPr lang="lv-LV" altLang="lv-LV" sz="4400" dirty="0">
                <a:ea typeface="ヒラギノ明朝 ProN W3" charset="-128"/>
              </a:rPr>
              <a:t>nodibinājumu “Make Room </a:t>
            </a:r>
            <a:r>
              <a:rPr lang="lv-LV" altLang="lv-LV" sz="4400" dirty="0" err="1">
                <a:ea typeface="ヒラギノ明朝 ProN W3" charset="-128"/>
              </a:rPr>
              <a:t>Europe</a:t>
            </a:r>
            <a:r>
              <a:rPr lang="lv-LV" altLang="lv-LV" sz="4400" dirty="0">
                <a:ea typeface="ヒラギノ明朝 ProN W3" charset="-128"/>
              </a:rPr>
              <a:t>”</a:t>
            </a:r>
            <a:endParaRPr lang="en-LV" sz="4400" dirty="0">
              <a:latin typeface="GILROY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342296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6B0BAAD4-E394-688C-D56D-38DD62216E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3604431" cy="642038"/>
          </a:xfrm>
        </p:spPr>
        <p:txBody>
          <a:bodyPr>
            <a:normAutofit/>
          </a:bodyPr>
          <a:lstStyle/>
          <a:p>
            <a:r>
              <a:rPr lang="lv-LV" sz="4000" dirty="0"/>
              <a:t>cc</a:t>
            </a:r>
            <a:endParaRPr lang="en-US" sz="4000" dirty="0"/>
          </a:p>
        </p:txBody>
      </p:sp>
      <p:sp>
        <p:nvSpPr>
          <p:cNvPr id="13" name="Teksta vietturis 12">
            <a:extLst>
              <a:ext uri="{FF2B5EF4-FFF2-40B4-BE49-F238E27FC236}">
                <a16:creationId xmlns:a16="http://schemas.microsoft.com/office/drawing/2014/main" id="{01A92149-2965-C2F1-23E2-C1739DDC1F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93700" y="2870201"/>
            <a:ext cx="9994899" cy="9325144"/>
          </a:xfrm>
        </p:spPr>
        <p:txBody>
          <a:bodyPr>
            <a:normAutofit fontScale="55000" lnSpcReduction="20000"/>
          </a:bodyPr>
          <a:lstStyle/>
          <a:p>
            <a:r>
              <a:rPr lang="lv-LV" altLang="lv-LV" sz="6400" dirty="0">
                <a:solidFill>
                  <a:srgbClr val="244CD3"/>
                </a:solidFill>
              </a:rPr>
              <a:t>2 gadu projekts </a:t>
            </a:r>
            <a:r>
              <a:rPr lang="lv-LV" altLang="lv-LV" sz="6400" b="0" dirty="0"/>
              <a:t>(2022-2023), kas tiek </a:t>
            </a:r>
            <a:r>
              <a:rPr lang="lv-LV" sz="6400" b="0" dirty="0"/>
              <a:t> īstenots ar Eiropas Savienības Patvēruma, migrācijas un integrācijas fonda (</a:t>
            </a:r>
            <a:r>
              <a:rPr lang="lv-LV" sz="6400" b="0" dirty="0" err="1"/>
              <a:t>Asylum</a:t>
            </a:r>
            <a:r>
              <a:rPr lang="lv-LV" sz="6400" b="0" dirty="0"/>
              <a:t>, </a:t>
            </a:r>
            <a:r>
              <a:rPr lang="lv-LV" sz="6400" b="0" dirty="0" err="1"/>
              <a:t>Migration</a:t>
            </a:r>
            <a:r>
              <a:rPr lang="lv-LV" sz="6400" b="0" dirty="0"/>
              <a:t> </a:t>
            </a:r>
            <a:r>
              <a:rPr lang="lv-LV" sz="6400" b="0" dirty="0" err="1"/>
              <a:t>and</a:t>
            </a:r>
            <a:r>
              <a:rPr lang="lv-LV" sz="6400" b="0" dirty="0"/>
              <a:t> </a:t>
            </a:r>
            <a:r>
              <a:rPr lang="lv-LV" sz="6400" b="0" dirty="0" err="1"/>
              <a:t>Integration</a:t>
            </a:r>
            <a:r>
              <a:rPr lang="lv-LV" sz="6400" b="0" dirty="0"/>
              <a:t> </a:t>
            </a:r>
            <a:r>
              <a:rPr lang="lv-LV" sz="6400" b="0" dirty="0" err="1"/>
              <a:t>Fund</a:t>
            </a:r>
            <a:r>
              <a:rPr lang="lv-LV" sz="6400" b="0" dirty="0"/>
              <a:t>, AMIF) finansējumu. </a:t>
            </a:r>
            <a:r>
              <a:rPr lang="lv-LV" altLang="lv-LV" sz="6400" b="0" dirty="0"/>
              <a:t>Finansējums – 35 952 t.sk. 90% ES finansējums – EUR 32 356 </a:t>
            </a:r>
            <a:br>
              <a:rPr lang="lv-LV" altLang="lv-LV" sz="6400" b="0" dirty="0"/>
            </a:br>
            <a:endParaRPr lang="lv-LV" sz="6400" b="0" dirty="0"/>
          </a:p>
          <a:p>
            <a:r>
              <a:rPr lang="lv-LV" altLang="lv-LV" sz="6400" dirty="0">
                <a:solidFill>
                  <a:srgbClr val="244CD3"/>
                </a:solidFill>
              </a:rPr>
              <a:t>Mērķis: </a:t>
            </a:r>
            <a:br>
              <a:rPr lang="lv-LV" altLang="lv-LV" dirty="0">
                <a:solidFill>
                  <a:srgbClr val="7E0000"/>
                </a:solidFill>
                <a:ea typeface="ヒラギノ明朝 ProN W6" pitchFamily="2" charset="-128"/>
              </a:rPr>
            </a:br>
            <a:r>
              <a:rPr lang="lv-LV" altLang="lv-LV" sz="6400" b="0" dirty="0"/>
              <a:t>- Stiprināt iesaistīto pušu kapacitāti, lai nodrošinātu iedzīvotāju iespējas aktīvi un atbildīgi iesaistīties pašvaldības, kopienas un savas dzīves veidošanā</a:t>
            </a:r>
            <a:br>
              <a:rPr lang="lv-LV" altLang="lv-LV" sz="6400" b="0" dirty="0"/>
            </a:br>
            <a:r>
              <a:rPr lang="lv-LV" altLang="lv-LV" sz="6400" b="0" dirty="0"/>
              <a:t>- Nodrošināt veiksmīgākas integrācijas politikas veidošanu un īstenošanu, iekļaujot dažādu sabiedrības grupu vajadzības</a:t>
            </a:r>
          </a:p>
          <a:p>
            <a:endParaRPr lang="lv-LV" altLang="lv-LV" sz="6400" b="0" dirty="0"/>
          </a:p>
          <a:p>
            <a:r>
              <a:rPr lang="lv-LV" altLang="lv-LV" sz="6400" dirty="0">
                <a:solidFill>
                  <a:srgbClr val="244CD3"/>
                </a:solidFill>
              </a:rPr>
              <a:t>Projekta mērķa grupa: </a:t>
            </a:r>
          </a:p>
          <a:p>
            <a:r>
              <a:rPr lang="lv-LV" altLang="lv-LV" sz="6600" b="0" dirty="0"/>
              <a:t>imigranti, pašvaldības darbinieki, politikas veidotāji</a:t>
            </a:r>
          </a:p>
          <a:p>
            <a:endParaRPr lang="lv-LV" altLang="lv-LV" sz="6400" b="0" dirty="0"/>
          </a:p>
          <a:p>
            <a:r>
              <a:rPr lang="lv-LV" altLang="lv-LV" sz="6300" dirty="0">
                <a:solidFill>
                  <a:srgbClr val="244CD3"/>
                </a:solidFill>
              </a:rPr>
              <a:t>Projekta partneri </a:t>
            </a:r>
            <a:r>
              <a:rPr lang="lv-LV" altLang="lv-LV" sz="6300" b="0" dirty="0"/>
              <a:t>ir pašvaldības, universitātes un NVO, pārstāvot 6 ES valstis:</a:t>
            </a:r>
            <a:br>
              <a:rPr lang="lv-LV" altLang="lv-LV" sz="6300" b="0" dirty="0"/>
            </a:br>
            <a:r>
              <a:rPr lang="lv-LV" altLang="lv-LV" sz="6300" b="0" dirty="0"/>
              <a:t>Beļģiju, Grieķiju, Spāniju, Nīderlandi, Lielbritāniju</a:t>
            </a:r>
            <a:br>
              <a:rPr lang="lv-LV" altLang="lv-LV" sz="6300" b="0" dirty="0"/>
            </a:br>
            <a:r>
              <a:rPr lang="lv-LV" altLang="lv-LV" sz="6300" b="0" dirty="0"/>
              <a:t>Latviju – Rīgas pašvaldība, </a:t>
            </a:r>
            <a:r>
              <a:rPr lang="lv-LV" altLang="lv-LV" sz="6300" b="0" dirty="0" err="1"/>
              <a:t>Providus</a:t>
            </a:r>
            <a:r>
              <a:rPr lang="lv-LV" altLang="lv-LV" sz="6300" b="0" dirty="0"/>
              <a:t>, Make Room </a:t>
            </a:r>
            <a:r>
              <a:rPr lang="lv-LV" altLang="lv-LV" sz="6300" b="0" dirty="0" err="1"/>
              <a:t>Europe</a:t>
            </a:r>
            <a:endParaRPr lang="en-US" sz="6300" b="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2EADF76-5BE8-4FD6-8EDF-4110E14C3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43">
            <a:off x="432878" y="3975101"/>
            <a:ext cx="13392487" cy="48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56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F3C43240-D115-3433-E532-68A3392E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49" y="1169989"/>
            <a:ext cx="12217021" cy="1395790"/>
          </a:xfrm>
        </p:spPr>
        <p:txBody>
          <a:bodyPr>
            <a:noAutofit/>
          </a:bodyPr>
          <a:lstStyle/>
          <a:p>
            <a:r>
              <a:rPr lang="lv-LV" sz="4000" dirty="0"/>
              <a:t>Projekta aktivitātes</a:t>
            </a:r>
            <a:endParaRPr lang="en-US" sz="4000" dirty="0"/>
          </a:p>
        </p:txBody>
      </p:sp>
      <p:sp>
        <p:nvSpPr>
          <p:cNvPr id="2" name="Teksta vietturis 7">
            <a:extLst>
              <a:ext uri="{FF2B5EF4-FFF2-40B4-BE49-F238E27FC236}">
                <a16:creationId xmlns:a16="http://schemas.microsoft.com/office/drawing/2014/main" id="{D4F73A83-3FF7-4CD0-0F51-0CE1B6A95296}"/>
              </a:ext>
            </a:extLst>
          </p:cNvPr>
          <p:cNvSpPr txBox="1">
            <a:spLocks/>
          </p:cNvSpPr>
          <p:nvPr/>
        </p:nvSpPr>
        <p:spPr>
          <a:xfrm>
            <a:off x="1390649" y="3303968"/>
            <a:ext cx="9258056" cy="973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 fontScale="85000" lnSpcReduction="20000"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altLang="lv-LV" sz="5200" dirty="0">
                <a:solidFill>
                  <a:srgbClr val="244CD3"/>
                </a:solidFill>
              </a:rPr>
              <a:t>Sabiedrības integrācijas politikas izpēte </a:t>
            </a:r>
            <a:r>
              <a:rPr lang="lv-LV" altLang="lv-LV" sz="5200" b="0" dirty="0"/>
              <a:t>Rīgas pašvaldībā (10 gadu periodā) ar uzsvaru uz līdzdalības un iekļaušanas jautājumiem – PROVIDUS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altLang="lv-LV" sz="5200" b="0" dirty="0">
              <a:solidFill>
                <a:srgbClr val="244CD3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altLang="lv-LV" sz="5200" dirty="0">
                <a:solidFill>
                  <a:srgbClr val="244CD3"/>
                </a:solidFill>
              </a:rPr>
              <a:t>Starptautisko apmācību organizēšana </a:t>
            </a:r>
            <a:r>
              <a:rPr lang="lv-LV" altLang="lv-LV" sz="5200" b="0" dirty="0"/>
              <a:t>NVO pārstāvjiem, pašvaldības darbiniekiem – sadarbība vietējās politikas veidošanā, jēgpilna līdzdalība, </a:t>
            </a:r>
            <a:r>
              <a:rPr lang="lv-LV" altLang="lv-LV" sz="5200" b="0" dirty="0" err="1"/>
              <a:t>starpkultūru</a:t>
            </a:r>
            <a:r>
              <a:rPr lang="lv-LV" altLang="lv-LV" sz="5200" b="0" dirty="0"/>
              <a:t> pārvaldīb</a:t>
            </a:r>
            <a:r>
              <a:rPr lang="lv-LV" altLang="lv-LV" sz="5200" b="0" dirty="0">
                <a:solidFill>
                  <a:srgbClr val="FF0000"/>
                </a:solidFill>
              </a:rPr>
              <a:t>a</a:t>
            </a:r>
            <a:r>
              <a:rPr lang="lv-LV" altLang="lv-LV" sz="5200" b="0" dirty="0"/>
              <a:t>, u.c.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altLang="lv-LV" sz="5200" b="0" dirty="0">
              <a:solidFill>
                <a:srgbClr val="244CD3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altLang="lv-LV" sz="5200" dirty="0">
                <a:solidFill>
                  <a:srgbClr val="244CD3"/>
                </a:solidFill>
              </a:rPr>
              <a:t>Konsultatīva mehānisma izveidošana</a:t>
            </a:r>
            <a:r>
              <a:rPr lang="lv-LV" altLang="lv-LV" sz="5400" b="0" dirty="0">
                <a:ea typeface="ヒラギノ明朝 ProN W6" pitchFamily="2" charset="-128"/>
              </a:rPr>
              <a:t>, </a:t>
            </a:r>
            <a:r>
              <a:rPr lang="lv-LV" altLang="lv-LV" sz="5200" b="0" dirty="0"/>
              <a:t>lai nodrošinātu mērķa grupas tiešu līdzdalību </a:t>
            </a:r>
            <a:r>
              <a:rPr lang="lv-LV" altLang="lv-LV" sz="5200" b="0" dirty="0" err="1"/>
              <a:t>problēmjautājumu</a:t>
            </a:r>
            <a:r>
              <a:rPr lang="lv-LV" altLang="lv-LV" sz="5200" b="0" dirty="0"/>
              <a:t> izzināšanā un izskatīšanā – pielāgota lokālajām vajadzībām</a:t>
            </a:r>
            <a:endParaRPr lang="lv-LV" sz="5200" b="0" dirty="0"/>
          </a:p>
          <a:p>
            <a:pPr hangingPunct="1"/>
            <a:endParaRPr lang="lv-LV" sz="5400" dirty="0"/>
          </a:p>
        </p:txBody>
      </p:sp>
      <p:sp>
        <p:nvSpPr>
          <p:cNvPr id="3" name="Teksta vietturis 7">
            <a:extLst>
              <a:ext uri="{FF2B5EF4-FFF2-40B4-BE49-F238E27FC236}">
                <a16:creationId xmlns:a16="http://schemas.microsoft.com/office/drawing/2014/main" id="{62588928-D036-9DAE-3419-83D230B48DD0}"/>
              </a:ext>
            </a:extLst>
          </p:cNvPr>
          <p:cNvSpPr txBox="1">
            <a:spLocks/>
          </p:cNvSpPr>
          <p:nvPr/>
        </p:nvSpPr>
        <p:spPr>
          <a:xfrm>
            <a:off x="13607670" y="3176967"/>
            <a:ext cx="9258056" cy="973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https://mile-project.eu/</a:t>
            </a:r>
            <a:r>
              <a:rPr lang="lv-LV" sz="5400" dirty="0">
                <a:solidFill>
                  <a:schemeClr val="bg1"/>
                </a:solidFill>
              </a:rPr>
              <a:t> </a:t>
            </a:r>
          </a:p>
          <a:p>
            <a:pPr hangingPunct="1"/>
            <a:r>
              <a:rPr lang="lv-LV" sz="4000" dirty="0">
                <a:hlinkClick r:id="rId3"/>
              </a:rPr>
              <a:t>https://mile-project.eu/wp-content/uploads/2023/02/Riga-MILE-Project-Research-Report.pdf</a:t>
            </a:r>
            <a:r>
              <a:rPr lang="lv-LV" sz="4000" dirty="0"/>
              <a:t>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4000" b="0" dirty="0"/>
              <a:t>3 tiešsaistes sesijas pašvaldības </a:t>
            </a:r>
            <a:r>
              <a:rPr lang="lv-LV" sz="4000" b="0" dirty="0" err="1"/>
              <a:t>darbniekiem</a:t>
            </a:r>
            <a:r>
              <a:rPr lang="lv-LV" sz="4000" b="0" dirty="0"/>
              <a:t>, NVO, kas strādā ar </a:t>
            </a:r>
            <a:r>
              <a:rPr lang="lv-LV" sz="4000" b="0" dirty="0" err="1"/>
              <a:t>jauniebraucējiem</a:t>
            </a:r>
            <a:r>
              <a:rPr lang="lv-LV" sz="4000" b="0" dirty="0"/>
              <a:t> un </a:t>
            </a:r>
            <a:r>
              <a:rPr lang="lv-LV" sz="4000" b="0" dirty="0" err="1"/>
              <a:t>macīšanās</a:t>
            </a:r>
            <a:r>
              <a:rPr lang="lv-LV" sz="4000" b="0" dirty="0"/>
              <a:t> kopā ar citu pašvaldību pārstāvjiem</a:t>
            </a:r>
            <a:endParaRPr lang="en-US" sz="40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4000" dirty="0">
                <a:solidFill>
                  <a:srgbClr val="244CD3"/>
                </a:solidFill>
              </a:rPr>
              <a:t>Tikšanos cikls </a:t>
            </a:r>
            <a:r>
              <a:rPr lang="lv-LV" sz="4000" dirty="0" err="1">
                <a:solidFill>
                  <a:srgbClr val="244CD3"/>
                </a:solidFill>
              </a:rPr>
              <a:t>jauniebraucējiem</a:t>
            </a:r>
            <a:endParaRPr lang="lv-LV" sz="4000" dirty="0">
              <a:solidFill>
                <a:srgbClr val="244CD3"/>
              </a:solidFill>
            </a:endParaRPr>
          </a:p>
          <a:p>
            <a:pPr hangingPunct="1"/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19083587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F3C43240-D115-3433-E532-68A3392E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992569"/>
            <a:ext cx="11237330" cy="1504972"/>
          </a:xfrm>
        </p:spPr>
        <p:txBody>
          <a:bodyPr>
            <a:noAutofit/>
          </a:bodyPr>
          <a:lstStyle/>
          <a:p>
            <a:pPr hangingPunct="1"/>
            <a:r>
              <a:rPr lang="lv-LV" sz="4000" dirty="0"/>
              <a:t>Tikšanos cikls </a:t>
            </a:r>
            <a:r>
              <a:rPr lang="lv-LV" sz="4000" dirty="0" err="1"/>
              <a:t>jauniebraucējiem</a:t>
            </a:r>
            <a:endParaRPr lang="lv-LV" sz="4000" dirty="0"/>
          </a:p>
        </p:txBody>
      </p:sp>
      <p:sp>
        <p:nvSpPr>
          <p:cNvPr id="11" name="Teksta vietturis 7">
            <a:extLst>
              <a:ext uri="{FF2B5EF4-FFF2-40B4-BE49-F238E27FC236}">
                <a16:creationId xmlns:a16="http://schemas.microsoft.com/office/drawing/2014/main" id="{EA5916AF-7F21-BBF7-6E43-1E6AC6DB72F9}"/>
              </a:ext>
            </a:extLst>
          </p:cNvPr>
          <p:cNvSpPr txBox="1">
            <a:spLocks/>
          </p:cNvSpPr>
          <p:nvPr/>
        </p:nvSpPr>
        <p:spPr>
          <a:xfrm>
            <a:off x="1390650" y="3099251"/>
            <a:ext cx="9258056" cy="973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 lnSpcReduction="10000"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400" dirty="0">
                <a:solidFill>
                  <a:srgbClr val="244CD3"/>
                </a:solidFill>
              </a:rPr>
              <a:t>Aktuālo jautājumu izzināšana – tēmas saistītas ar līdzdalības iespējām un veidiem pašvaldībā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>
              <a:solidFill>
                <a:srgbClr val="244CD3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400" dirty="0">
                <a:solidFill>
                  <a:srgbClr val="244CD3"/>
                </a:solidFill>
              </a:rPr>
              <a:t>6 tikšanās sadarbībā ar pašvaldības institūcijām un nevalstiskajām organizācijām </a:t>
            </a:r>
            <a:endParaRPr lang="lv-LV" sz="5400" dirty="0"/>
          </a:p>
          <a:p>
            <a:pPr hangingPunct="1"/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400" dirty="0">
                <a:solidFill>
                  <a:srgbClr val="244CD3"/>
                </a:solidFill>
              </a:rPr>
              <a:t>Ukraina, </a:t>
            </a:r>
            <a:r>
              <a:rPr lang="lv-LV" b="0" dirty="0"/>
              <a:t>Indija, Irāna, Krievija, Kanāda, Turcija, ASV un </a:t>
            </a:r>
            <a:r>
              <a:rPr lang="lv-LV" b="0" dirty="0" err="1"/>
              <a:t>remigranti</a:t>
            </a: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hangingPunct="1"/>
            <a:endParaRPr lang="lv-LV" sz="5400" dirty="0"/>
          </a:p>
        </p:txBody>
      </p:sp>
      <p:sp>
        <p:nvSpPr>
          <p:cNvPr id="2" name="Teksta vietturis 7">
            <a:extLst>
              <a:ext uri="{FF2B5EF4-FFF2-40B4-BE49-F238E27FC236}">
                <a16:creationId xmlns:a16="http://schemas.microsoft.com/office/drawing/2014/main" id="{11EA3862-25C9-CE7F-3037-EC2493B90960}"/>
              </a:ext>
            </a:extLst>
          </p:cNvPr>
          <p:cNvSpPr txBox="1">
            <a:spLocks/>
          </p:cNvSpPr>
          <p:nvPr/>
        </p:nvSpPr>
        <p:spPr>
          <a:xfrm>
            <a:off x="13735296" y="3099251"/>
            <a:ext cx="9258056" cy="1057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857250" lvl="0" indent="-857250" fontAlgn="base">
              <a:buFont typeface="Arial" panose="020B0604020202020204" pitchFamily="34" charset="0"/>
              <a:buChar char="•"/>
            </a:pPr>
            <a:endParaRPr lang="lv-LV" sz="4300" b="0" dirty="0"/>
          </a:p>
          <a:p>
            <a:pPr marL="857250" lvl="0" indent="-857250" fontAlgn="base">
              <a:buFont typeface="Arial" panose="020B0604020202020204" pitchFamily="34" charset="0"/>
              <a:buChar char="•"/>
            </a:pPr>
            <a:r>
              <a:rPr lang="lv-LV" sz="4300" b="0" dirty="0"/>
              <a:t>Līdzdalības iespējas NVO </a:t>
            </a:r>
          </a:p>
          <a:p>
            <a:pPr marL="857250" lvl="0" indent="-857250" fontAlgn="base">
              <a:buFont typeface="Arial" panose="020B0604020202020204" pitchFamily="34" charset="0"/>
              <a:buChar char="•"/>
            </a:pPr>
            <a:r>
              <a:rPr lang="lv-LV" sz="4300" b="0" dirty="0"/>
              <a:t>Apkaimes Rīgā, līdzdalība savā apkaimē </a:t>
            </a:r>
          </a:p>
          <a:p>
            <a:pPr marL="857250" lvl="0" indent="-857250" fontAlgn="base">
              <a:buFont typeface="Arial" panose="020B0604020202020204" pitchFamily="34" charset="0"/>
              <a:buChar char="•"/>
            </a:pPr>
            <a:r>
              <a:rPr lang="lv-LV" sz="4300" b="0" dirty="0"/>
              <a:t>Brīvprātīgais darbs Rīgā 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4300" b="0" dirty="0"/>
              <a:t>Rīgas NVO nams un tā piedāvātās iespējas NVO atbalstam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4300" b="0" dirty="0"/>
              <a:t>Drošība un cilvēktiesību aizsardzība, naida runas un diskriminācijas jautājumi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lv-LV" sz="4300" b="0" dirty="0" err="1"/>
              <a:t>Uzņemējdarbības</a:t>
            </a:r>
            <a:r>
              <a:rPr lang="lv-LV" sz="4300" b="0" dirty="0"/>
              <a:t> iespējas, finansējuma iespējas pilsoniskajām iniciatīvām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4300" b="0" dirty="0"/>
          </a:p>
          <a:p>
            <a:pPr hangingPunct="1"/>
            <a:r>
              <a:rPr lang="lv-LV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706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ttēls 11">
            <a:extLst>
              <a:ext uri="{FF2B5EF4-FFF2-40B4-BE49-F238E27FC236}">
                <a16:creationId xmlns:a16="http://schemas.microsoft.com/office/drawing/2014/main" id="{1D5D752A-4165-4AFC-98E1-FAB9F5ED4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815" y="648592"/>
            <a:ext cx="7924800" cy="5943600"/>
          </a:xfrm>
          <a:prstGeom prst="rect">
            <a:avLst/>
          </a:prstGeom>
        </p:spPr>
      </p:pic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F3C43240-D115-3433-E532-68A3392E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49" y="1169989"/>
            <a:ext cx="20022515" cy="959753"/>
          </a:xfrm>
        </p:spPr>
        <p:txBody>
          <a:bodyPr>
            <a:noAutofit/>
          </a:bodyPr>
          <a:lstStyle/>
          <a:p>
            <a:r>
              <a:rPr lang="lv-LV" sz="4000" dirty="0"/>
              <a:t>Izaicinājumi</a:t>
            </a:r>
          </a:p>
        </p:txBody>
      </p:sp>
      <p:sp>
        <p:nvSpPr>
          <p:cNvPr id="11" name="Teksta vietturis 7">
            <a:extLst>
              <a:ext uri="{FF2B5EF4-FFF2-40B4-BE49-F238E27FC236}">
                <a16:creationId xmlns:a16="http://schemas.microsoft.com/office/drawing/2014/main" id="{EA5916AF-7F21-BBF7-6E43-1E6AC6DB72F9}"/>
              </a:ext>
            </a:extLst>
          </p:cNvPr>
          <p:cNvSpPr txBox="1">
            <a:spLocks/>
          </p:cNvSpPr>
          <p:nvPr/>
        </p:nvSpPr>
        <p:spPr>
          <a:xfrm>
            <a:off x="1390649" y="2777922"/>
            <a:ext cx="9096016" cy="8454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</p:txBody>
      </p:sp>
      <p:sp>
        <p:nvSpPr>
          <p:cNvPr id="2" name="Teksta vietturis 7">
            <a:extLst>
              <a:ext uri="{FF2B5EF4-FFF2-40B4-BE49-F238E27FC236}">
                <a16:creationId xmlns:a16="http://schemas.microsoft.com/office/drawing/2014/main" id="{11EA3862-25C9-CE7F-3037-EC2493B90960}"/>
              </a:ext>
            </a:extLst>
          </p:cNvPr>
          <p:cNvSpPr txBox="1">
            <a:spLocks/>
          </p:cNvSpPr>
          <p:nvPr/>
        </p:nvSpPr>
        <p:spPr>
          <a:xfrm>
            <a:off x="12574137" y="3179930"/>
            <a:ext cx="10563368" cy="1183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hangingPunct="1"/>
            <a:r>
              <a:rPr lang="lv-LV" sz="5400" dirty="0"/>
              <a:t> </a:t>
            </a:r>
          </a:p>
        </p:txBody>
      </p:sp>
      <p:sp>
        <p:nvSpPr>
          <p:cNvPr id="3" name="Teksta vietturis 7">
            <a:extLst>
              <a:ext uri="{FF2B5EF4-FFF2-40B4-BE49-F238E27FC236}">
                <a16:creationId xmlns:a16="http://schemas.microsoft.com/office/drawing/2014/main" id="{E7F5030C-BA44-C1B1-C795-ACEEAF9A4C36}"/>
              </a:ext>
            </a:extLst>
          </p:cNvPr>
          <p:cNvSpPr txBox="1">
            <a:spLocks/>
          </p:cNvSpPr>
          <p:nvPr/>
        </p:nvSpPr>
        <p:spPr>
          <a:xfrm>
            <a:off x="1390649" y="3340269"/>
            <a:ext cx="10563368" cy="999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hangingPunct="1"/>
            <a:r>
              <a:rPr lang="lv-LV" sz="5400" dirty="0"/>
              <a:t> </a:t>
            </a:r>
          </a:p>
        </p:txBody>
      </p:sp>
      <p:sp>
        <p:nvSpPr>
          <p:cNvPr id="4" name="Teksta vietturis 7">
            <a:extLst>
              <a:ext uri="{FF2B5EF4-FFF2-40B4-BE49-F238E27FC236}">
                <a16:creationId xmlns:a16="http://schemas.microsoft.com/office/drawing/2014/main" id="{1A772135-78F4-9BAA-B508-8B69CB048E70}"/>
              </a:ext>
            </a:extLst>
          </p:cNvPr>
          <p:cNvSpPr txBox="1">
            <a:spLocks/>
          </p:cNvSpPr>
          <p:nvPr/>
        </p:nvSpPr>
        <p:spPr>
          <a:xfrm>
            <a:off x="1471682" y="2447362"/>
            <a:ext cx="8586718" cy="90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 fontScale="70000" lnSpcReduction="20000"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200" b="0" dirty="0"/>
              <a:t>Kā aktivizēt līdzdalību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200" b="0" dirty="0"/>
              <a:t>Valodas barjeras līdzdalībai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200" b="0" dirty="0"/>
              <a:t>Ilgtspējība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200" b="0" dirty="0"/>
          </a:p>
          <a:p>
            <a:pPr hangingPunct="1"/>
            <a:r>
              <a:rPr lang="lv-LV" sz="5700" spc="220" dirty="0">
                <a:solidFill>
                  <a:schemeClr val="tx1">
                    <a:alpha val="50000"/>
                  </a:schemeClr>
                </a:solidFill>
              </a:rPr>
              <a:t>Turpinājums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2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200" b="0" dirty="0"/>
              <a:t>Tikšanās ar iedzīvotājiem (</a:t>
            </a:r>
            <a:r>
              <a:rPr lang="lv-LV" sz="5200" b="0" dirty="0" err="1"/>
              <a:t>jauniebraucēji</a:t>
            </a:r>
            <a:r>
              <a:rPr lang="lv-LV" sz="5200" b="0" dirty="0"/>
              <a:t>, </a:t>
            </a:r>
            <a:r>
              <a:rPr lang="lv-LV" sz="5200" b="0" dirty="0" err="1"/>
              <a:t>remigranti</a:t>
            </a:r>
            <a:r>
              <a:rPr lang="lv-LV" sz="5200" b="0" dirty="0"/>
              <a:t>), sadarbībā ar dažādām pašvaldības institūcijām un NVO – līdzdalībai un iekļaušanai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2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lv-LV" sz="5200" b="0" dirty="0"/>
              <a:t>Konsultatīvā padomes sabiedrības integrācijas jautājumos – līdzdalības veicināšanai, tajā skaitā iekļaujot </a:t>
            </a:r>
            <a:r>
              <a:rPr lang="lv-LV" sz="5200" b="0" dirty="0" err="1"/>
              <a:t>jauniebraucēju</a:t>
            </a:r>
            <a:r>
              <a:rPr lang="lv-LV" sz="5200" b="0" dirty="0"/>
              <a:t> vai to interešu pārstāvniecības NVO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>
              <a:solidFill>
                <a:srgbClr val="244CD3"/>
              </a:solidFill>
            </a:endParaRPr>
          </a:p>
          <a:p>
            <a:pPr hangingPunct="1"/>
            <a:endParaRPr lang="en-US" sz="5400" dirty="0">
              <a:solidFill>
                <a:srgbClr val="000B4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lv-LV" sz="5400" dirty="0"/>
          </a:p>
          <a:p>
            <a:pPr hangingPunct="1"/>
            <a:r>
              <a:rPr lang="lv-LV" sz="5400" dirty="0"/>
              <a:t> </a:t>
            </a:r>
          </a:p>
        </p:txBody>
      </p:sp>
      <p:pic>
        <p:nvPicPr>
          <p:cNvPr id="1026" name="Picture 2" descr="https://apkaimes.lv/wp-content/uploads/2022/06/WhatsApp-Image-2022-05-25-at-5.08.03-PM-1500x1125.jpeg">
            <a:extLst>
              <a:ext uri="{FF2B5EF4-FFF2-40B4-BE49-F238E27FC236}">
                <a16:creationId xmlns:a16="http://schemas.microsoft.com/office/drawing/2014/main" id="{845E19F3-8A55-4C29-A2E0-49B7FB50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765" y="4145486"/>
            <a:ext cx="8849085" cy="6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F30A397-C712-43E3-B68C-492089F9B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528">
            <a:off x="16761361" y="8201139"/>
            <a:ext cx="6229084" cy="4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07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2EDEB5-1E36-EC59-350F-3C0620D71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57196" y="2486547"/>
            <a:ext cx="8336155" cy="1772937"/>
          </a:xfrm>
        </p:spPr>
        <p:txBody>
          <a:bodyPr lIns="0" tIns="0" rIns="0" bIns="0" anchor="t">
            <a:normAutofit/>
          </a:bodyPr>
          <a:lstStyle/>
          <a:p>
            <a:r>
              <a:rPr lang="lv-LV" sz="4700" b="0" dirty="0">
                <a:latin typeface="GILROY-SEMIBOLD"/>
              </a:rPr>
              <a:t>Paldies!</a:t>
            </a:r>
            <a:endParaRPr lang="en-LV" sz="4700" b="0" dirty="0">
              <a:latin typeface="GILROY-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6D5C-5F65-10FD-CA16-513B1A2E99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639925" y="8384583"/>
            <a:ext cx="8336155" cy="3259549"/>
          </a:xfrm>
        </p:spPr>
        <p:txBody>
          <a:bodyPr/>
          <a:lstStyle/>
          <a:p>
            <a:r>
              <a:rPr lang="lv-LV" dirty="0"/>
              <a:t>Rīgas Apkaimju iedzīvotāju centrs</a:t>
            </a:r>
          </a:p>
          <a:p>
            <a:endParaRPr lang="lv-LV" dirty="0"/>
          </a:p>
          <a:p>
            <a:r>
              <a:rPr lang="lv-LV" dirty="0"/>
              <a:t>aic@riga.lv</a:t>
            </a:r>
          </a:p>
          <a:p>
            <a:r>
              <a:rPr lang="lv-LV" dirty="0"/>
              <a:t>+371 8000 0800</a:t>
            </a:r>
          </a:p>
          <a:p>
            <a:r>
              <a:rPr lang="lv-LV" dirty="0"/>
              <a:t>riga.lv</a:t>
            </a:r>
          </a:p>
          <a:p>
            <a:r>
              <a:rPr lang="lv-LV" dirty="0"/>
              <a:t>apkaimes.lv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4069834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6e20ad-1c79-4e84-8604-5ddbe952edb4">
      <Terms xmlns="http://schemas.microsoft.com/office/infopath/2007/PartnerControls"/>
    </lcf76f155ced4ddcb4097134ff3c332f>
    <TaxCatchAll xmlns="658981f5-9d7c-44a5-b64a-47224ccc17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81E1384914728C40B2B1C7178B61F36C" ma:contentTypeVersion="14" ma:contentTypeDescription="Izveidot jaunu dokumentu." ma:contentTypeScope="" ma:versionID="1ffd923b4d8409e8429fb212c1fc8b6d">
  <xsd:schema xmlns:xsd="http://www.w3.org/2001/XMLSchema" xmlns:xs="http://www.w3.org/2001/XMLSchema" xmlns:p="http://schemas.microsoft.com/office/2006/metadata/properties" xmlns:ns2="3d6e20ad-1c79-4e84-8604-5ddbe952edb4" xmlns:ns3="658981f5-9d7c-44a5-b64a-47224ccc17aa" targetNamespace="http://schemas.microsoft.com/office/2006/metadata/properties" ma:root="true" ma:fieldsID="54b819c32ded4db9b652c5f6f6da00da" ns2:_="" ns3:_="">
    <xsd:import namespace="3d6e20ad-1c79-4e84-8604-5ddbe952edb4"/>
    <xsd:import namespace="658981f5-9d7c-44a5-b64a-47224ccc1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e20ad-1c79-4e84-8604-5ddbe952e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ttēlu atzīmes" ma:readOnly="false" ma:fieldId="{5cf76f15-5ced-4ddc-b409-7134ff3c332f}" ma:taxonomyMulti="true" ma:sspId="11d35d9e-665f-4525-9e48-92d793f46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981f5-9d7c-44a5-b64a-47224ccc17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864beea-f5ae-49c4-983c-79973b4d3bca}" ma:internalName="TaxCatchAll" ma:showField="CatchAllData" ma:web="658981f5-9d7c-44a5-b64a-47224ccc1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444A0-F869-48A2-BA6B-EE83BAE5C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EB2EA7-F39F-4343-8D50-58FDAF6E7DA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d6e20ad-1c79-4e84-8604-5ddbe952edb4"/>
    <ds:schemaRef ds:uri="http://purl.org/dc/terms/"/>
    <ds:schemaRef ds:uri="http://schemas.openxmlformats.org/package/2006/metadata/core-properties"/>
    <ds:schemaRef ds:uri="658981f5-9d7c-44a5-b64a-47224ccc17a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7EDD11-EA29-4DCA-9666-274053FCA31B}">
  <ds:schemaRefs>
    <ds:schemaRef ds:uri="3d6e20ad-1c79-4e84-8604-5ddbe952edb4"/>
    <ds:schemaRef ds:uri="658981f5-9d7c-44a5-b64a-47224ccc17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425</Words>
  <Application>Microsoft Office PowerPoint</Application>
  <PresentationFormat>Pielāgots</PresentationFormat>
  <Paragraphs>66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2" baseType="lpstr">
      <vt:lpstr>Arial</vt:lpstr>
      <vt:lpstr>GILROY-SEMIBOLD</vt:lpstr>
      <vt:lpstr>Helvetica Neue</vt:lpstr>
      <vt:lpstr>ヒラギノ明朝 ProN W3</vt:lpstr>
      <vt:lpstr>ヒラギノ明朝 ProN W6</vt:lpstr>
      <vt:lpstr>RIGA_2022</vt:lpstr>
      <vt:lpstr>Migrantu integrācija ar lokāli veidotu pieredzi (MILE)   Projektu īsteno Rīgas valstspilsētas pašvaldība sadarbībā ar sabiedriskās politikas centru “Providus” un nodibinājumu “Make Room Europe”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Gaidis Balodis</dc:creator>
  <cp:lastModifiedBy>Ilze Meilande</cp:lastModifiedBy>
  <cp:revision>20</cp:revision>
  <dcterms:modified xsi:type="dcterms:W3CDTF">2023-10-19T13:15:08Z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0x01010081E1384914728C40B2B1C7178B61F36C</vt:lpwstr>
  </property>
</Properties>
</file>