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74" r:id="rId2"/>
    <p:sldId id="291" r:id="rId3"/>
    <p:sldId id="300" r:id="rId4"/>
    <p:sldId id="306" r:id="rId5"/>
    <p:sldId id="297" r:id="rId6"/>
    <p:sldId id="307" r:id="rId7"/>
    <p:sldId id="309" r:id="rId8"/>
    <p:sldId id="308" r:id="rId9"/>
    <p:sldId id="310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C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Bez stila, režģa tab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43"/>
    <p:restoredTop sz="94653"/>
  </p:normalViewPr>
  <p:slideViewPr>
    <p:cSldViewPr snapToGrid="0" snapToObjects="1">
      <p:cViewPr varScale="1">
        <p:scale>
          <a:sx n="53" d="100"/>
          <a:sy n="53" d="100"/>
        </p:scale>
        <p:origin x="6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1" name="Shape 17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" descr="Image">
            <a:extLst>
              <a:ext uri="{FF2B5EF4-FFF2-40B4-BE49-F238E27FC236}">
                <a16:creationId xmlns:a16="http://schemas.microsoft.com/office/drawing/2014/main" id="{A81001EA-93D2-2A8F-4EB9-AF7F3AE915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385" t="30752" r="385" b="5023"/>
          <a:stretch/>
        </p:blipFill>
        <p:spPr>
          <a:xfrm>
            <a:off x="-99312" y="-216000"/>
            <a:ext cx="24483312" cy="14256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" descr="Image">
            <a:extLst>
              <a:ext uri="{FF2B5EF4-FFF2-40B4-BE49-F238E27FC236}">
                <a16:creationId xmlns:a16="http://schemas.microsoft.com/office/drawing/2014/main" id="{16925894-EAB0-1058-A053-CE298F37933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630626" y="11070524"/>
            <a:ext cx="1394532" cy="1339654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4630626" y="4692315"/>
            <a:ext cx="8362723" cy="1203159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 spc="120" baseline="0">
                <a:solidFill>
                  <a:schemeClr val="bg2"/>
                </a:solidFill>
              </a:defRPr>
            </a:lvl1pPr>
          </a:lstStyle>
          <a:p>
            <a:r>
              <a:rPr dirty="0"/>
              <a:t>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4639925" y="2393950"/>
            <a:ext cx="8362723" cy="1511300"/>
          </a:xfrm>
          <a:prstGeom prst="rect">
            <a:avLst/>
          </a:prstGeom>
          <a:noFill/>
        </p:spPr>
        <p:txBody>
          <a:bodyPr lIns="0" tIns="0" rIns="0" bIns="0" anchor="t" anchorCtr="0">
            <a:normAutofit/>
          </a:bodyPr>
          <a:lstStyle>
            <a:lvl1pPr>
              <a:lnSpc>
                <a:spcPct val="90000"/>
              </a:lnSpc>
              <a:defRPr sz="6000" spc="120" baseline="0">
                <a:solidFill>
                  <a:schemeClr val="bg2"/>
                </a:solidFill>
              </a:defRPr>
            </a:lvl1pPr>
          </a:lstStyle>
          <a:p>
            <a:r>
              <a:rPr dirty="0"/>
              <a:t>Presentation</a:t>
            </a:r>
            <a:br>
              <a:rPr lang="lv-LV" dirty="0"/>
            </a:br>
            <a:r>
              <a:rPr dirty="0"/>
              <a:t>Title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Table 0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390649" y="2393951"/>
            <a:ext cx="10837863" cy="3386916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r>
              <a:rPr dirty="0"/>
              <a:t>Title</a:t>
            </a:r>
          </a:p>
        </p:txBody>
      </p:sp>
      <p:sp>
        <p:nvSpPr>
          <p:cNvPr id="4" name="Author and Date">
            <a:extLst>
              <a:ext uri="{FF2B5EF4-FFF2-40B4-BE49-F238E27FC236}">
                <a16:creationId xmlns:a16="http://schemas.microsoft.com/office/drawing/2014/main" id="{870B44A4-C241-72C0-DA06-D8BF18E6576F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bg2"/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8" name="Chart Placeholder 2">
            <a:extLst>
              <a:ext uri="{FF2B5EF4-FFF2-40B4-BE49-F238E27FC236}">
                <a16:creationId xmlns:a16="http://schemas.microsoft.com/office/drawing/2014/main" id="{E6C49BE4-23C2-3CE7-9E8B-434D873DD3CD}"/>
              </a:ext>
            </a:extLst>
          </p:cNvPr>
          <p:cNvSpPr>
            <a:spLocks noGrp="1"/>
          </p:cNvSpPr>
          <p:nvPr>
            <p:ph type="chart" sz="quarter" idx="24" hasCustomPrompt="1"/>
          </p:nvPr>
        </p:nvSpPr>
        <p:spPr>
          <a:xfrm>
            <a:off x="1390650" y="6858000"/>
            <a:ext cx="21602700" cy="5688013"/>
          </a:xfrm>
        </p:spPr>
        <p:txBody>
          <a:bodyPr/>
          <a:lstStyle/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2448341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Table 0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390650" y="2393951"/>
            <a:ext cx="14978064" cy="2720490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dirty="0"/>
              <a:t>Title</a:t>
            </a:r>
          </a:p>
        </p:txBody>
      </p:sp>
      <p:sp>
        <p:nvSpPr>
          <p:cNvPr id="4" name="Author and Date">
            <a:extLst>
              <a:ext uri="{FF2B5EF4-FFF2-40B4-BE49-F238E27FC236}">
                <a16:creationId xmlns:a16="http://schemas.microsoft.com/office/drawing/2014/main" id="{870B44A4-C241-72C0-DA06-D8BF18E6576F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8" name="Chart Placeholder 2">
            <a:extLst>
              <a:ext uri="{FF2B5EF4-FFF2-40B4-BE49-F238E27FC236}">
                <a16:creationId xmlns:a16="http://schemas.microsoft.com/office/drawing/2014/main" id="{E6C49BE4-23C2-3CE7-9E8B-434D873DD3CD}"/>
              </a:ext>
            </a:extLst>
          </p:cNvPr>
          <p:cNvSpPr>
            <a:spLocks noGrp="1"/>
          </p:cNvSpPr>
          <p:nvPr>
            <p:ph type="chart" sz="quarter" idx="24" hasCustomPrompt="1"/>
          </p:nvPr>
        </p:nvSpPr>
        <p:spPr>
          <a:xfrm>
            <a:off x="1390650" y="5696366"/>
            <a:ext cx="21602700" cy="6849648"/>
          </a:xfrm>
        </p:spPr>
        <p:txBody>
          <a:bodyPr/>
          <a:lstStyle/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063646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solidFill>
          <a:srgbClr val="2F4B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ody Level One…">
            <a:extLst>
              <a:ext uri="{FF2B5EF4-FFF2-40B4-BE49-F238E27FC236}">
                <a16:creationId xmlns:a16="http://schemas.microsoft.com/office/drawing/2014/main" id="{1492E622-7BA1-4BCB-62A1-5FA7793A5CA2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57196" y="2393949"/>
            <a:ext cx="8336155" cy="332624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prezentācijas</a:t>
            </a:r>
            <a:endParaRPr lang="en-GB" dirty="0"/>
          </a:p>
          <a:p>
            <a:r>
              <a:rPr lang="en-GB" dirty="0" err="1"/>
              <a:t>nosaukumam</a:t>
            </a:r>
            <a:endParaRPr lang="en-GB" dirty="0"/>
          </a:p>
          <a:p>
            <a:endParaRPr lang="en-GB" dirty="0"/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66364495-AE4D-6780-6730-E9CBF6C0AAB6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39925" y="8384583"/>
            <a:ext cx="8336155" cy="416142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6477316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bg2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4636730" y="3265714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6BA9908B-635B-FB9D-0968-0F2A3547F08A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58844" y="2873509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5E620B50-0C3C-73D7-10ED-880E1A6AC64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36730" y="5003074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11" name="Body Level One…">
            <a:extLst>
              <a:ext uri="{FF2B5EF4-FFF2-40B4-BE49-F238E27FC236}">
                <a16:creationId xmlns:a16="http://schemas.microsoft.com/office/drawing/2014/main" id="{E775BA1C-9218-55B8-68A3-EC15290077D0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14658844" y="4610869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901ED2E-A9A6-476F-8173-12D2A570AF2B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4636730" y="6701245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13" name="Body Level One…">
            <a:extLst>
              <a:ext uri="{FF2B5EF4-FFF2-40B4-BE49-F238E27FC236}">
                <a16:creationId xmlns:a16="http://schemas.microsoft.com/office/drawing/2014/main" id="{25EE2D4C-CA10-8D2D-A7DE-CCDDF93AF2E6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14658844" y="6309040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sp>
        <p:nvSpPr>
          <p:cNvPr id="14" name="Body Level One…">
            <a:extLst>
              <a:ext uri="{FF2B5EF4-FFF2-40B4-BE49-F238E27FC236}">
                <a16:creationId xmlns:a16="http://schemas.microsoft.com/office/drawing/2014/main" id="{F78E460A-0198-4651-2233-D1465BC2D022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4636730" y="8438605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15" name="Body Level One…">
            <a:extLst>
              <a:ext uri="{FF2B5EF4-FFF2-40B4-BE49-F238E27FC236}">
                <a16:creationId xmlns:a16="http://schemas.microsoft.com/office/drawing/2014/main" id="{0C7FE141-0B7F-AB0E-C2CE-9135E64FEDE8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4658844" y="8046400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pic>
        <p:nvPicPr>
          <p:cNvPr id="16" name="Image" descr="Image">
            <a:extLst>
              <a:ext uri="{FF2B5EF4-FFF2-40B4-BE49-F238E27FC236}">
                <a16:creationId xmlns:a16="http://schemas.microsoft.com/office/drawing/2014/main" id="{7391E61C-618C-B989-E302-95B09330BE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76183" y="11111944"/>
            <a:ext cx="1394532" cy="133965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bg2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4636730" y="3265714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6BA9908B-635B-FB9D-0968-0F2A3547F08A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58844" y="2873509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5E620B50-0C3C-73D7-10ED-880E1A6AC64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36730" y="5003074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11" name="Body Level One…">
            <a:extLst>
              <a:ext uri="{FF2B5EF4-FFF2-40B4-BE49-F238E27FC236}">
                <a16:creationId xmlns:a16="http://schemas.microsoft.com/office/drawing/2014/main" id="{E775BA1C-9218-55B8-68A3-EC15290077D0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14658844" y="4610869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901ED2E-A9A6-476F-8173-12D2A570AF2B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4636730" y="6701245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13" name="Body Level One…">
            <a:extLst>
              <a:ext uri="{FF2B5EF4-FFF2-40B4-BE49-F238E27FC236}">
                <a16:creationId xmlns:a16="http://schemas.microsoft.com/office/drawing/2014/main" id="{25EE2D4C-CA10-8D2D-A7DE-CCDDF93AF2E6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14658844" y="6309040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sp>
        <p:nvSpPr>
          <p:cNvPr id="14" name="Body Level One…">
            <a:extLst>
              <a:ext uri="{FF2B5EF4-FFF2-40B4-BE49-F238E27FC236}">
                <a16:creationId xmlns:a16="http://schemas.microsoft.com/office/drawing/2014/main" id="{F78E460A-0198-4651-2233-D1465BC2D022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4636730" y="8438605"/>
            <a:ext cx="8334505" cy="108421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55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dirty="0"/>
          </a:p>
        </p:txBody>
      </p:sp>
      <p:sp>
        <p:nvSpPr>
          <p:cNvPr id="15" name="Body Level One…">
            <a:extLst>
              <a:ext uri="{FF2B5EF4-FFF2-40B4-BE49-F238E27FC236}">
                <a16:creationId xmlns:a16="http://schemas.microsoft.com/office/drawing/2014/main" id="{0C7FE141-0B7F-AB0E-C2CE-9135E64FEDE8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4658844" y="8046400"/>
            <a:ext cx="8334505" cy="3530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2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/>
              <a:t>0-0</a:t>
            </a:r>
            <a:endParaRPr dirty="0"/>
          </a:p>
        </p:txBody>
      </p:sp>
      <p:pic>
        <p:nvPicPr>
          <p:cNvPr id="16" name="Image" descr="Image">
            <a:extLst>
              <a:ext uri="{FF2B5EF4-FFF2-40B4-BE49-F238E27FC236}">
                <a16:creationId xmlns:a16="http://schemas.microsoft.com/office/drawing/2014/main" id="{7391E61C-618C-B989-E302-95B09330BE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76183" y="11111944"/>
            <a:ext cx="1394532" cy="133965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3707549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0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AC8BBA0A-F6BC-0197-C9DE-28A6C0188A25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accent6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C646643-08E0-CE6C-BBAD-B55308D625D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39065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12D9155C-94EF-C678-DCC7-C1C406B5DFB2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889183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C150F9D5-8D2C-8D45-CC1E-0B64CC64A3C1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6377512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4835226D-5CAD-BF6A-D210-3EDAA0D40D5B}"/>
              </a:ext>
            </a:extLst>
          </p:cNvPr>
          <p:cNvSpPr/>
          <p:nvPr userDrawn="1"/>
        </p:nvSpPr>
        <p:spPr>
          <a:xfrm flipH="1" flipV="1">
            <a:off x="8483601" y="2401566"/>
            <a:ext cx="7464" cy="10147634"/>
          </a:xfrm>
          <a:prstGeom prst="line">
            <a:avLst/>
          </a:prstGeom>
          <a:ln w="50800">
            <a:solidFill>
              <a:schemeClr val="bg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992D4D79-1735-9D8C-0CD5-D2FB2D498655}"/>
              </a:ext>
            </a:extLst>
          </p:cNvPr>
          <p:cNvSpPr/>
          <p:nvPr userDrawn="1"/>
        </p:nvSpPr>
        <p:spPr>
          <a:xfrm flipH="1" flipV="1">
            <a:off x="15876292" y="2401566"/>
            <a:ext cx="7464" cy="10147634"/>
          </a:xfrm>
          <a:prstGeom prst="line">
            <a:avLst/>
          </a:prstGeom>
          <a:ln w="50800">
            <a:solidFill>
              <a:schemeClr val="bg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" name="Body Level One…">
            <a:extLst>
              <a:ext uri="{FF2B5EF4-FFF2-40B4-BE49-F238E27FC236}">
                <a16:creationId xmlns:a16="http://schemas.microsoft.com/office/drawing/2014/main" id="{A1C661F5-0159-884F-3230-C7CAB85616A5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0890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17" name="Body Level One…">
            <a:extLst>
              <a:ext uri="{FF2B5EF4-FFF2-40B4-BE49-F238E27FC236}">
                <a16:creationId xmlns:a16="http://schemas.microsoft.com/office/drawing/2014/main" id="{EB7D3122-B27D-C95F-22E3-8566D90CAF2A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891008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18" name="Body Level One…">
            <a:extLst>
              <a:ext uri="{FF2B5EF4-FFF2-40B4-BE49-F238E27FC236}">
                <a16:creationId xmlns:a16="http://schemas.microsoft.com/office/drawing/2014/main" id="{5D510511-7390-6F61-07A8-6A2590B4BF75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6364771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21" name="Body Level One…">
            <a:extLst>
              <a:ext uri="{FF2B5EF4-FFF2-40B4-BE49-F238E27FC236}">
                <a16:creationId xmlns:a16="http://schemas.microsoft.com/office/drawing/2014/main" id="{38E52F12-47F1-466E-E0F6-CF23942718D4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39065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01</a:t>
            </a:r>
          </a:p>
        </p:txBody>
      </p:sp>
      <p:sp>
        <p:nvSpPr>
          <p:cNvPr id="22" name="Body Level One…">
            <a:extLst>
              <a:ext uri="{FF2B5EF4-FFF2-40B4-BE49-F238E27FC236}">
                <a16:creationId xmlns:a16="http://schemas.microsoft.com/office/drawing/2014/main" id="{9EEC4365-9B56-0DAF-8865-22CE11C5CE3B}"/>
              </a:ext>
            </a:extLst>
          </p:cNvPr>
          <p:cNvSpPr txBox="1">
            <a:spLocks noGrp="1"/>
          </p:cNvSpPr>
          <p:nvPr>
            <p:ph type="body" sz="quarter" idx="30" hasCustomPrompt="1"/>
          </p:nvPr>
        </p:nvSpPr>
        <p:spPr>
          <a:xfrm>
            <a:off x="889183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02</a:t>
            </a:r>
          </a:p>
        </p:txBody>
      </p:sp>
      <p:sp>
        <p:nvSpPr>
          <p:cNvPr id="23" name="Body Level One…">
            <a:extLst>
              <a:ext uri="{FF2B5EF4-FFF2-40B4-BE49-F238E27FC236}">
                <a16:creationId xmlns:a16="http://schemas.microsoft.com/office/drawing/2014/main" id="{F75D8E18-4176-E57C-EBA7-97183D777225}"/>
              </a:ext>
            </a:extLst>
          </p:cNvPr>
          <p:cNvSpPr txBox="1">
            <a:spLocks noGrp="1"/>
          </p:cNvSpPr>
          <p:nvPr>
            <p:ph type="body" sz="quarter" idx="31" hasCustomPrompt="1"/>
          </p:nvPr>
        </p:nvSpPr>
        <p:spPr>
          <a:xfrm>
            <a:off x="16377512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bg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789228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0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AC8BBA0A-F6BC-0197-C9DE-28A6C0188A25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accent6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C646643-08E0-CE6C-BBAD-B55308D625D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39065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12D9155C-94EF-C678-DCC7-C1C406B5DFB2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889183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C150F9D5-8D2C-8D45-CC1E-0B64CC64A3C1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6377512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4835226D-5CAD-BF6A-D210-3EDAA0D40D5B}"/>
              </a:ext>
            </a:extLst>
          </p:cNvPr>
          <p:cNvSpPr/>
          <p:nvPr userDrawn="1"/>
        </p:nvSpPr>
        <p:spPr>
          <a:xfrm flipH="1" flipV="1">
            <a:off x="8483601" y="2401566"/>
            <a:ext cx="7464" cy="10147634"/>
          </a:xfrm>
          <a:prstGeom prst="line">
            <a:avLst/>
          </a:prstGeom>
          <a:ln w="50800">
            <a:solidFill>
              <a:schemeClr val="accent6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992D4D79-1735-9D8C-0CD5-D2FB2D498655}"/>
              </a:ext>
            </a:extLst>
          </p:cNvPr>
          <p:cNvSpPr/>
          <p:nvPr userDrawn="1"/>
        </p:nvSpPr>
        <p:spPr>
          <a:xfrm flipH="1" flipV="1">
            <a:off x="15876292" y="2401566"/>
            <a:ext cx="7464" cy="10147634"/>
          </a:xfrm>
          <a:prstGeom prst="line">
            <a:avLst/>
          </a:prstGeom>
          <a:ln w="50800">
            <a:solidFill>
              <a:schemeClr val="accent6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" name="Body Level One…">
            <a:extLst>
              <a:ext uri="{FF2B5EF4-FFF2-40B4-BE49-F238E27FC236}">
                <a16:creationId xmlns:a16="http://schemas.microsoft.com/office/drawing/2014/main" id="{A1C661F5-0159-884F-3230-C7CAB85616A5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0890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17" name="Body Level One…">
            <a:extLst>
              <a:ext uri="{FF2B5EF4-FFF2-40B4-BE49-F238E27FC236}">
                <a16:creationId xmlns:a16="http://schemas.microsoft.com/office/drawing/2014/main" id="{EB7D3122-B27D-C95F-22E3-8566D90CAF2A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891008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18" name="Body Level One…">
            <a:extLst>
              <a:ext uri="{FF2B5EF4-FFF2-40B4-BE49-F238E27FC236}">
                <a16:creationId xmlns:a16="http://schemas.microsoft.com/office/drawing/2014/main" id="{5D510511-7390-6F61-07A8-6A2590B4BF75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6364771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21" name="Body Level One…">
            <a:extLst>
              <a:ext uri="{FF2B5EF4-FFF2-40B4-BE49-F238E27FC236}">
                <a16:creationId xmlns:a16="http://schemas.microsoft.com/office/drawing/2014/main" id="{38E52F12-47F1-466E-E0F6-CF23942718D4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39065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01</a:t>
            </a:r>
          </a:p>
        </p:txBody>
      </p:sp>
      <p:sp>
        <p:nvSpPr>
          <p:cNvPr id="22" name="Body Level One…">
            <a:extLst>
              <a:ext uri="{FF2B5EF4-FFF2-40B4-BE49-F238E27FC236}">
                <a16:creationId xmlns:a16="http://schemas.microsoft.com/office/drawing/2014/main" id="{9EEC4365-9B56-0DAF-8865-22CE11C5CE3B}"/>
              </a:ext>
            </a:extLst>
          </p:cNvPr>
          <p:cNvSpPr txBox="1">
            <a:spLocks noGrp="1"/>
          </p:cNvSpPr>
          <p:nvPr>
            <p:ph type="body" sz="quarter" idx="30" hasCustomPrompt="1"/>
          </p:nvPr>
        </p:nvSpPr>
        <p:spPr>
          <a:xfrm>
            <a:off x="889183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02</a:t>
            </a:r>
          </a:p>
        </p:txBody>
      </p:sp>
      <p:sp>
        <p:nvSpPr>
          <p:cNvPr id="23" name="Body Level One…">
            <a:extLst>
              <a:ext uri="{FF2B5EF4-FFF2-40B4-BE49-F238E27FC236}">
                <a16:creationId xmlns:a16="http://schemas.microsoft.com/office/drawing/2014/main" id="{F75D8E18-4176-E57C-EBA7-97183D777225}"/>
              </a:ext>
            </a:extLst>
          </p:cNvPr>
          <p:cNvSpPr txBox="1">
            <a:spLocks noGrp="1"/>
          </p:cNvSpPr>
          <p:nvPr>
            <p:ph type="body" sz="quarter" idx="31" hasCustomPrompt="1"/>
          </p:nvPr>
        </p:nvSpPr>
        <p:spPr>
          <a:xfrm>
            <a:off x="16377512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accent6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03316626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0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AC8BBA0A-F6BC-0197-C9DE-28A6C0188A25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C646643-08E0-CE6C-BBAD-B55308D625DD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39065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0" name="Body Level One…">
            <a:extLst>
              <a:ext uri="{FF2B5EF4-FFF2-40B4-BE49-F238E27FC236}">
                <a16:creationId xmlns:a16="http://schemas.microsoft.com/office/drawing/2014/main" id="{12D9155C-94EF-C678-DCC7-C1C406B5DFB2}"/>
              </a:ext>
            </a:extLst>
          </p:cNvPr>
          <p:cNvSpPr txBox="1">
            <a:spLocks noGrp="1"/>
          </p:cNvSpPr>
          <p:nvPr>
            <p:ph type="body" sz="quarter" idx="25" hasCustomPrompt="1"/>
          </p:nvPr>
        </p:nvSpPr>
        <p:spPr>
          <a:xfrm>
            <a:off x="8891830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C150F9D5-8D2C-8D45-CC1E-0B64CC64A3C1}"/>
              </a:ext>
            </a:extLst>
          </p:cNvPr>
          <p:cNvSpPr txBox="1">
            <a:spLocks noGrp="1"/>
          </p:cNvSpPr>
          <p:nvPr>
            <p:ph type="body" sz="quarter" idx="26" hasCustomPrompt="1"/>
          </p:nvPr>
        </p:nvSpPr>
        <p:spPr>
          <a:xfrm>
            <a:off x="16377512" y="3905249"/>
            <a:ext cx="6033038" cy="41693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Vieta </a:t>
            </a:r>
            <a:r>
              <a:rPr lang="en-GB" dirty="0" err="1"/>
              <a:t>argumentam</a:t>
            </a:r>
            <a:endParaRPr lang="en-GB" dirty="0"/>
          </a:p>
          <a:p>
            <a:r>
              <a:rPr lang="en-GB" dirty="0"/>
              <a:t>par </a:t>
            </a:r>
            <a:r>
              <a:rPr lang="en-GB" dirty="0" err="1"/>
              <a:t>konkrēto</a:t>
            </a:r>
            <a:r>
              <a:rPr lang="en-GB" dirty="0"/>
              <a:t> </a:t>
            </a:r>
            <a:r>
              <a:rPr lang="en-GB" dirty="0" err="1"/>
              <a:t>tēmu</a:t>
            </a:r>
            <a:endParaRPr lang="en-GB" dirty="0"/>
          </a:p>
          <a:p>
            <a:endParaRPr lang="en-GB" dirty="0"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4835226D-5CAD-BF6A-D210-3EDAA0D40D5B}"/>
              </a:ext>
            </a:extLst>
          </p:cNvPr>
          <p:cNvSpPr/>
          <p:nvPr userDrawn="1"/>
        </p:nvSpPr>
        <p:spPr>
          <a:xfrm flipH="1" flipV="1">
            <a:off x="8483601" y="2401566"/>
            <a:ext cx="7464" cy="10147634"/>
          </a:xfrm>
          <a:prstGeom prst="line">
            <a:avLst/>
          </a:prstGeom>
          <a:ln w="50800">
            <a:solidFill>
              <a:schemeClr val="tx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992D4D79-1735-9D8C-0CD5-D2FB2D498655}"/>
              </a:ext>
            </a:extLst>
          </p:cNvPr>
          <p:cNvSpPr/>
          <p:nvPr userDrawn="1"/>
        </p:nvSpPr>
        <p:spPr>
          <a:xfrm flipH="1" flipV="1">
            <a:off x="15876292" y="2401566"/>
            <a:ext cx="7464" cy="10147634"/>
          </a:xfrm>
          <a:prstGeom prst="line">
            <a:avLst/>
          </a:prstGeom>
          <a:ln w="50800">
            <a:solidFill>
              <a:schemeClr val="tx1">
                <a:alpha val="50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" name="Body Level One…">
            <a:extLst>
              <a:ext uri="{FF2B5EF4-FFF2-40B4-BE49-F238E27FC236}">
                <a16:creationId xmlns:a16="http://schemas.microsoft.com/office/drawing/2014/main" id="{A1C661F5-0159-884F-3230-C7CAB85616A5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0890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17" name="Body Level One…">
            <a:extLst>
              <a:ext uri="{FF2B5EF4-FFF2-40B4-BE49-F238E27FC236}">
                <a16:creationId xmlns:a16="http://schemas.microsoft.com/office/drawing/2014/main" id="{EB7D3122-B27D-C95F-22E3-8566D90CAF2A}"/>
              </a:ext>
            </a:extLst>
          </p:cNvPr>
          <p:cNvSpPr txBox="1">
            <a:spLocks noGrp="1"/>
          </p:cNvSpPr>
          <p:nvPr>
            <p:ph type="body" sz="quarter" idx="27" hasCustomPrompt="1"/>
          </p:nvPr>
        </p:nvSpPr>
        <p:spPr>
          <a:xfrm>
            <a:off x="8910086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18" name="Body Level One…">
            <a:extLst>
              <a:ext uri="{FF2B5EF4-FFF2-40B4-BE49-F238E27FC236}">
                <a16:creationId xmlns:a16="http://schemas.microsoft.com/office/drawing/2014/main" id="{5D510511-7390-6F61-07A8-6A2590B4BF75}"/>
              </a:ext>
            </a:extLst>
          </p:cNvPr>
          <p:cNvSpPr txBox="1">
            <a:spLocks noGrp="1"/>
          </p:cNvSpPr>
          <p:nvPr>
            <p:ph type="body" sz="quarter" idx="28" hasCustomPrompt="1"/>
          </p:nvPr>
        </p:nvSpPr>
        <p:spPr>
          <a:xfrm>
            <a:off x="16364771" y="10808641"/>
            <a:ext cx="5875868" cy="17373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21" name="Body Level One…">
            <a:extLst>
              <a:ext uri="{FF2B5EF4-FFF2-40B4-BE49-F238E27FC236}">
                <a16:creationId xmlns:a16="http://schemas.microsoft.com/office/drawing/2014/main" id="{38E52F12-47F1-466E-E0F6-CF23942718D4}"/>
              </a:ext>
            </a:extLst>
          </p:cNvPr>
          <p:cNvSpPr txBox="1">
            <a:spLocks noGrp="1"/>
          </p:cNvSpPr>
          <p:nvPr>
            <p:ph type="body" sz="quarter" idx="29" hasCustomPrompt="1"/>
          </p:nvPr>
        </p:nvSpPr>
        <p:spPr>
          <a:xfrm>
            <a:off x="139065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01</a:t>
            </a:r>
          </a:p>
        </p:txBody>
      </p:sp>
      <p:sp>
        <p:nvSpPr>
          <p:cNvPr id="22" name="Body Level One…">
            <a:extLst>
              <a:ext uri="{FF2B5EF4-FFF2-40B4-BE49-F238E27FC236}">
                <a16:creationId xmlns:a16="http://schemas.microsoft.com/office/drawing/2014/main" id="{9EEC4365-9B56-0DAF-8865-22CE11C5CE3B}"/>
              </a:ext>
            </a:extLst>
          </p:cNvPr>
          <p:cNvSpPr txBox="1">
            <a:spLocks noGrp="1"/>
          </p:cNvSpPr>
          <p:nvPr>
            <p:ph type="body" sz="quarter" idx="30" hasCustomPrompt="1"/>
          </p:nvPr>
        </p:nvSpPr>
        <p:spPr>
          <a:xfrm>
            <a:off x="8891830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02</a:t>
            </a:r>
          </a:p>
        </p:txBody>
      </p:sp>
      <p:sp>
        <p:nvSpPr>
          <p:cNvPr id="23" name="Body Level One…">
            <a:extLst>
              <a:ext uri="{FF2B5EF4-FFF2-40B4-BE49-F238E27FC236}">
                <a16:creationId xmlns:a16="http://schemas.microsoft.com/office/drawing/2014/main" id="{F75D8E18-4176-E57C-EBA7-97183D777225}"/>
              </a:ext>
            </a:extLst>
          </p:cNvPr>
          <p:cNvSpPr txBox="1">
            <a:spLocks noGrp="1"/>
          </p:cNvSpPr>
          <p:nvPr>
            <p:ph type="body" sz="quarter" idx="31" hasCustomPrompt="1"/>
          </p:nvPr>
        </p:nvSpPr>
        <p:spPr>
          <a:xfrm>
            <a:off x="16377512" y="2417412"/>
            <a:ext cx="6033038" cy="1487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9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83542969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0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9C8B7C49-7DC8-C79A-6AEF-141593257942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1492E622-7BA1-4BCB-62A1-5FA7793A5CA2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57197" y="6027567"/>
            <a:ext cx="8336155" cy="36298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66364495-AE4D-6780-6730-E9CBF6C0AAB6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57196" y="9908999"/>
            <a:ext cx="8336155" cy="1732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5F81D3-28BD-94C4-0099-D52FA9916731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 rot="-180000">
            <a:off x="3874520" y="4107269"/>
            <a:ext cx="8178527" cy="5524157"/>
          </a:xfrm>
          <a:pattFill prst="pct5">
            <a:fgClr>
              <a:srgbClr val="FFFFFF"/>
            </a:fgClr>
            <a:bgClr>
              <a:schemeClr val="bg2">
                <a:lumMod val="95000"/>
              </a:schemeClr>
            </a:bgClr>
          </a:pattFill>
        </p:spPr>
        <p:txBody>
          <a:bodyPr/>
          <a:lstStyle/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321869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0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hor and Date">
            <a:extLst>
              <a:ext uri="{FF2B5EF4-FFF2-40B4-BE49-F238E27FC236}">
                <a16:creationId xmlns:a16="http://schemas.microsoft.com/office/drawing/2014/main" id="{9C8B7C49-7DC8-C79A-6AEF-141593257942}"/>
              </a:ext>
            </a:extLst>
          </p:cNvPr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390650" y="1169989"/>
            <a:ext cx="10837863" cy="642038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2200" b="1" spc="220" baseline="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GB" dirty="0"/>
              <a:t>PRESENTATION 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1492E622-7BA1-4BCB-62A1-5FA7793A5CA2}"/>
              </a:ext>
            </a:extLst>
          </p:cNvPr>
          <p:cNvSpPr txBox="1">
            <a:spLocks noGrp="1"/>
          </p:cNvSpPr>
          <p:nvPr>
            <p:ph type="body" sz="quarter" idx="24" hasCustomPrompt="1"/>
          </p:nvPr>
        </p:nvSpPr>
        <p:spPr>
          <a:xfrm>
            <a:off x="14657197" y="6027567"/>
            <a:ext cx="8336155" cy="362989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90000"/>
              </a:lnSpc>
              <a:spcBef>
                <a:spcPts val="0"/>
              </a:spcBef>
              <a:buSzTx/>
              <a:buNone/>
              <a:defRPr sz="60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en-GB" dirty="0"/>
              <a:t>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66364495-AE4D-6780-6730-E9CBF6C0AAB6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14657196" y="9908999"/>
            <a:ext cx="8336155" cy="1732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5F81D3-28BD-94C4-0099-D52FA9916731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 rot="-180000">
            <a:off x="3874520" y="4107269"/>
            <a:ext cx="8178527" cy="5524157"/>
          </a:xfrm>
          <a:pattFill prst="pct5">
            <a:fgClr>
              <a:srgbClr val="FFFFFF"/>
            </a:fgClr>
            <a:bgClr>
              <a:schemeClr val="bg2">
                <a:lumMod val="95000"/>
              </a:schemeClr>
            </a:bgClr>
          </a:pattFill>
        </p:spPr>
        <p:txBody>
          <a:bodyPr/>
          <a:lstStyle/>
          <a:p>
            <a:r>
              <a:rPr lang="en-LV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149294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390650" y="5718874"/>
            <a:ext cx="21602700" cy="323914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dirty="0"/>
              <a:t>Title</a:t>
            </a:r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A90D4273-1E94-69F4-E1F7-B3F58F9638DE}"/>
              </a:ext>
            </a:extLst>
          </p:cNvPr>
          <p:cNvSpPr txBox="1">
            <a:spLocks noGrp="1"/>
          </p:cNvSpPr>
          <p:nvPr>
            <p:ph type="body" sz="quarter" idx="23" hasCustomPrompt="1"/>
          </p:nvPr>
        </p:nvSpPr>
        <p:spPr>
          <a:xfrm>
            <a:off x="8915400" y="10782300"/>
            <a:ext cx="5724525" cy="17637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825500">
              <a:lnSpc>
                <a:spcPct val="120000"/>
              </a:lnSpc>
              <a:spcBef>
                <a:spcPts val="0"/>
              </a:spcBef>
              <a:buSzTx/>
              <a:buNone/>
              <a:defRPr sz="2200" b="1">
                <a:solidFill>
                  <a:schemeClr val="tx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rPr lang="lv-LV" dirty="0" err="1"/>
              <a:t>Text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569924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228513" y="1169988"/>
            <a:ext cx="1080135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dirty="0"/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0" y="2934054"/>
            <a:ext cx="1080135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r>
              <a:rPr dirty="0"/>
              <a:t>Slide bullet text</a:t>
            </a:r>
          </a:p>
          <a:p>
            <a:pPr lvl="1"/>
            <a:endParaRPr dirty="0"/>
          </a:p>
          <a:p>
            <a:pPr lvl="2"/>
            <a:endParaRPr dirty="0"/>
          </a:p>
          <a:p>
            <a:pPr lvl="3"/>
            <a:endParaRPr dirty="0"/>
          </a:p>
          <a:p>
            <a:pPr lvl="4"/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70" r:id="rId5"/>
    <p:sldLayoutId id="2147483669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ransition spd="med"/>
  <p:txStyles>
    <p:titleStyle>
      <a:lvl1pPr marL="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18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1pPr>
      <a:lvl2pPr marL="6096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2pPr>
      <a:lvl3pPr marL="12192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3pPr>
      <a:lvl4pPr marL="18288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4pPr>
      <a:lvl5pPr marL="2438400" marR="0" indent="0" algn="l" defTabSz="2438338" rtl="0" latinLnBrk="0">
        <a:lnSpc>
          <a:spcPct val="90000"/>
        </a:lnSpc>
        <a:spcBef>
          <a:spcPts val="0"/>
        </a:spcBef>
        <a:spcAft>
          <a:spcPts val="0"/>
        </a:spcAft>
        <a:buClrTx/>
        <a:buSzPct val="123000"/>
        <a:buFontTx/>
        <a:buNone/>
        <a:tabLst/>
        <a:defRPr sz="6000" b="1" i="0" u="none" strike="noStrike" cap="none" spc="120" baseline="0">
          <a:solidFill>
            <a:schemeClr val="tx1"/>
          </a:solidFill>
          <a:uFillTx/>
          <a:latin typeface="GILROY-SEMIBOLD" pitchFamily="2" charset="77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 userDrawn="1">
          <p15:clr>
            <a:srgbClr val="F26B43"/>
          </p15:clr>
        </p15:guide>
        <p15:guide id="3" orient="horz" pos="737" userDrawn="1">
          <p15:clr>
            <a:srgbClr val="F26B43"/>
          </p15:clr>
        </p15:guide>
        <p15:guide id="4" pos="876" userDrawn="1">
          <p15:clr>
            <a:srgbClr val="F26B43"/>
          </p15:clr>
        </p15:guide>
        <p15:guide id="5" orient="horz" pos="7903" userDrawn="1">
          <p15:clr>
            <a:srgbClr val="F26B43"/>
          </p15:clr>
        </p15:guide>
        <p15:guide id="6" pos="14484" userDrawn="1">
          <p15:clr>
            <a:srgbClr val="F26B43"/>
          </p15:clr>
        </p15:guide>
        <p15:guide id="7" pos="7703" userDrawn="1">
          <p15:clr>
            <a:srgbClr val="F26B43"/>
          </p15:clr>
        </p15:guide>
        <p15:guide id="9" pos="10311" userDrawn="1">
          <p15:clr>
            <a:srgbClr val="F26B43"/>
          </p15:clr>
        </p15:guide>
        <p15:guide id="10" pos="5616" userDrawn="1">
          <p15:clr>
            <a:srgbClr val="F26B43"/>
          </p15:clr>
        </p15:guide>
        <p15:guide id="11" pos="5344" userDrawn="1">
          <p15:clr>
            <a:srgbClr val="F26B43"/>
          </p15:clr>
        </p15:guide>
        <p15:guide id="12" pos="9993" userDrawn="1">
          <p15:clr>
            <a:srgbClr val="F26B43"/>
          </p15:clr>
        </p15:guide>
        <p15:guide id="13" orient="horz" pos="1508" userDrawn="1">
          <p15:clr>
            <a:srgbClr val="F26B43"/>
          </p15:clr>
        </p15:guide>
        <p15:guide id="14" orient="horz" pos="2460" userDrawn="1">
          <p15:clr>
            <a:srgbClr val="F26B43"/>
          </p15:clr>
        </p15:guide>
        <p15:guide id="15" orient="horz" pos="6792" userDrawn="1">
          <p15:clr>
            <a:srgbClr val="F26B43"/>
          </p15:clr>
        </p15:guide>
        <p15:guide id="16" pos="92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A6F6E5-5CBE-B107-AB2F-7258128D802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16196" y="11253182"/>
            <a:ext cx="8362723" cy="1203159"/>
          </a:xfrm>
        </p:spPr>
        <p:txBody>
          <a:bodyPr>
            <a:normAutofit/>
          </a:bodyPr>
          <a:lstStyle/>
          <a:p>
            <a:r>
              <a:rPr lang="lv-LV" sz="3200" dirty="0"/>
              <a:t>Jūnijs, 2023</a:t>
            </a:r>
          </a:p>
          <a:p>
            <a:r>
              <a:rPr lang="lv-LV" sz="3200" dirty="0"/>
              <a:t>Maija Gredzena, projektu koordinatore</a:t>
            </a:r>
            <a:endParaRPr lang="en-LV" sz="3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CA4368-CEC5-409E-FAD1-5F7E7B093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7529" y="2616553"/>
            <a:ext cx="15096566" cy="3501524"/>
          </a:xfrm>
        </p:spPr>
        <p:txBody>
          <a:bodyPr>
            <a:normAutofit/>
          </a:bodyPr>
          <a:lstStyle/>
          <a:p>
            <a:pPr algn="ctr"/>
            <a:r>
              <a:rPr lang="lv-LV" b="1" dirty="0"/>
              <a:t>Rīgas Atbalsta Centrs Ukrainas iedzīvotājiem</a:t>
            </a:r>
            <a:br>
              <a:rPr lang="lv-LV" b="1" dirty="0"/>
            </a:br>
            <a:r>
              <a:rPr lang="en-US" b="1" dirty="0"/>
              <a:t> </a:t>
            </a:r>
            <a:br>
              <a:rPr lang="lv-LV" b="1" dirty="0"/>
            </a:br>
            <a:r>
              <a:rPr lang="lv-LV" b="1" dirty="0"/>
              <a:t>Vienas pieturas aģentūra</a:t>
            </a:r>
            <a:endParaRPr lang="en-LV" b="1" dirty="0"/>
          </a:p>
        </p:txBody>
      </p:sp>
    </p:spTree>
    <p:extLst>
      <p:ext uri="{BB962C8B-B14F-4D97-AF65-F5344CB8AC3E}">
        <p14:creationId xmlns:p14="http://schemas.microsoft.com/office/powerpoint/2010/main" val="3834229695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477566" y="4201245"/>
            <a:ext cx="19501894" cy="5313510"/>
          </a:xfrm>
        </p:spPr>
        <p:txBody>
          <a:bodyPr>
            <a:normAutofit/>
          </a:bodyPr>
          <a:lstStyle/>
          <a:p>
            <a:pPr algn="ctr"/>
            <a:r>
              <a:rPr lang="en-US" sz="7200" dirty="0"/>
              <a:t>Centrs </a:t>
            </a:r>
            <a:r>
              <a:rPr lang="en-US" sz="7200" dirty="0" err="1"/>
              <a:t>izveidots</a:t>
            </a:r>
            <a:r>
              <a:rPr lang="en-US" sz="7200" dirty="0"/>
              <a:t>, </a:t>
            </a:r>
            <a:r>
              <a:rPr lang="en-US" sz="7200" dirty="0" err="1"/>
              <a:t>lai</a:t>
            </a:r>
            <a:r>
              <a:rPr lang="en-US" sz="7200" dirty="0"/>
              <a:t> </a:t>
            </a:r>
            <a:r>
              <a:rPr lang="en-US" sz="7200" dirty="0" err="1"/>
              <a:t>koncentrētu</a:t>
            </a:r>
            <a:r>
              <a:rPr lang="en-US" sz="7200" dirty="0"/>
              <a:t> </a:t>
            </a:r>
            <a:r>
              <a:rPr lang="lv-LV" sz="7200" dirty="0"/>
              <a:t>V</a:t>
            </a:r>
            <a:r>
              <a:rPr lang="en-US" sz="7200" dirty="0" err="1"/>
              <a:t>alsts</a:t>
            </a:r>
            <a:r>
              <a:rPr lang="lv-LV" sz="7200" dirty="0"/>
              <a:t>, </a:t>
            </a:r>
            <a:r>
              <a:rPr lang="en-US" sz="7200" dirty="0"/>
              <a:t>Rīgas </a:t>
            </a:r>
            <a:r>
              <a:rPr lang="en-US" sz="7200" dirty="0" err="1"/>
              <a:t>pašvaldības</a:t>
            </a:r>
            <a:r>
              <a:rPr lang="en-US" sz="7200" dirty="0"/>
              <a:t> </a:t>
            </a:r>
            <a:r>
              <a:rPr lang="lv-LV" sz="7200" dirty="0"/>
              <a:t>un NVO </a:t>
            </a:r>
            <a:r>
              <a:rPr lang="en-US" sz="7200" dirty="0" err="1"/>
              <a:t>resursus</a:t>
            </a:r>
            <a:r>
              <a:rPr lang="en-US" sz="7200" dirty="0"/>
              <a:t> </a:t>
            </a:r>
            <a:r>
              <a:rPr lang="en-US" sz="7200" dirty="0" err="1"/>
              <a:t>vienuviet</a:t>
            </a:r>
            <a:r>
              <a:rPr lang="lv-LV" sz="7200" dirty="0"/>
              <a:t>,</a:t>
            </a:r>
            <a:r>
              <a:rPr lang="en-US" sz="7200" dirty="0"/>
              <a:t> un </a:t>
            </a:r>
            <a:r>
              <a:rPr lang="en-US" sz="7200" dirty="0" err="1"/>
              <a:t>sniegtu</a:t>
            </a:r>
            <a:r>
              <a:rPr lang="en-US" sz="7200" dirty="0"/>
              <a:t> </a:t>
            </a:r>
            <a:r>
              <a:rPr lang="en-US" sz="7200" dirty="0" err="1"/>
              <a:t>maksimāli</a:t>
            </a:r>
            <a:r>
              <a:rPr lang="en-US" sz="7200" dirty="0"/>
              <a:t> </a:t>
            </a:r>
            <a:r>
              <a:rPr lang="en-US" sz="7200" dirty="0" err="1"/>
              <a:t>nepieciešamo</a:t>
            </a:r>
            <a:r>
              <a:rPr lang="en-US" sz="7200" dirty="0"/>
              <a:t> </a:t>
            </a:r>
            <a:r>
              <a:rPr lang="en-US" sz="7200" dirty="0" err="1"/>
              <a:t>palīdzību</a:t>
            </a:r>
            <a:r>
              <a:rPr lang="en-US" sz="7200" dirty="0"/>
              <a:t> Ukrainas iedzīvotājiem, </a:t>
            </a:r>
            <a:r>
              <a:rPr lang="en-US" sz="7200" dirty="0" err="1"/>
              <a:t>kuri</a:t>
            </a:r>
            <a:r>
              <a:rPr lang="en-US" sz="7200" dirty="0"/>
              <a:t> </a:t>
            </a:r>
            <a:r>
              <a:rPr lang="en-US" sz="7200" dirty="0" err="1"/>
              <a:t>meklē</a:t>
            </a:r>
            <a:r>
              <a:rPr lang="en-US" sz="7200" dirty="0"/>
              <a:t> </a:t>
            </a:r>
            <a:r>
              <a:rPr lang="en-US" sz="7200" dirty="0" err="1"/>
              <a:t>patvērumu</a:t>
            </a:r>
            <a:r>
              <a:rPr lang="en-US" sz="7200" dirty="0"/>
              <a:t> </a:t>
            </a:r>
            <a:r>
              <a:rPr lang="en-US" sz="7200" dirty="0" err="1"/>
              <a:t>Latvijā</a:t>
            </a:r>
            <a:r>
              <a:rPr lang="en-US" sz="7200" dirty="0"/>
              <a:t> un </a:t>
            </a:r>
            <a:r>
              <a:rPr lang="en-US" sz="7200" dirty="0" err="1"/>
              <a:t>Rīgā</a:t>
            </a:r>
            <a:r>
              <a:rPr lang="en-US" sz="7200" dirty="0"/>
              <a:t>.</a:t>
            </a:r>
            <a:endParaRPr lang="lv-LV" sz="7200" dirty="0"/>
          </a:p>
        </p:txBody>
      </p:sp>
    </p:spTree>
    <p:extLst>
      <p:ext uri="{BB962C8B-B14F-4D97-AF65-F5344CB8AC3E}">
        <p14:creationId xmlns:p14="http://schemas.microsoft.com/office/powerpoint/2010/main" val="238490664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922494" y="3145534"/>
            <a:ext cx="17911483" cy="9400477"/>
          </a:xfrm>
        </p:spPr>
        <p:txBody>
          <a:bodyPr>
            <a:normAutofit/>
          </a:bodyPr>
          <a:lstStyle/>
          <a:p>
            <a:pPr indent="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lv-LV" sz="6700" dirty="0"/>
              <a:t>Valsts pakalpojumi</a:t>
            </a:r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PMLP</a:t>
            </a:r>
            <a:r>
              <a:rPr lang="lv-LV" sz="4800" b="0" dirty="0"/>
              <a:t>: uzturēšanās atļauju noformēšana, </a:t>
            </a:r>
            <a:r>
              <a:rPr lang="lv-LV" sz="4800" b="0" dirty="0" err="1"/>
              <a:t>biometrisko</a:t>
            </a:r>
            <a:r>
              <a:rPr lang="lv-LV" sz="4800" b="0" dirty="0"/>
              <a:t> datu nodošana, personas kodu ģenerēšana, konsultācijas</a:t>
            </a:r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VUGD / AIC</a:t>
            </a:r>
            <a:r>
              <a:rPr lang="lv-LV" sz="4800" b="0" dirty="0"/>
              <a:t>: izmitināšanas nodrošināšana sadarbībā ar CAK </a:t>
            </a:r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NVA</a:t>
            </a:r>
            <a:r>
              <a:rPr lang="lv-LV" sz="4800" b="0" dirty="0"/>
              <a:t>: darba piedāvājumi, bezdarbnieka statuss, vienreizējā darba uzsākšanas pabalsta noformēšana</a:t>
            </a:r>
            <a:endParaRPr lang="en-US" sz="7000" dirty="0"/>
          </a:p>
          <a:p>
            <a:pPr algn="ctr"/>
            <a:endParaRPr lang="lv-LV" sz="7200" dirty="0"/>
          </a:p>
        </p:txBody>
      </p:sp>
    </p:spTree>
    <p:extLst>
      <p:ext uri="{BB962C8B-B14F-4D97-AF65-F5344CB8AC3E}">
        <p14:creationId xmlns:p14="http://schemas.microsoft.com/office/powerpoint/2010/main" val="262233119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4016188" y="2014326"/>
            <a:ext cx="18539012" cy="10388250"/>
          </a:xfrm>
        </p:spPr>
        <p:txBody>
          <a:bodyPr>
            <a:normAutofit fontScale="77500" lnSpcReduction="20000"/>
          </a:bodyPr>
          <a:lstStyle/>
          <a:p>
            <a:pPr indent="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lv-LV" sz="7900" dirty="0"/>
              <a:t>Pašvaldības pakalpojumi</a:t>
            </a:r>
          </a:p>
          <a:p>
            <a:pPr indent="457200">
              <a:lnSpc>
                <a:spcPct val="120000"/>
              </a:lnSpc>
            </a:pPr>
            <a:endParaRPr lang="lv-LV" sz="7900" dirty="0"/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6200" dirty="0"/>
              <a:t>AIC</a:t>
            </a:r>
            <a:r>
              <a:rPr lang="lv-LV" sz="6200" b="0" dirty="0"/>
              <a:t>: reģistrācija, personas vajadzību izzināšana un nosūtīšana uz institūciju pēc attiecīgā pakalpojuma </a:t>
            </a:r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6200" dirty="0"/>
              <a:t>LD/RDS</a:t>
            </a:r>
            <a:r>
              <a:rPr lang="lv-LV" sz="6200" b="0" dirty="0"/>
              <a:t>: sociālais atbalsts, pabalsti, ES palīdzības pakas</a:t>
            </a:r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6200" dirty="0"/>
              <a:t>IKSD</a:t>
            </a:r>
            <a:r>
              <a:rPr lang="lv-LV" sz="6200" b="0" dirty="0"/>
              <a:t>: konsultācijas par izglītības pakalpojumiem, pieteikumu pieņemšana</a:t>
            </a:r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6200" dirty="0"/>
              <a:t>AIC / Pašvaldības policija: </a:t>
            </a:r>
            <a:r>
              <a:rPr lang="lv-LV" sz="6200" b="0" dirty="0"/>
              <a:t>izmitināšana Rīgas </a:t>
            </a:r>
            <a:r>
              <a:rPr lang="lv-LV" sz="6200" b="0" dirty="0" err="1"/>
              <a:t>valstspilsētā</a:t>
            </a:r>
            <a:endParaRPr lang="lv-LV" sz="6200" b="0" dirty="0"/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6200" dirty="0"/>
              <a:t>Bāriņtiesa</a:t>
            </a:r>
            <a:r>
              <a:rPr lang="lv-LV" sz="6200" b="0" dirty="0"/>
              <a:t>: aizbildņu iecelšana nepavadītiem nepilngadīgajiem</a:t>
            </a:r>
          </a:p>
          <a:p>
            <a:pPr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6200" dirty="0"/>
              <a:t>Rīgas satiksme: </a:t>
            </a:r>
            <a:r>
              <a:rPr lang="lv-LV" sz="6200" b="0" dirty="0"/>
              <a:t>e-taloni</a:t>
            </a:r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7000" dirty="0"/>
          </a:p>
          <a:p>
            <a:pPr algn="ctr"/>
            <a:endParaRPr lang="lv-LV" sz="7200" dirty="0"/>
          </a:p>
        </p:txBody>
      </p:sp>
    </p:spTree>
    <p:extLst>
      <p:ext uri="{BB962C8B-B14F-4D97-AF65-F5344CB8AC3E}">
        <p14:creationId xmlns:p14="http://schemas.microsoft.com/office/powerpoint/2010/main" val="200973058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994212" y="2278192"/>
            <a:ext cx="19076894" cy="9422030"/>
          </a:xfrm>
        </p:spPr>
        <p:txBody>
          <a:bodyPr>
            <a:normAutofit fontScale="85000" lnSpcReduction="20000"/>
          </a:bodyPr>
          <a:lstStyle/>
          <a:p>
            <a:pPr indent="457200">
              <a:lnSpc>
                <a:spcPct val="120000"/>
              </a:lnSpc>
            </a:pPr>
            <a:r>
              <a:rPr lang="lv-LV" sz="7200" dirty="0"/>
              <a:t>NVO, brīvprātīgie un cits atbalsts</a:t>
            </a:r>
          </a:p>
          <a:p>
            <a:pPr indent="457200">
              <a:lnSpc>
                <a:spcPct val="120000"/>
              </a:lnSpc>
            </a:pPr>
            <a:endParaRPr lang="lv-LV" sz="7200" dirty="0"/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dirty="0"/>
              <a:t>Biedrība «Gribu palīdzēt bēgļiem»: </a:t>
            </a:r>
            <a:r>
              <a:rPr lang="lv-LV" sz="5200" b="0" dirty="0"/>
              <a:t>brīvprātīgie, konsultācijas par NVO pakalpojumiem un atbalstu, privātpersonu atbalsts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dirty="0"/>
              <a:t>Biedrība «Tavi draugi»: </a:t>
            </a:r>
            <a:r>
              <a:rPr lang="lv-LV" sz="5200" b="0" dirty="0"/>
              <a:t>Viesistaba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dirty="0"/>
              <a:t>IOM</a:t>
            </a:r>
            <a:r>
              <a:rPr lang="lv-LV" sz="5200" b="0" dirty="0"/>
              <a:t> (Starptautiskā Migrācijas organizācija)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dirty="0"/>
              <a:t>Biedrība «VICHE»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dirty="0"/>
              <a:t>Bērnu psihologs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dirty="0"/>
              <a:t>Brīvprātīgo datubāze:  </a:t>
            </a:r>
            <a:r>
              <a:rPr lang="lv-LV" sz="5200" b="0" dirty="0"/>
              <a:t>Centrā strādājuši vairāk kā 800 unikālie brīvprātīgie, kuri turpina iesaistīties Centra rīkotajos pasākumos (piem., Rīgas ziedoto autobusu akcija)</a:t>
            </a:r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5200" b="0" dirty="0"/>
          </a:p>
          <a:p>
            <a:pPr>
              <a:lnSpc>
                <a:spcPct val="120000"/>
              </a:lnSpc>
            </a:pPr>
            <a:endParaRPr lang="lv-LV" sz="5200" b="0" dirty="0"/>
          </a:p>
          <a:p>
            <a:pPr>
              <a:lnSpc>
                <a:spcPct val="120000"/>
              </a:lnSpc>
            </a:pPr>
            <a:endParaRPr lang="en-US" sz="8000" dirty="0"/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7200" dirty="0"/>
          </a:p>
          <a:p>
            <a:pPr algn="ctr"/>
            <a:endParaRPr lang="lv-LV" sz="7200" dirty="0"/>
          </a:p>
        </p:txBody>
      </p:sp>
    </p:spTree>
    <p:extLst>
      <p:ext uri="{BB962C8B-B14F-4D97-AF65-F5344CB8AC3E}">
        <p14:creationId xmlns:p14="http://schemas.microsoft.com/office/powerpoint/2010/main" val="161985548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3245224" y="2547134"/>
            <a:ext cx="19525129" cy="9422030"/>
          </a:xfrm>
        </p:spPr>
        <p:txBody>
          <a:bodyPr>
            <a:normAutofit/>
          </a:bodyPr>
          <a:lstStyle/>
          <a:p>
            <a:pPr indent="457200">
              <a:lnSpc>
                <a:spcPct val="120000"/>
              </a:lnSpc>
            </a:pPr>
            <a:r>
              <a:rPr lang="lv-LV" sz="7200" dirty="0"/>
              <a:t>NVO, brīvprātīgie un cits atbalsts</a:t>
            </a:r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5200" b="0" dirty="0"/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Darba birža: </a:t>
            </a:r>
            <a:r>
              <a:rPr lang="lv-LV" sz="4800" b="0" dirty="0"/>
              <a:t>Centrā jau notikušas 20 darba biržas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Valodu kursi: </a:t>
            </a:r>
            <a:r>
              <a:rPr lang="lv-LV" sz="4800" b="0" dirty="0"/>
              <a:t>Rīgas pašvaldības darbiniekiem, NVO rīkoti kursi, Valodu klubiņi 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Cits atbalsts:</a:t>
            </a:r>
            <a:r>
              <a:rPr lang="lv-LV" sz="4800" b="0" dirty="0"/>
              <a:t> LMT SIM kartes, ELIS paklāju nomaiņa un roku dezinfekcijas līdzekļi, dažādi ziedojumi Centra klientiem (kafija, saldējumi, sulas, ūdens u.c.)</a:t>
            </a:r>
          </a:p>
          <a:p>
            <a:pPr>
              <a:lnSpc>
                <a:spcPct val="120000"/>
              </a:lnSpc>
            </a:pPr>
            <a:endParaRPr lang="lv-LV" sz="5200" b="0" dirty="0"/>
          </a:p>
          <a:p>
            <a:pPr>
              <a:lnSpc>
                <a:spcPct val="120000"/>
              </a:lnSpc>
            </a:pPr>
            <a:endParaRPr lang="en-US" sz="8000" dirty="0"/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7200" dirty="0"/>
          </a:p>
          <a:p>
            <a:pPr algn="ctr"/>
            <a:endParaRPr lang="lv-LV" sz="7200" dirty="0"/>
          </a:p>
        </p:txBody>
      </p:sp>
    </p:spTree>
    <p:extLst>
      <p:ext uri="{BB962C8B-B14F-4D97-AF65-F5344CB8AC3E}">
        <p14:creationId xmlns:p14="http://schemas.microsoft.com/office/powerpoint/2010/main" val="313893239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635622" y="2923651"/>
            <a:ext cx="20959483" cy="942203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lv-LV" sz="7200" dirty="0"/>
              <a:t>Rīgas Atbalsta Centrs Ukrainas iedzīvotājiem skaitļos</a:t>
            </a:r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5200" b="0" dirty="0"/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b="0" dirty="0"/>
              <a:t>Uz maija beigām Rīgas pilsētā ir reģistrētas </a:t>
            </a:r>
            <a:r>
              <a:rPr lang="lv-LV" sz="5200" dirty="0"/>
              <a:t>22035</a:t>
            </a:r>
            <a:r>
              <a:rPr lang="lv-LV" sz="5200" b="0" dirty="0"/>
              <a:t> personas, no tām </a:t>
            </a:r>
            <a:r>
              <a:rPr lang="lv-LV" sz="5200" dirty="0"/>
              <a:t>18187</a:t>
            </a:r>
            <a:r>
              <a:rPr lang="lv-LV" sz="5200" b="0" dirty="0"/>
              <a:t> ir aktīvs statuss. Dienā vidēji </a:t>
            </a:r>
            <a:r>
              <a:rPr lang="lv-LV" sz="5200" dirty="0"/>
              <a:t>20</a:t>
            </a:r>
            <a:r>
              <a:rPr lang="lv-LV" sz="5200" b="0" dirty="0"/>
              <a:t> jaunas reģistrācijas 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b="0" dirty="0"/>
              <a:t>Centru ik dienu apmeklē vidēji </a:t>
            </a:r>
            <a:r>
              <a:rPr lang="lv-LV" sz="5200" dirty="0"/>
              <a:t>450</a:t>
            </a:r>
            <a:r>
              <a:rPr lang="lv-LV" sz="5200" b="0" dirty="0"/>
              <a:t> apmeklētāji</a:t>
            </a:r>
          </a:p>
          <a:p>
            <a:pPr marL="857250" indent="-8572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5200" b="0" dirty="0"/>
              <a:t>Rīgā šobrīd izmitinātas </a:t>
            </a:r>
            <a:r>
              <a:rPr lang="lv-LV" sz="5200" dirty="0"/>
              <a:t>507</a:t>
            </a:r>
            <a:r>
              <a:rPr lang="lv-LV" sz="5200" b="0" dirty="0"/>
              <a:t> personas</a:t>
            </a:r>
          </a:p>
          <a:p>
            <a:pPr>
              <a:lnSpc>
                <a:spcPct val="120000"/>
              </a:lnSpc>
            </a:pPr>
            <a:endParaRPr lang="lv-LV" sz="5200" b="0" dirty="0"/>
          </a:p>
          <a:p>
            <a:pPr>
              <a:lnSpc>
                <a:spcPct val="120000"/>
              </a:lnSpc>
            </a:pPr>
            <a:endParaRPr lang="en-US" sz="8000" dirty="0"/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7200" dirty="0"/>
          </a:p>
          <a:p>
            <a:pPr algn="ctr"/>
            <a:endParaRPr lang="lv-LV" sz="7200" dirty="0"/>
          </a:p>
        </p:txBody>
      </p:sp>
    </p:spTree>
    <p:extLst>
      <p:ext uri="{BB962C8B-B14F-4D97-AF65-F5344CB8AC3E}">
        <p14:creationId xmlns:p14="http://schemas.microsoft.com/office/powerpoint/2010/main" val="90724920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3083859" y="1812028"/>
            <a:ext cx="19991294" cy="9422030"/>
          </a:xfrm>
        </p:spPr>
        <p:txBody>
          <a:bodyPr>
            <a:normAutofit/>
          </a:bodyPr>
          <a:lstStyle/>
          <a:p>
            <a:pPr indent="457200">
              <a:lnSpc>
                <a:spcPct val="120000"/>
              </a:lnSpc>
            </a:pPr>
            <a:r>
              <a:rPr lang="lv-LV" sz="7200" dirty="0"/>
              <a:t>Izaicinājumi</a:t>
            </a:r>
          </a:p>
          <a:p>
            <a:pPr indent="457200">
              <a:lnSpc>
                <a:spcPct val="120000"/>
              </a:lnSpc>
            </a:pPr>
            <a:endParaRPr lang="lv-LV" sz="7200" dirty="0"/>
          </a:p>
          <a:p>
            <a:pPr marL="685800" indent="-6858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Valodas apmācība</a:t>
            </a:r>
            <a:r>
              <a:rPr lang="lv-LV" sz="4800" b="0" dirty="0"/>
              <a:t>: Latviešu valoda, Angļu valoda</a:t>
            </a:r>
          </a:p>
          <a:p>
            <a:pPr marL="685800" indent="-6858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Nodarbinātība: </a:t>
            </a:r>
            <a:r>
              <a:rPr lang="lv-LV" sz="4800" b="0" dirty="0"/>
              <a:t>Darba iespējas ilgtermiņā</a:t>
            </a:r>
          </a:p>
          <a:p>
            <a:pPr marL="685800" indent="-6858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Mājoklis ilgtermiņā</a:t>
            </a:r>
          </a:p>
          <a:p>
            <a:pPr marL="685800" indent="-6858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lv-LV" sz="4800" dirty="0"/>
              <a:t>Pakalpojumi: </a:t>
            </a:r>
            <a:r>
              <a:rPr lang="lv-LV" sz="4800" b="0" dirty="0"/>
              <a:t>sadarbībā ar partneriem papildināt pakalpojumu klāstu, izslēgt tos, pēc kuriem nav pieprasījums</a:t>
            </a:r>
          </a:p>
          <a:p>
            <a:pPr>
              <a:lnSpc>
                <a:spcPct val="120000"/>
              </a:lnSpc>
            </a:pPr>
            <a:endParaRPr lang="lv-LV" sz="5200" b="0" dirty="0"/>
          </a:p>
          <a:p>
            <a:pPr>
              <a:lnSpc>
                <a:spcPct val="120000"/>
              </a:lnSpc>
            </a:pPr>
            <a:endParaRPr lang="en-US" sz="8000" dirty="0"/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7200" dirty="0"/>
          </a:p>
          <a:p>
            <a:pPr algn="ctr"/>
            <a:endParaRPr lang="lv-LV" sz="7200" dirty="0"/>
          </a:p>
        </p:txBody>
      </p:sp>
    </p:spTree>
    <p:extLst>
      <p:ext uri="{BB962C8B-B14F-4D97-AF65-F5344CB8AC3E}">
        <p14:creationId xmlns:p14="http://schemas.microsoft.com/office/powerpoint/2010/main" val="111127709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44C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745D5C9-46DE-3E03-0C17-FF6DD13E3C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lv-LV" dirty="0"/>
              <a:t>Rīgas Atbalsta Centrs Ukrainas iedzīvotājiem, 2023</a:t>
            </a:r>
            <a:endParaRPr lang="en-LV" dirty="0"/>
          </a:p>
        </p:txBody>
      </p:sp>
      <p:sp>
        <p:nvSpPr>
          <p:cNvPr id="12" name="Teksta vietturis 11">
            <a:extLst>
              <a:ext uri="{FF2B5EF4-FFF2-40B4-BE49-F238E27FC236}">
                <a16:creationId xmlns:a16="http://schemas.microsoft.com/office/drawing/2014/main" id="{B908FE79-1B0A-44F8-B5AE-7964A6B3947C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3083859" y="1812028"/>
            <a:ext cx="19991294" cy="942203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endParaRPr lang="lv-LV" sz="5200" b="0" dirty="0"/>
          </a:p>
          <a:p>
            <a:pPr>
              <a:lnSpc>
                <a:spcPct val="120000"/>
              </a:lnSpc>
            </a:pPr>
            <a:endParaRPr lang="en-US" sz="8000" dirty="0"/>
          </a:p>
          <a:p>
            <a:pPr marL="85725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lv-LV" sz="7200" dirty="0"/>
          </a:p>
          <a:p>
            <a:pPr marL="857250" indent="-857250">
              <a:buFont typeface="Arial" panose="020B0604020202020204" pitchFamily="34" charset="0"/>
              <a:buChar char="•"/>
            </a:pPr>
            <a:endParaRPr lang="en-US" sz="7200" dirty="0"/>
          </a:p>
          <a:p>
            <a:pPr algn="ctr"/>
            <a:endParaRPr lang="lv-LV" sz="7200" dirty="0"/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EB5840F-8BA6-45DE-ACEF-5C5658E7A9BA}"/>
              </a:ext>
            </a:extLst>
          </p:cNvPr>
          <p:cNvSpPr txBox="1">
            <a:spLocks/>
          </p:cNvSpPr>
          <p:nvPr/>
        </p:nvSpPr>
        <p:spPr>
          <a:xfrm>
            <a:off x="4385581" y="2627031"/>
            <a:ext cx="15612837" cy="33262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marR="0" indent="0" algn="l" defTabSz="8255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bg2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1pPr>
            <a:lvl2pPr marL="0" marR="0" indent="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2pPr>
            <a:lvl3pPr marL="0" marR="0" indent="9144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3pPr>
            <a:lvl4pPr marL="0" marR="0" indent="13716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4pPr>
            <a:lvl5pPr marL="0" marR="0" indent="18288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500" b="1" i="0" u="none" strike="noStrike" cap="none" spc="120" baseline="0">
                <a:solidFill>
                  <a:schemeClr val="tx1"/>
                </a:solidFill>
                <a:uFillTx/>
                <a:latin typeface="GILROY-SEMIBOLD" pitchFamily="2" charset="77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algn="ctr" hangingPunct="1"/>
            <a:r>
              <a:rPr lang="lv-LV"/>
              <a:t>Rīgas Atbalsta Centrs Ukrainas iedzīvotājiem</a:t>
            </a:r>
            <a:endParaRPr lang="en-LV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E2199A8-EEA0-4AC1-A123-7C81BE34C76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3833102" y="6858000"/>
            <a:ext cx="9898716" cy="5472859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lv-LV" sz="4000" dirty="0"/>
              <a:t>Jūnijs</a:t>
            </a:r>
            <a:r>
              <a:rPr lang="en-GB" sz="4000" dirty="0"/>
              <a:t>, </a:t>
            </a:r>
            <a:r>
              <a:rPr lang="lv-LV" sz="4000" dirty="0"/>
              <a:t>2023</a:t>
            </a:r>
          </a:p>
          <a:p>
            <a:pPr algn="r"/>
            <a:r>
              <a:rPr lang="lv-LV" sz="4000" dirty="0"/>
              <a:t>Maija Gredzena</a:t>
            </a:r>
          </a:p>
          <a:p>
            <a:pPr algn="r"/>
            <a:endParaRPr lang="lv-LV" sz="4000" dirty="0"/>
          </a:p>
          <a:p>
            <a:pPr algn="r"/>
            <a:r>
              <a:rPr lang="lv-LV" sz="4000" dirty="0"/>
              <a:t>Rīgas </a:t>
            </a:r>
            <a:r>
              <a:rPr lang="lv-LV" sz="4000" dirty="0" err="1"/>
              <a:t>Valstspilsētas</a:t>
            </a:r>
            <a:r>
              <a:rPr lang="lv-LV" sz="4000" dirty="0"/>
              <a:t> pašvaldības centrālās administrācijas</a:t>
            </a:r>
          </a:p>
          <a:p>
            <a:pPr algn="r"/>
            <a:r>
              <a:rPr lang="lv-LV" sz="4000" dirty="0"/>
              <a:t>Rīgas pilsētas apkaimju iedzīvotāju centra</a:t>
            </a:r>
          </a:p>
          <a:p>
            <a:pPr algn="r"/>
            <a:r>
              <a:rPr lang="lv-LV" sz="4000" dirty="0"/>
              <a:t>Apkaimju attīstības, sabiedrības integrācijas pārvaldes</a:t>
            </a:r>
          </a:p>
          <a:p>
            <a:pPr algn="r"/>
            <a:r>
              <a:rPr lang="lv-LV" sz="4000" dirty="0"/>
              <a:t>Ukrainas iedzīvotāju atbalsta nodaļas</a:t>
            </a:r>
          </a:p>
          <a:p>
            <a:pPr algn="r"/>
            <a:r>
              <a:rPr lang="lv-LV" sz="4000" dirty="0"/>
              <a:t>Projektu koordinatore</a:t>
            </a:r>
          </a:p>
          <a:p>
            <a:pPr algn="r"/>
            <a:endParaRPr lang="lv-LV" sz="4000" dirty="0"/>
          </a:p>
          <a:p>
            <a:pPr algn="r"/>
            <a:r>
              <a:rPr lang="lv-LV" sz="4000" dirty="0"/>
              <a:t>+371 29338966</a:t>
            </a:r>
          </a:p>
          <a:p>
            <a:pPr algn="r"/>
            <a:r>
              <a:rPr lang="lv-LV" sz="4000" dirty="0"/>
              <a:t>Amatu iela 4, Rīga, LV-1050</a:t>
            </a:r>
          </a:p>
          <a:p>
            <a:pPr algn="r"/>
            <a:r>
              <a:rPr lang="lv-LV" sz="4000" dirty="0"/>
              <a:t>maija.gredzena@riga.lv</a:t>
            </a:r>
          </a:p>
          <a:p>
            <a:endParaRPr lang="en-US" sz="40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9868540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RIGA_2022">
  <a:themeElements>
    <a:clrScheme name="RIGA">
      <a:dk1>
        <a:srgbClr val="000B40"/>
      </a:dk1>
      <a:lt1>
        <a:srgbClr val="244CD3"/>
      </a:lt1>
      <a:dk2>
        <a:srgbClr val="244CD3"/>
      </a:dk2>
      <a:lt2>
        <a:srgbClr val="FFFFFF"/>
      </a:lt2>
      <a:accent1>
        <a:srgbClr val="AAD0FF"/>
      </a:accent1>
      <a:accent2>
        <a:srgbClr val="E2FF86"/>
      </a:accent2>
      <a:accent3>
        <a:srgbClr val="0D382C"/>
      </a:accent3>
      <a:accent4>
        <a:srgbClr val="78E9B8"/>
      </a:accent4>
      <a:accent5>
        <a:srgbClr val="BEAFEC"/>
      </a:accent5>
      <a:accent6>
        <a:srgbClr val="77893A"/>
      </a:accent6>
      <a:hlink>
        <a:srgbClr val="000A40"/>
      </a:hlink>
      <a:folHlink>
        <a:srgbClr val="000A40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445</Words>
  <Application>Microsoft Office PowerPoint</Application>
  <PresentationFormat>Pielāgots</PresentationFormat>
  <Paragraphs>82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3" baseType="lpstr">
      <vt:lpstr>Arial</vt:lpstr>
      <vt:lpstr>GILROY-SEMIBOLD</vt:lpstr>
      <vt:lpstr>Helvetica Neue</vt:lpstr>
      <vt:lpstr>RIGA_2022</vt:lpstr>
      <vt:lpstr>Rīgas Atbalsta Centrs Ukrainas iedzīvotājiem   Vienas pieturas aģentūra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Maija Gredzena</dc:creator>
  <cp:lastModifiedBy>Marika Barone</cp:lastModifiedBy>
  <cp:revision>53</cp:revision>
  <dcterms:modified xsi:type="dcterms:W3CDTF">2023-06-06T06:01:53Z</dcterms:modified>
</cp:coreProperties>
</file>