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9" r:id="rId4"/>
    <p:sldId id="260" r:id="rId5"/>
    <p:sldId id="261" r:id="rId6"/>
    <p:sldId id="262" r:id="rId7"/>
    <p:sldId id="263" r:id="rId8"/>
    <p:sldId id="264" r:id="rId9"/>
    <p:sldId id="258" r:id="rId10"/>
    <p:sldId id="257" r:id="rId11"/>
    <p:sldId id="283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379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764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261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090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316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450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203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994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898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496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923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20A9-FFF8-468B-95E6-CB47AEEBAF1E}" type="datetimeFigureOut">
              <a:rPr lang="lv-LV" smtClean="0"/>
              <a:t>06.06.2023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3EBC9-E3F0-4242-AF30-C4708183A69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824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rovidus.lv/raksti/bolderajas-un-plavnieku-iedzivotaji-starp-pilsonisko-aktivismu-un-fatalism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1612" y="205021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/>
              <a:t>Bolderājas un Pļavnieku iedzīvotāji: starp pilsonisko aktīvismu un fatālismu</a:t>
            </a:r>
            <a:br>
              <a:rPr lang="lv-LV"/>
            </a:b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612" y="4798826"/>
            <a:ext cx="9144000" cy="1655762"/>
          </a:xfrm>
        </p:spPr>
        <p:txBody>
          <a:bodyPr/>
          <a:lstStyle/>
          <a:p>
            <a:r>
              <a:rPr lang="en-US"/>
              <a:t>PROVIDUS pētījums, 2022.gada novembrī (pamatojoties uz 3 fokusgrupām ar 28 Bolderājas un Pļavnieku iedzīvotājiem)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1783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Piemērotākās informācijas nodošanas metodes apkaimju iedzīvotājiem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/>
              <a:t>Facebook grupas</a:t>
            </a:r>
          </a:p>
          <a:p>
            <a:pPr marL="514350" indent="-514350">
              <a:buAutoNum type="arabicPeriod"/>
            </a:pPr>
            <a:r>
              <a:rPr lang="en-US"/>
              <a:t>Informācija pilsētvidē.</a:t>
            </a:r>
          </a:p>
          <a:p>
            <a:pPr marL="514350" indent="-514350">
              <a:buAutoNum type="arabicPeriod"/>
            </a:pPr>
            <a:r>
              <a:rPr lang="en-US"/>
              <a:t>Daudzdzīvokļu namu WhatsApp grupu uzturētāji.</a:t>
            </a:r>
          </a:p>
          <a:p>
            <a:pPr marL="514350" indent="-514350">
              <a:buAutoNum type="arabicPeriod"/>
            </a:pPr>
            <a:r>
              <a:rPr lang="en-US"/>
              <a:t>Lielie mediji un citi sociālie tīkli, paļaujoties uz “sarafāna radio”.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488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Kā atrast pilno pētījuma tekstu un tā rekomendācijas?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7705"/>
            <a:ext cx="10515600" cy="3689257"/>
          </a:xfrm>
        </p:spPr>
        <p:txBody>
          <a:bodyPr/>
          <a:lstStyle/>
          <a:p>
            <a:pPr marL="0" indent="0">
              <a:buNone/>
            </a:pPr>
            <a:r>
              <a:rPr lang="lv-LV" dirty="0" err="1"/>
              <a:t>Providus</a:t>
            </a:r>
            <a:r>
              <a:rPr lang="lv-LV" dirty="0"/>
              <a:t> </a:t>
            </a:r>
            <a:r>
              <a:rPr lang="lv-LV" dirty="0">
                <a:hlinkClick r:id="rId2"/>
              </a:rPr>
              <a:t>mājaslapā</a:t>
            </a:r>
            <a:r>
              <a:rPr lang="lv-LV" dirty="0"/>
              <a:t>.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/>
              <a:t>Google: atslēgas vārdi «Bolderājas un Pļavnieku iedzīvotāji: starp pilsonisko aktīvismu un fatālismu»</a:t>
            </a:r>
          </a:p>
        </p:txBody>
      </p:sp>
    </p:spTree>
    <p:extLst>
      <p:ext uri="{BB962C8B-B14F-4D97-AF65-F5344CB8AC3E}">
        <p14:creationId xmlns:p14="http://schemas.microsoft.com/office/powerpoint/2010/main" val="2812696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Pētījumu sērija par Latvijas krieviski runājošo iedzīvotāju pilsonisko iesaisti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36626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208314">
                  <a:extLst>
                    <a:ext uri="{9D8B030D-6E8A-4147-A177-3AD203B41FA5}">
                      <a16:colId xmlns:a16="http://schemas.microsoft.com/office/drawing/2014/main" val="1518379170"/>
                    </a:ext>
                  </a:extLst>
                </a:gridCol>
                <a:gridCol w="5802086">
                  <a:extLst>
                    <a:ext uri="{9D8B030D-6E8A-4147-A177-3AD203B41FA5}">
                      <a16:colId xmlns:a16="http://schemas.microsoft.com/office/drawing/2014/main" val="14183037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53812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Nr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Pētījuma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nosaukums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Kad</a:t>
                      </a:r>
                      <a:r>
                        <a:rPr lang="en-US" dirty="0"/>
                        <a:t>?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68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800" kern="1200" noProof="0" dirty="0">
                        <a:effectLst/>
                      </a:endParaRPr>
                    </a:p>
                    <a:p>
                      <a:r>
                        <a:rPr lang="lv-LV" sz="1800" kern="1200" noProof="0" dirty="0">
                          <a:effectLst/>
                        </a:rPr>
                        <a:t>Bolderājas un Pļavnieku iedzīvotāji: starp pilsonisko aktīvismu un fatālismu</a:t>
                      </a:r>
                    </a:p>
                    <a:p>
                      <a:endParaRPr lang="lv-LV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2022.gada</a:t>
                      </a:r>
                      <a:r>
                        <a:rPr lang="lv-LV" baseline="0" noProof="0" dirty="0"/>
                        <a:t> novembrī</a:t>
                      </a:r>
                      <a:endParaRPr lang="lv-LV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6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Vai Latvijas krieviski runājošo iedzīvotāju pilsoniskā apātija ir mīts vai realitāte?</a:t>
                      </a:r>
                    </a:p>
                    <a:p>
                      <a:endParaRPr lang="lv-LV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2023.gada</a:t>
                      </a:r>
                      <a:r>
                        <a:rPr lang="lv-LV" baseline="0" noProof="0" dirty="0"/>
                        <a:t> aprīlī</a:t>
                      </a:r>
                      <a:endParaRPr lang="lv-LV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1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???</a:t>
                      </a:r>
                    </a:p>
                    <a:p>
                      <a:endParaRPr lang="lv-LV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noProof="0" dirty="0"/>
                    </a:p>
                    <a:p>
                      <a:r>
                        <a:rPr lang="lv-LV" noProof="0" dirty="0"/>
                        <a:t>2023.gada</a:t>
                      </a:r>
                      <a:r>
                        <a:rPr lang="lv-LV" baseline="0" noProof="0" dirty="0"/>
                        <a:t> beigās ?</a:t>
                      </a:r>
                      <a:endParaRPr lang="lv-LV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023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01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Aktīvisma formas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US"/>
              <a:t>Populārākās: </a:t>
            </a:r>
            <a:r>
              <a:rPr lang="lv-LV"/>
              <a:t>ceļu satiksmes drošība, līdzdalības budžeta</a:t>
            </a:r>
            <a:r>
              <a:rPr lang="en-US"/>
              <a:t>s, Manabalss, dalība vēlēšanās.</a:t>
            </a:r>
          </a:p>
          <a:p>
            <a:pPr marL="514350" indent="-514350" algn="just">
              <a:buAutoNum type="arabicPeriod"/>
            </a:pPr>
            <a:r>
              <a:rPr lang="en-US"/>
              <a:t>Līdzdalības budžets - ļoti atzinīgi vērtējumi, bet nav sajūtas, ka Pļavnieki un (mazākā mērā) Bolderāja var uzvarēt konkursus.</a:t>
            </a:r>
          </a:p>
          <a:p>
            <a:pPr marL="514350" indent="-514350" algn="just">
              <a:buAutoNum type="arabicPeriod"/>
            </a:pPr>
            <a:r>
              <a:rPr lang="lv-LV"/>
              <a:t>Bolderājas un Pļavnieku iedzīvotāji gandrīz vispār nav iesaistīti NVO darbā, lielākoties tādēļ, ka par NVO nezina, no tām neredz jēgu vai trūkst laika. </a:t>
            </a:r>
          </a:p>
        </p:txBody>
      </p:sp>
    </p:spTree>
    <p:extLst>
      <p:ext uri="{BB962C8B-B14F-4D97-AF65-F5344CB8AC3E}">
        <p14:creationId xmlns:p14="http://schemas.microsoft.com/office/powerpoint/2010/main" val="354577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Pilsoniskās aktivitātes un uzticēšanās faktori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algn="just"/>
            <a:r>
              <a:rPr lang="en-US"/>
              <a:t>Kopumā skepse par iespējām ietekmēt lēmumus Rīgā, bet šī skepse nav dziļa.</a:t>
            </a:r>
          </a:p>
          <a:p>
            <a:pPr algn="just"/>
            <a:r>
              <a:rPr lang="en-US"/>
              <a:t>Optimisma pamatā: personīgā vai draugu pieredze (veiksmīgi ietekmēts lēmums).</a:t>
            </a:r>
          </a:p>
          <a:p>
            <a:pPr algn="just"/>
            <a:r>
              <a:rPr lang="en-US"/>
              <a:t>Kolektīvās petīcijas Manabalss.lv ļoti populāras. Iespēja, domājot par pašvaldību līmeņa petīcijām.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9651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Pasivitātes/apātijas faktori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algn="just"/>
            <a:r>
              <a:rPr lang="en-US"/>
              <a:t>Priekšstats par pilsonisko aktīvismu kā par grūtu cīņu, kas prasa daudz laika, naudas un enerģijas. </a:t>
            </a:r>
          </a:p>
          <a:p>
            <a:pPr algn="just"/>
            <a:r>
              <a:rPr lang="en-US"/>
              <a:t>Nav sajūtas, ka Rīgas Domei patiesi interesētu iedzīvotāju viedokļi.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258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Krieviski runājošo iedzīvotāju “aktīvais fatālisms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US"/>
              <a:t>Krieviski runājošajiem iedzīvotājiem</a:t>
            </a:r>
            <a:r>
              <a:rPr lang="lv-LV"/>
              <a:t> šobrīd ir visai fatālas noskaņas attiecībā uz savas balss nozīmi – proti, lielākā daļa uzskata, ka svarīgus lēmumus viņi ne</a:t>
            </a:r>
            <a:r>
              <a:rPr lang="en-US"/>
              <a:t>v</a:t>
            </a:r>
            <a:r>
              <a:rPr lang="lv-LV"/>
              <a:t>ar ietekmēt. </a:t>
            </a:r>
            <a:endParaRPr lang="en-US"/>
          </a:p>
          <a:p>
            <a:pPr marL="514350" indent="-514350" algn="just">
              <a:buAutoNum type="arabicPeriod"/>
            </a:pPr>
            <a:r>
              <a:rPr lang="lv-LV"/>
              <a:t>Daļa no iedzīvotājiem, kuri ģimenē runā krievu valodā, fokusējas ne tik daudz uz “globāliem jautājumiem”, bet gan uz centieniem ietekmēt praktiskākus lēmumus – viņu sajūta par savu ietekmi ir ievērojami optimistiskāka. </a:t>
            </a:r>
            <a:r>
              <a:rPr lang="en-US"/>
              <a:t> Svarīgi meklēt veidus, kā likt šīm abām grupām savstarpēji sarunāties.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5820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Krievu valodas nozīme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>
            <a:normAutofit/>
          </a:bodyPr>
          <a:lstStyle/>
          <a:p>
            <a:pPr algn="just"/>
            <a:r>
              <a:rPr lang="en-US"/>
              <a:t>Daudzi patērē informāciju latviešu valodā.</a:t>
            </a:r>
          </a:p>
          <a:p>
            <a:pPr algn="just"/>
            <a:r>
              <a:rPr lang="en-US"/>
              <a:t>J</a:t>
            </a:r>
            <a:r>
              <a:rPr lang="lv-LV"/>
              <a:t>oprojām ir visai daudzi krieviski runājoši iedzīvotāji, sevišķi vecākajās paaudzēs, kuri informāciju iegūst tikai krieviski un neiesaistīsies apspriedēs tad, ja viņiem nebūt iespējas izteikties krievu valodā.</a:t>
            </a:r>
            <a:endParaRPr lang="en-US"/>
          </a:p>
          <a:p>
            <a:pPr algn="just"/>
            <a:r>
              <a:rPr lang="en-US"/>
              <a:t>Krieviski runājošie </a:t>
            </a:r>
            <a:r>
              <a:rPr lang="lv-LV"/>
              <a:t>emocionāli sāpīgi uztver ziņas par demonstratīvu valsts un pašvaldību iestāžu atteikšanos sazināties krievu valodā</a:t>
            </a:r>
            <a:endParaRPr lang="en-US"/>
          </a:p>
          <a:p>
            <a:pPr algn="just"/>
            <a:r>
              <a:rPr lang="lv-LV"/>
              <a:t>Sociālajos tīklos veidojas jauna, integrējoša Latvijas iedzīvotāju saziņas forma, proti, kad iedzīvotāji savstarpēji savas apkaimes aktivitātes vienas diskusijas ietveros apspriež  katrs sev ērtā valodā. </a:t>
            </a:r>
          </a:p>
        </p:txBody>
      </p:sp>
    </p:spTree>
    <p:extLst>
      <p:ext uri="{BB962C8B-B14F-4D97-AF65-F5344CB8AC3E}">
        <p14:creationId xmlns:p14="http://schemas.microsoft.com/office/powerpoint/2010/main" val="3453375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Etniskā spriedze un saliedētība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>
            <a:normAutofit/>
          </a:bodyPr>
          <a:lstStyle/>
          <a:p>
            <a:pPr algn="just"/>
            <a:r>
              <a:rPr lang="lv-LV"/>
              <a:t>Sadzīviskā līmenī Bolderājā un Pļavniekos nav pamata pieņēmumam par etnisku spriedzi. </a:t>
            </a:r>
            <a:endParaRPr lang="en-US"/>
          </a:p>
          <a:p>
            <a:pPr algn="just"/>
            <a:r>
              <a:rPr lang="en-US"/>
              <a:t>Apkaimēs rīkotajiem lielākajiem pasākumiem ir ne tikai kultūras, bet arī integrējoša funkcija.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7319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Apkaimes un Apkaimju centri</a:t>
            </a:r>
            <a:endParaRPr lang="lv-LV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/>
              <a:t>Vārds “apkaime” nelatviešiem ir pārprotams.</a:t>
            </a:r>
          </a:p>
          <a:p>
            <a:pPr marL="514350" indent="-514350">
              <a:buAutoNum type="arabicPeriod"/>
            </a:pPr>
            <a:r>
              <a:rPr lang="en-US"/>
              <a:t>Daži dzirdējuši par Apkaimju centriem, vērtējumi dažādi. Pozitīvi par koordinatoru  aktivitātēm Facebook.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3839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5136</TotalTime>
  <Words>512</Words>
  <Application>Microsoft Office PowerPoint</Application>
  <PresentationFormat>Platekrāna</PresentationFormat>
  <Paragraphs>58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Bolderājas un Pļavnieku iedzīvotāji: starp pilsonisko aktīvismu un fatālismu </vt:lpstr>
      <vt:lpstr>Pētījumu sērija par Latvijas krieviski runājošo iedzīvotāju pilsonisko iesaisti</vt:lpstr>
      <vt:lpstr>Aktīvisma formas</vt:lpstr>
      <vt:lpstr>Pilsoniskās aktivitātes un uzticēšanās faktori</vt:lpstr>
      <vt:lpstr>Pasivitātes/apātijas faktori</vt:lpstr>
      <vt:lpstr>Krieviski runājošo iedzīvotāju “aktīvais fatālisms</vt:lpstr>
      <vt:lpstr>Krievu valodas nozīme</vt:lpstr>
      <vt:lpstr>Etniskā spriedze un saliedētība</vt:lpstr>
      <vt:lpstr>Apkaimes un Apkaimju centri</vt:lpstr>
      <vt:lpstr>Piemērotākās informācijas nodošanas metodes apkaimju iedzīvotājiem</vt:lpstr>
      <vt:lpstr>Kā atrast pilno pētījuma tekstu un tā rekomendācijas?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Bolderājas un Pļavnieku iedzīvotāji: starp pilsonisko aktīvismu un fatālismu</dc:title>
  <dc:creator>Iveta</dc:creator>
  <cp:lastModifiedBy>Marika Barone</cp:lastModifiedBy>
  <cp:revision>8</cp:revision>
  <dcterms:created xsi:type="dcterms:W3CDTF">2022-11-25T21:40:47Z</dcterms:created>
  <dcterms:modified xsi:type="dcterms:W3CDTF">2023-06-06T09:09:29Z</dcterms:modified>
</cp:coreProperties>
</file>