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5" r:id="rId2"/>
    <p:sldId id="439" r:id="rId3"/>
    <p:sldId id="440" r:id="rId4"/>
    <p:sldId id="412" r:id="rId5"/>
    <p:sldId id="413" r:id="rId6"/>
    <p:sldId id="409" r:id="rId7"/>
    <p:sldId id="410" r:id="rId8"/>
    <p:sldId id="429" r:id="rId9"/>
    <p:sldId id="436" r:id="rId10"/>
    <p:sldId id="431" r:id="rId11"/>
    <p:sldId id="442" r:id="rId12"/>
    <p:sldId id="444" r:id="rId13"/>
    <p:sldId id="443" r:id="rId14"/>
    <p:sldId id="405" r:id="rId15"/>
    <p:sldId id="445" r:id="rId16"/>
    <p:sldId id="290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ze Meilande" initials="IM" lastIdx="4" clrIdx="0">
    <p:extLst>
      <p:ext uri="{19B8F6BF-5375-455C-9EA6-DF929625EA0E}">
        <p15:presenceInfo xmlns:p15="http://schemas.microsoft.com/office/powerpoint/2012/main" userId="S-1-5-21-1421757000-1701381008-1545825941-24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2819" autoAdjust="0"/>
  </p:normalViewPr>
  <p:slideViewPr>
    <p:cSldViewPr snapToGrid="0" snapToObjects="1">
      <p:cViewPr varScale="1">
        <p:scale>
          <a:sx n="52" d="100"/>
          <a:sy n="52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6442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86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A81001EA-93D2-2A8F-4EB9-AF7F3AE91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85" t="30752" r="385" b="5023"/>
          <a:stretch/>
        </p:blipFill>
        <p:spPr>
          <a:xfrm>
            <a:off x="-99312" y="-216000"/>
            <a:ext cx="24483312" cy="142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6925894-EAB0-1058-A053-CE298F379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30626" y="11070524"/>
            <a:ext cx="1394532" cy="13396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30626" y="4692315"/>
            <a:ext cx="8362723" cy="12031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 spc="120" baseline="0">
                <a:solidFill>
                  <a:schemeClr val="bg2"/>
                </a:solidFill>
              </a:defRPr>
            </a:lvl1pPr>
          </a:lstStyle>
          <a:p>
            <a:r>
              <a:rPr dirty="0"/>
              <a:t>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4639925" y="2393950"/>
            <a:ext cx="8362723" cy="15113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6000" spc="120" baseline="0">
                <a:solidFill>
                  <a:schemeClr val="bg2"/>
                </a:solidFill>
              </a:defRPr>
            </a:lvl1pPr>
          </a:lstStyle>
          <a:p>
            <a:r>
              <a:rPr dirty="0"/>
              <a:t>Presentation</a:t>
            </a:r>
            <a:br>
              <a:rPr lang="lv-LV" dirty="0"/>
            </a:br>
            <a:r>
              <a:rPr dirty="0"/>
              <a:t>Title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90650" y="2393951"/>
            <a:ext cx="14978064" cy="272049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390650" y="5696366"/>
            <a:ext cx="21602700" cy="6849648"/>
          </a:xfrm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63646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2F4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57196" y="2393949"/>
            <a:ext cx="8336155" cy="3326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prezentācijas</a:t>
            </a:r>
            <a:endParaRPr lang="en-GB" dirty="0"/>
          </a:p>
          <a:p>
            <a:r>
              <a:rPr lang="en-GB" dirty="0" err="1"/>
              <a:t>nosaukumam</a:t>
            </a:r>
            <a:endParaRPr lang="en-GB" dirty="0"/>
          </a:p>
          <a:p>
            <a:endParaRPr lang="en-GB"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39925" y="8384583"/>
            <a:ext cx="8336155" cy="4161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477316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2096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bg2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636730" y="3265714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6BA9908B-635B-FB9D-0968-0F2A3547F08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8844" y="2873509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E620B50-0C3C-73D7-10ED-880E1A6AC64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36730" y="5003074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E775BA1C-9218-55B8-68A3-EC15290077D0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4658844" y="4610869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901ED2E-A9A6-476F-8173-12D2A570AF2B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4636730" y="6701245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25EE2D4C-CA10-8D2D-A7DE-CCDDF93AF2E6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4658844" y="6309040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F78E460A-0198-4651-2233-D1465BC2D02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4636730" y="8438605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0C7FE141-0B7F-AB0E-C2CE-9135E64FEDE8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4658844" y="8046400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7391E61C-618C-B989-E302-95B09330BE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6183" y="11111944"/>
            <a:ext cx="1394532" cy="13396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70754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77512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8483601" y="2401566"/>
            <a:ext cx="7464" cy="10147634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15876292" y="2401566"/>
            <a:ext cx="7464" cy="10147634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1008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77512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78922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77512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8483601" y="2401566"/>
            <a:ext cx="7464" cy="10147634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15876292" y="2401566"/>
            <a:ext cx="7464" cy="10147634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1008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77512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0331662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77512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8483601" y="2401566"/>
            <a:ext cx="7464" cy="10147634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15876292" y="2401566"/>
            <a:ext cx="7464" cy="10147634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1008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77512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8354296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57197" y="6027567"/>
            <a:ext cx="8336155" cy="3629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7196" y="9908999"/>
            <a:ext cx="8336155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3874520" y="4107269"/>
            <a:ext cx="8178527" cy="5524157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2186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57197" y="6027567"/>
            <a:ext cx="8336155" cy="3629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7196" y="9908999"/>
            <a:ext cx="8336155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3874520" y="4107269"/>
            <a:ext cx="8178527" cy="5524157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4929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90650" y="5718874"/>
            <a:ext cx="21602700" cy="323914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915400" y="10782300"/>
            <a:ext cx="5724525" cy="176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756992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90649" y="2393951"/>
            <a:ext cx="10837863" cy="338691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390650" y="6858000"/>
            <a:ext cx="21602700" cy="5688013"/>
          </a:xfrm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4834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228513" y="1169988"/>
            <a:ext cx="1080135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0" y="2934054"/>
            <a:ext cx="1080135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70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med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18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6096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2pPr>
      <a:lvl3pPr marL="12192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3pPr>
      <a:lvl4pPr marL="18288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4pPr>
      <a:lvl5pPr marL="24384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3" orient="horz" pos="737" userDrawn="1">
          <p15:clr>
            <a:srgbClr val="F26B43"/>
          </p15:clr>
        </p15:guide>
        <p15:guide id="4" pos="876" userDrawn="1">
          <p15:clr>
            <a:srgbClr val="F26B43"/>
          </p15:clr>
        </p15:guide>
        <p15:guide id="5" orient="horz" pos="7903" userDrawn="1">
          <p15:clr>
            <a:srgbClr val="F26B43"/>
          </p15:clr>
        </p15:guide>
        <p15:guide id="6" pos="14484" userDrawn="1">
          <p15:clr>
            <a:srgbClr val="F26B43"/>
          </p15:clr>
        </p15:guide>
        <p15:guide id="7" pos="7703" userDrawn="1">
          <p15:clr>
            <a:srgbClr val="F26B43"/>
          </p15:clr>
        </p15:guide>
        <p15:guide id="9" pos="10311" userDrawn="1">
          <p15:clr>
            <a:srgbClr val="F26B43"/>
          </p15:clr>
        </p15:guide>
        <p15:guide id="10" pos="5616" userDrawn="1">
          <p15:clr>
            <a:srgbClr val="F26B43"/>
          </p15:clr>
        </p15:guide>
        <p15:guide id="11" pos="5344" userDrawn="1">
          <p15:clr>
            <a:srgbClr val="F26B43"/>
          </p15:clr>
        </p15:guide>
        <p15:guide id="12" pos="9993" userDrawn="1">
          <p15:clr>
            <a:srgbClr val="F26B43"/>
          </p15:clr>
        </p15:guide>
        <p15:guide id="13" orient="horz" pos="1508" userDrawn="1">
          <p15:clr>
            <a:srgbClr val="F26B43"/>
          </p15:clr>
        </p15:guide>
        <p15:guide id="14" orient="horz" pos="2460" userDrawn="1">
          <p15:clr>
            <a:srgbClr val="F26B43"/>
          </p15:clr>
        </p15:guide>
        <p15:guide id="15" orient="horz" pos="6792" userDrawn="1">
          <p15:clr>
            <a:srgbClr val="F26B43"/>
          </p15:clr>
        </p15:guide>
        <p15:guide id="16" pos="92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interculturalcities/riga" TargetMode="External"/><Relationship Id="rId2" Type="http://schemas.openxmlformats.org/officeDocument/2006/relationships/hyperlink" Target="https://www.riga.lv/lv/jaunums/eiropas-padome-un-rigas-dome-paraksta-nodomu-deklaraciju-par-dalibu-programma-starpkulturu-pilseta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apkaimes.lv/wp-content/uploads/2022/06/EPI%20rokasgr%C4%81mata_LV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ile-project.eu/research-paper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igasdome" TargetMode="External"/><Relationship Id="rId2" Type="http://schemas.openxmlformats.org/officeDocument/2006/relationships/hyperlink" Target="https://www.facebook.com/Riga.l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hyperlink" Target="https://www.instagram.com/riga.lv/?hl=e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riga.lv/lv/sabiedribas-lidzdalib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s://www.liveriga.com/en/work-in-rig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E2914D-3E8A-C4B3-16EF-C7B6D2A7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0133" y="2203382"/>
            <a:ext cx="9633489" cy="1511300"/>
          </a:xfrm>
        </p:spPr>
        <p:txBody>
          <a:bodyPr>
            <a:normAutofit fontScale="90000"/>
          </a:bodyPr>
          <a:lstStyle/>
          <a:p>
            <a:r>
              <a:rPr lang="lv-LV" dirty="0"/>
              <a:t>Paveiktais integrācijas jomā 2022/2023</a:t>
            </a:r>
            <a:br>
              <a:rPr lang="lv-LV" dirty="0"/>
            </a:b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6904675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EBD18BFE-DDC9-4E14-9CEF-4788AE1437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lv-LV" sz="4500" dirty="0"/>
              <a:t>Rīga – </a:t>
            </a:r>
            <a:r>
              <a:rPr lang="lv-LV" sz="4500" dirty="0" err="1"/>
              <a:t>Starpkultūru</a:t>
            </a:r>
            <a:r>
              <a:rPr lang="lv-LV" sz="4500" dirty="0"/>
              <a:t> pilsēta</a:t>
            </a:r>
          </a:p>
          <a:p>
            <a:endParaRPr lang="lv-LV" dirty="0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1584016-90FA-4263-8C82-D51D69F751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657197" y="6027567"/>
            <a:ext cx="8336155" cy="3629890"/>
          </a:xfrm>
        </p:spPr>
        <p:txBody>
          <a:bodyPr>
            <a:normAutofit/>
          </a:bodyPr>
          <a:lstStyle/>
          <a:p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E52CEB3-FA41-4214-904E-16CF9F0373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792200" y="3954631"/>
            <a:ext cx="10325100" cy="570282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lv-LV" sz="14000" b="0" dirty="0"/>
              <a:t>2023. gada sākumā Rīgas pašvaldība pievienojās Eiropas Padomes  </a:t>
            </a:r>
            <a:r>
              <a:rPr lang="lv-LV" sz="14000" b="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Starpkultūru</a:t>
            </a:r>
            <a:r>
              <a:rPr lang="lv-LV" sz="140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pilsētu tīklam</a:t>
            </a:r>
            <a:r>
              <a:rPr lang="lv-LV" sz="14000" b="0" dirty="0"/>
              <a:t> kā 159. </a:t>
            </a:r>
            <a:r>
              <a:rPr lang="lv-LV" sz="14000" b="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starpkultūru</a:t>
            </a:r>
            <a:r>
              <a:rPr lang="lv-LV" sz="140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pilsēta</a:t>
            </a:r>
            <a:r>
              <a:rPr lang="lv-LV" sz="14000" b="0" dirty="0"/>
              <a:t> un programmai “</a:t>
            </a:r>
            <a:r>
              <a:rPr lang="lv-LV" sz="14000" b="0" dirty="0" err="1"/>
              <a:t>Starpkultūru</a:t>
            </a:r>
            <a:r>
              <a:rPr lang="lv-LV" sz="14000" b="0" dirty="0"/>
              <a:t> pilsētas” </a:t>
            </a:r>
          </a:p>
          <a:p>
            <a:pPr algn="just"/>
            <a:endParaRPr lang="lv-LV" sz="14000" b="0" dirty="0"/>
          </a:p>
          <a:p>
            <a:r>
              <a:rPr lang="lv-LV" sz="14000" b="0" dirty="0"/>
              <a:t>Rīgas domes lēmums 05.10.2022., Nr. RD-22-1889-lē</a:t>
            </a:r>
          </a:p>
          <a:p>
            <a:endParaRPr lang="lv-LV" sz="14000" b="0" dirty="0"/>
          </a:p>
          <a:p>
            <a:r>
              <a:rPr lang="lv-LV" altLang="lv-LV" sz="14000" b="0" dirty="0" err="1"/>
              <a:t>Starpkultūru</a:t>
            </a:r>
            <a:r>
              <a:rPr lang="lv-LV" altLang="lv-LV" sz="14000" b="0" dirty="0"/>
              <a:t> pilsētu indekss/</a:t>
            </a:r>
            <a:r>
              <a:rPr lang="lv-LV" altLang="lv-LV" sz="14000" b="0" dirty="0" err="1"/>
              <a:t>Intercultural</a:t>
            </a:r>
            <a:r>
              <a:rPr lang="lv-LV" altLang="lv-LV" sz="14000" b="0" dirty="0"/>
              <a:t> </a:t>
            </a:r>
            <a:r>
              <a:rPr lang="lv-LV" altLang="lv-LV" sz="14000" b="0" dirty="0" err="1"/>
              <a:t>Cities</a:t>
            </a:r>
            <a:r>
              <a:rPr lang="lv-LV" altLang="lv-LV" sz="14000" b="0" dirty="0"/>
              <a:t> </a:t>
            </a:r>
            <a:r>
              <a:rPr lang="lv-LV" altLang="lv-LV" sz="14000" b="0" dirty="0" err="1"/>
              <a:t>Index</a:t>
            </a:r>
            <a:r>
              <a:rPr lang="lv-LV" altLang="lv-LV" sz="14000" b="0" dirty="0"/>
              <a:t> (ICC Indekss)/ Eiropas padomes ziņojums</a:t>
            </a:r>
            <a:endParaRPr lang="lv-LV" sz="14000" b="0" dirty="0"/>
          </a:p>
          <a:p>
            <a:endParaRPr lang="lv-LV" sz="3500" dirty="0"/>
          </a:p>
        </p:txBody>
      </p:sp>
      <p:pic>
        <p:nvPicPr>
          <p:cNvPr id="15" name="Attēla vietturis 14">
            <a:extLst>
              <a:ext uri="{FF2B5EF4-FFF2-40B4-BE49-F238E27FC236}">
                <a16:creationId xmlns:a16="http://schemas.microsoft.com/office/drawing/2014/main" id="{F26A8D5F-F84C-494D-9930-DD6108721829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10263"/>
          <a:stretch>
            <a:fillRect/>
          </a:stretch>
        </p:blipFill>
        <p:spPr>
          <a:xfrm rot="-180000">
            <a:off x="2627100" y="3121215"/>
            <a:ext cx="9698302" cy="6550684"/>
          </a:xfrm>
        </p:spPr>
      </p:pic>
    </p:spTree>
    <p:extLst>
      <p:ext uri="{BB962C8B-B14F-4D97-AF65-F5344CB8AC3E}">
        <p14:creationId xmlns:p14="http://schemas.microsoft.com/office/powerpoint/2010/main" val="35354759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9DA3F37-416A-4233-AE89-9E9D2EB466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144500" y="4592778"/>
            <a:ext cx="10706099" cy="4909031"/>
          </a:xfrm>
        </p:spPr>
        <p:txBody>
          <a:bodyPr>
            <a:normAutofit fontScale="77500" lnSpcReduction="20000"/>
          </a:bodyPr>
          <a:lstStyle/>
          <a:p>
            <a:r>
              <a:rPr lang="lv-LV" sz="5000" dirty="0"/>
              <a:t>Eiropas integrācijas pakts (EPI)</a:t>
            </a:r>
          </a:p>
          <a:p>
            <a:r>
              <a:rPr lang="lv-LV" sz="5000" dirty="0"/>
              <a:t>AMIF programma</a:t>
            </a:r>
          </a:p>
          <a:p>
            <a:endParaRPr lang="lv-LV" sz="5000" dirty="0"/>
          </a:p>
          <a:p>
            <a:r>
              <a:rPr lang="lv-LV" sz="5000" b="0" dirty="0"/>
              <a:t>Informatīvs materiāls “Rīgas pašvaldības sniegto pakalpojumu rokasgrāmata (ceļvedis) ārzemniekiem” – latviešu, krievu, angļu valodā un vieglajā valodā </a:t>
            </a:r>
          </a:p>
          <a:p>
            <a:endParaRPr lang="lv-LV" sz="5000" b="0" dirty="0"/>
          </a:p>
          <a:p>
            <a:r>
              <a:rPr lang="lv-LV" sz="5000" b="0" dirty="0">
                <a:hlinkClick r:id="rId2"/>
              </a:rPr>
              <a:t>https://apkaimes.lv/wp-content/uploads/2022/06/EPI%20rokasgr%C4%81mata_LV.pdf</a:t>
            </a:r>
            <a:r>
              <a:rPr lang="lv-LV" sz="5000" b="0" dirty="0"/>
              <a:t> </a:t>
            </a:r>
          </a:p>
          <a:p>
            <a:endParaRPr lang="lv-LV" dirty="0"/>
          </a:p>
        </p:txBody>
      </p:sp>
      <p:pic>
        <p:nvPicPr>
          <p:cNvPr id="7" name="Attēla vietturis 6">
            <a:extLst>
              <a:ext uri="{FF2B5EF4-FFF2-40B4-BE49-F238E27FC236}">
                <a16:creationId xmlns:a16="http://schemas.microsoft.com/office/drawing/2014/main" id="{9D18F774-7D71-481A-BF6A-A81BCFDAB56D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6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26004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BCC5ED2-1509-4ABD-9698-E99DB33B52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030201" y="3503385"/>
            <a:ext cx="9945880" cy="8403693"/>
          </a:xfrm>
        </p:spPr>
        <p:txBody>
          <a:bodyPr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lv-LV" sz="3500" dirty="0"/>
              <a:t>Migrantu integrācija ar lokāli veidotu pieredzi (MILE) AMIF programma</a:t>
            </a:r>
          </a:p>
          <a:p>
            <a:pPr algn="just">
              <a:lnSpc>
                <a:spcPct val="70000"/>
              </a:lnSpc>
            </a:pPr>
            <a:endParaRPr lang="lv-LV" sz="3500" b="0" dirty="0"/>
          </a:p>
          <a:p>
            <a:pPr marL="457200" indent="-4572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lv-LV" sz="3500" b="0" dirty="0"/>
              <a:t>Izpēte par pašvaldības integrācijas politiku līdzdalības aspektā 10 gadu griezumā</a:t>
            </a:r>
          </a:p>
          <a:p>
            <a:pPr marL="457200" indent="-4572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lv-LV" sz="3500" b="0" dirty="0">
                <a:hlinkClick r:id="rId2"/>
              </a:rPr>
              <a:t>https://mile-project.eu/research-papers/</a:t>
            </a:r>
            <a:r>
              <a:rPr lang="lv-LV" sz="3500" b="0" dirty="0"/>
              <a:t> </a:t>
            </a:r>
          </a:p>
          <a:p>
            <a:pPr marL="457200" indent="-4572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lv-LV" sz="3500" b="0" dirty="0"/>
          </a:p>
          <a:p>
            <a:pPr marL="457200" indent="-4572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lv-LV" sz="3500" b="0" dirty="0" err="1"/>
              <a:t>Jauniebraucēju</a:t>
            </a:r>
            <a:r>
              <a:rPr lang="lv-LV" sz="3500" b="0" dirty="0"/>
              <a:t> </a:t>
            </a:r>
            <a:r>
              <a:rPr lang="lv-LV" sz="3500" b="0" dirty="0" err="1"/>
              <a:t>fokusgrupa</a:t>
            </a:r>
            <a:r>
              <a:rPr lang="lv-LV" sz="3500" b="0" dirty="0"/>
              <a:t> un līdzdalības apmācības </a:t>
            </a:r>
          </a:p>
          <a:p>
            <a:pPr marL="457200" indent="-4572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lv-LV" sz="3500" b="0" dirty="0"/>
          </a:p>
          <a:p>
            <a:pPr marL="457200" indent="-4572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lv-LV" sz="3500" b="0" dirty="0"/>
              <a:t>Tikšanos cikls - </a:t>
            </a:r>
            <a:r>
              <a:rPr lang="lv-LV" sz="3500" b="0" dirty="0" err="1"/>
              <a:t>Jauniebraucēju</a:t>
            </a:r>
            <a:r>
              <a:rPr lang="lv-LV" sz="3500" b="0" dirty="0"/>
              <a:t> līdzdalības un interešu aizstāvības iespēju izpēte Rīgas pašvaldībā</a:t>
            </a:r>
          </a:p>
          <a:p>
            <a:pPr algn="just">
              <a:lnSpc>
                <a:spcPct val="70000"/>
              </a:lnSpc>
            </a:pPr>
            <a:endParaRPr lang="lv-LV" sz="3500" b="0" dirty="0"/>
          </a:p>
          <a:p>
            <a:pPr algn="just">
              <a:lnSpc>
                <a:spcPct val="70000"/>
              </a:lnSpc>
            </a:pPr>
            <a:br>
              <a:rPr lang="lv-LV" sz="3500" b="0" dirty="0"/>
            </a:br>
            <a:endParaRPr lang="lv-LV" dirty="0"/>
          </a:p>
        </p:txBody>
      </p:sp>
      <p:pic>
        <p:nvPicPr>
          <p:cNvPr id="7" name="Attēla vietturis 6">
            <a:extLst>
              <a:ext uri="{FF2B5EF4-FFF2-40B4-BE49-F238E27FC236}">
                <a16:creationId xmlns:a16="http://schemas.microsoft.com/office/drawing/2014/main" id="{B6F00791-E493-4BA4-9E9C-7CAECFF1CA70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b="4960"/>
          <a:stretch>
            <a:fillRect/>
          </a:stretch>
        </p:blipFill>
        <p:spPr/>
      </p:pic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7E7C7DF-EF0F-43F5-AF0F-77C51F850E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09198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58EB997A-B2DF-4864-BA27-DCD1C56F22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lv-LV" sz="4500" dirty="0">
                <a:solidFill>
                  <a:srgbClr val="002060">
                    <a:alpha val="50000"/>
                  </a:srgbClr>
                </a:solidFill>
              </a:rPr>
              <a:t>Valsts valoda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69FCE3E-0461-4AA1-ACD4-B46A2F77FF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258800" y="1843243"/>
            <a:ext cx="9297231" cy="6316833"/>
          </a:xfrm>
        </p:spPr>
        <p:txBody>
          <a:bodyPr>
            <a:noAutofit/>
          </a:bodyPr>
          <a:lstStyle/>
          <a:p>
            <a:pPr algn="just"/>
            <a:r>
              <a:rPr lang="lv-LV" sz="3500" b="0" dirty="0"/>
              <a:t>Tika organizēts projektu konkurss “Latviešu valodas apguves kursu organizēšana un īstenošana Rīgas pilsētas iedzīvotājiem 2022. – 2024. gadam”</a:t>
            </a:r>
          </a:p>
          <a:p>
            <a:pPr algn="just"/>
            <a:endParaRPr lang="lv-LV" sz="3500" b="0" dirty="0"/>
          </a:p>
          <a:p>
            <a:pPr algn="just"/>
            <a:r>
              <a:rPr lang="lv-LV" sz="3500" b="0" dirty="0"/>
              <a:t>RIIMC - 1 grupa augstākā līmeņa valsts valodas apguvei ar dalībnieku līdzmaksājumu (C līmenis)</a:t>
            </a:r>
          </a:p>
          <a:p>
            <a:pPr algn="just"/>
            <a:endParaRPr lang="lv-LV" sz="3500" b="0" dirty="0"/>
          </a:p>
          <a:p>
            <a:pPr algn="just"/>
            <a:r>
              <a:rPr lang="lv-LV" sz="3500" b="0" dirty="0"/>
              <a:t>Sabiedrības integrācijas projektu konkursos NVO nodrošina gan valodas klubus, gan tiek integrēta citās aktivitātēs</a:t>
            </a:r>
          </a:p>
          <a:p>
            <a:pPr algn="just"/>
            <a:endParaRPr lang="lv-LV" sz="3500" b="0" dirty="0"/>
          </a:p>
          <a:p>
            <a:pPr algn="just"/>
            <a:r>
              <a:rPr lang="lv-LV" sz="3500" b="0" dirty="0"/>
              <a:t>Papildu stundu nodrošināšana </a:t>
            </a:r>
            <a:r>
              <a:rPr lang="lv-LV" sz="3500" b="0" dirty="0" err="1"/>
              <a:t>remigrantu</a:t>
            </a:r>
            <a:r>
              <a:rPr lang="lv-LV" sz="3500" b="0" dirty="0"/>
              <a:t> un </a:t>
            </a:r>
            <a:r>
              <a:rPr lang="lv-LV" sz="3500" b="0" dirty="0" err="1"/>
              <a:t>jauniebraucēju</a:t>
            </a:r>
            <a:r>
              <a:rPr lang="lv-LV" sz="3500" b="0" dirty="0"/>
              <a:t> bērniem latviešu valodas apguvei skolās </a:t>
            </a:r>
          </a:p>
          <a:p>
            <a:pPr algn="just"/>
            <a:endParaRPr lang="lv-LV" sz="3500" b="0" dirty="0"/>
          </a:p>
          <a:p>
            <a:pPr algn="just"/>
            <a:r>
              <a:rPr lang="lv-LV" sz="3500" b="0" dirty="0"/>
              <a:t>2023.gadā paplašināti saistošie noteikumi, paredzot sarunvalodas klubus</a:t>
            </a:r>
          </a:p>
          <a:p>
            <a:pPr algn="just"/>
            <a:endParaRPr lang="lv-LV" sz="3500" b="0" dirty="0"/>
          </a:p>
          <a:p>
            <a:pPr algn="just"/>
            <a:r>
              <a:rPr lang="lv-LV" sz="3500" b="0" dirty="0"/>
              <a:t>2023.gadā piešķirts papildus finansējums – tiek organizēts jauns projektu konkursa uzsaukums</a:t>
            </a:r>
          </a:p>
        </p:txBody>
      </p:sp>
      <p:pic>
        <p:nvPicPr>
          <p:cNvPr id="11" name="Attēla vietturis 10">
            <a:extLst>
              <a:ext uri="{FF2B5EF4-FFF2-40B4-BE49-F238E27FC236}">
                <a16:creationId xmlns:a16="http://schemas.microsoft.com/office/drawing/2014/main" id="{D0F4768E-F15A-4391-AE7A-50DBD95CFA1E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7" r="17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2654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CDF8A7-7DA5-8C14-B3E9-0CEDF5AFF5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lv-LV" sz="5400" dirty="0"/>
              <a:t>Informācijas pieejamība</a:t>
            </a:r>
            <a:endParaRPr lang="en-LV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3E706-2524-7FA9-6DB2-50274E49E4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468351" y="3405423"/>
            <a:ext cx="9343440" cy="883958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lv-LV" sz="4100" b="0" dirty="0"/>
              <a:t>Pašvaldības konts «Rīga» sociālo tīklu vietnēs </a:t>
            </a:r>
            <a:r>
              <a:rPr lang="lv-LV" sz="4100" b="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lv-LV" sz="4100" b="0" dirty="0"/>
              <a:t>, </a:t>
            </a:r>
            <a:r>
              <a:rPr lang="lv-LV" sz="4100" b="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lv-LV" sz="41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lv-LV" sz="4100" b="0" dirty="0"/>
              <a:t>un </a:t>
            </a:r>
            <a:r>
              <a:rPr lang="lv-LV" sz="4100" b="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lv-LV" sz="4100" b="0" dirty="0"/>
              <a:t>. </a:t>
            </a:r>
          </a:p>
          <a:p>
            <a:pPr algn="just"/>
            <a:endParaRPr lang="lv-LV" sz="4100" b="0" dirty="0"/>
          </a:p>
          <a:p>
            <a:pPr algn="just"/>
            <a:r>
              <a:rPr lang="lv-LV" sz="4100" b="0" dirty="0"/>
              <a:t>Informāciju meklējam tematiski Rīgas FB kontos: Rīga attīstās, Rīga mācās, Rīgā notiek, Veselīga Rīga</a:t>
            </a:r>
          </a:p>
          <a:p>
            <a:endParaRPr lang="lv-LV" sz="4100" b="0" dirty="0"/>
          </a:p>
          <a:p>
            <a:r>
              <a:rPr lang="lv-LV" sz="4100" dirty="0"/>
              <a:t>Apkaimes.lv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4100" b="0" dirty="0"/>
              <a:t>Informācija par Rīgas apkaimēm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4100" b="0" dirty="0"/>
              <a:t>Apkaimju notikumu ziņas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4100" b="0" dirty="0"/>
              <a:t>Apkaimju attīstības biedrību kontakti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4100" b="0" dirty="0"/>
              <a:t>Finansēšanas konkursi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4100" b="0" dirty="0"/>
              <a:t>Iespēja rezervēt Pašvaldības telpas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4100" b="0" dirty="0"/>
              <a:t>Informācija zīmju valodā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LV" sz="4100" b="0" dirty="0"/>
          </a:p>
          <a:p>
            <a:endParaRPr lang="lv-LV" dirty="0"/>
          </a:p>
          <a:p>
            <a:r>
              <a:rPr lang="lv-LV" sz="4100" dirty="0"/>
              <a:t>Apkaimju koordinatoru FB konti</a:t>
            </a:r>
            <a:endParaRPr lang="en-LV" sz="4100" dirty="0"/>
          </a:p>
        </p:txBody>
      </p:sp>
      <p:pic>
        <p:nvPicPr>
          <p:cNvPr id="8" name="Attēla vietturis 7">
            <a:extLst>
              <a:ext uri="{FF2B5EF4-FFF2-40B4-BE49-F238E27FC236}">
                <a16:creationId xmlns:a16="http://schemas.microsoft.com/office/drawing/2014/main" id="{1AB0CAFE-530A-4D11-A11B-89665534095E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r="5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1542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E14D3A7C-C1C9-4B57-B553-8A25C780D7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lv-LV" sz="4500" dirty="0"/>
              <a:t>Pilsētvides un integrācijas pasākumu pieejamība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9762247-D32E-45D1-8F4F-F0EB34382D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49251" y="3909704"/>
            <a:ext cx="9944102" cy="3629890"/>
          </a:xfrm>
        </p:spPr>
        <p:txBody>
          <a:bodyPr>
            <a:noAutofit/>
          </a:bodyPr>
          <a:lstStyle/>
          <a:p>
            <a:pPr algn="just"/>
            <a:r>
              <a:rPr lang="lv-LV" sz="3500" b="0" dirty="0"/>
              <a:t>Pasākumi Rīgas apkaimēs, iespējami tuvu iedzīvotāju dzīvesvietām</a:t>
            </a:r>
          </a:p>
          <a:p>
            <a:pPr algn="just"/>
            <a:endParaRPr lang="lv-LV" sz="3500" b="0" dirty="0"/>
          </a:p>
          <a:p>
            <a:pPr algn="just"/>
            <a:r>
              <a:rPr lang="lv-LV" sz="3500" b="0" dirty="0"/>
              <a:t>2022.gadā Rīgas vasaras kultūras programmas ietvaros, sešās Rīgas apkaimēs tika rīkoti Apkaimju svētki</a:t>
            </a:r>
          </a:p>
          <a:p>
            <a:pPr algn="just"/>
            <a:endParaRPr lang="lv-LV" sz="3500" b="0" dirty="0"/>
          </a:p>
          <a:p>
            <a:pPr algn="just"/>
            <a:r>
              <a:rPr lang="lv-LV" sz="3500" b="0" dirty="0"/>
              <a:t>Bezmaksas sporta treniņi vasarā Rīgas apkaimēs</a:t>
            </a:r>
          </a:p>
          <a:p>
            <a:pPr algn="just"/>
            <a:endParaRPr lang="lv-LV" sz="3500" b="0" dirty="0"/>
          </a:p>
          <a:p>
            <a:pPr algn="just"/>
            <a:r>
              <a:rPr lang="lv-LV" sz="3500" b="0" dirty="0"/>
              <a:t>Dažādas sporta un aktīva dzīvesveida nodarbības dažādām iedzīvotāju grupām </a:t>
            </a:r>
          </a:p>
        </p:txBody>
      </p:sp>
      <p:pic>
        <p:nvPicPr>
          <p:cNvPr id="6" name="Attēla vietturis 39" descr="Attēls, kurā ir persona, ārtelpa, cilvēki, grupa&#10;&#10;Apraksts ģenerēts automātiski">
            <a:extLst>
              <a:ext uri="{FF2B5EF4-FFF2-40B4-BE49-F238E27FC236}">
                <a16:creationId xmlns:a16="http://schemas.microsoft.com/office/drawing/2014/main" id="{17FA9D76-E1F4-4C52-B32D-01417CB12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8" r="26498"/>
          <a:stretch>
            <a:fillRect/>
          </a:stretch>
        </p:blipFill>
        <p:spPr>
          <a:xfrm rot="20830759">
            <a:off x="4114487" y="3005050"/>
            <a:ext cx="6551612" cy="92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504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2EDEB5-1E36-EC59-350F-3C0620D71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618720" y="2393949"/>
            <a:ext cx="11077303" cy="4161429"/>
          </a:xfrm>
        </p:spPr>
        <p:txBody>
          <a:bodyPr lIns="0" tIns="0" rIns="0" bIns="0" anchor="t">
            <a:normAutofit/>
          </a:bodyPr>
          <a:lstStyle/>
          <a:p>
            <a:r>
              <a:rPr lang="lv-LV" sz="7200" dirty="0">
                <a:latin typeface="GILROY-SEMIBOLD"/>
              </a:rPr>
              <a:t>Rīgas pilsētas          Apkaimju iedzīvotāju centrs</a:t>
            </a:r>
            <a:endParaRPr lang="en-LV" sz="7200" b="0" dirty="0">
              <a:latin typeface="GILROY-SEMI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76D5C-5F65-10FD-CA16-513B1A2E99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27726" y="8384583"/>
            <a:ext cx="10685417" cy="4161429"/>
          </a:xfrm>
        </p:spPr>
        <p:txBody>
          <a:bodyPr>
            <a:noAutofit/>
          </a:bodyPr>
          <a:lstStyle/>
          <a:p>
            <a:r>
              <a:rPr lang="lv-LV" sz="4000" dirty="0"/>
              <a:t>06.06.2023.</a:t>
            </a:r>
          </a:p>
          <a:p>
            <a:endParaRPr lang="lv-LV" sz="4000" dirty="0"/>
          </a:p>
          <a:p>
            <a:r>
              <a:rPr lang="lv-LV" sz="4000" dirty="0"/>
              <a:t>Ilze Meilande</a:t>
            </a:r>
          </a:p>
          <a:p>
            <a:endParaRPr lang="lv-LV" sz="4000" dirty="0"/>
          </a:p>
          <a:p>
            <a:r>
              <a:rPr lang="lv-LV" sz="4000" dirty="0"/>
              <a:t>Ilze.Meilande@riga.lv</a:t>
            </a:r>
          </a:p>
          <a:p>
            <a:r>
              <a:rPr lang="lv-LV" sz="4000" dirty="0"/>
              <a:t>67181657</a:t>
            </a:r>
            <a:endParaRPr lang="en-LV" sz="4000" dirty="0"/>
          </a:p>
        </p:txBody>
      </p:sp>
    </p:spTree>
    <p:extLst>
      <p:ext uri="{BB962C8B-B14F-4D97-AF65-F5344CB8AC3E}">
        <p14:creationId xmlns:p14="http://schemas.microsoft.com/office/powerpoint/2010/main" val="24069834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2524696B-9C7C-4B08-8921-C393BCEE32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50" y="1169989"/>
            <a:ext cx="12603646" cy="642038"/>
          </a:xfrm>
        </p:spPr>
        <p:txBody>
          <a:bodyPr>
            <a:noAutofit/>
          </a:bodyPr>
          <a:lstStyle/>
          <a:p>
            <a:r>
              <a:rPr lang="lv-LV" sz="4500" dirty="0"/>
              <a:t>Rīgas </a:t>
            </a:r>
            <a:r>
              <a:rPr lang="lv-LV" sz="4500" dirty="0" err="1"/>
              <a:t>valstspilsētas</a:t>
            </a:r>
            <a:r>
              <a:rPr lang="lv-LV" sz="4500" dirty="0"/>
              <a:t> sabiedrības integrācijas pamatnostādņu 2019.–2024. gadam īstenošanas rīcības plāns 2022.–2024. gadam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4161C3B-A449-4A9E-8E6D-B386F329596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4636722" y="3245550"/>
            <a:ext cx="8334505" cy="1084218"/>
          </a:xfrm>
        </p:spPr>
        <p:txBody>
          <a:bodyPr/>
          <a:lstStyle/>
          <a:p>
            <a:r>
              <a:rPr lang="lv-LV" sz="4500" b="0" dirty="0"/>
              <a:t>1. Pilsoniskā līdzdalība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4911DCC5-6C94-4EB6-90FF-5CB6C111C7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636730" y="4663201"/>
            <a:ext cx="8334505" cy="1332570"/>
          </a:xfrm>
        </p:spPr>
        <p:txBody>
          <a:bodyPr>
            <a:normAutofit lnSpcReduction="10000"/>
          </a:bodyPr>
          <a:lstStyle/>
          <a:p>
            <a:r>
              <a:rPr lang="lv-LV" sz="4900" b="0" dirty="0"/>
              <a:t>2. </a:t>
            </a:r>
            <a:r>
              <a:rPr lang="lv-LV" sz="4900" b="0" dirty="0" err="1"/>
              <a:t>Starpkultūru</a:t>
            </a:r>
            <a:r>
              <a:rPr lang="lv-LV" sz="4900" b="0" dirty="0"/>
              <a:t> dialogs un iecietība</a:t>
            </a:r>
          </a:p>
          <a:p>
            <a:endParaRPr lang="lv-LV" dirty="0"/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0B4B3C9F-D9C5-4ED8-8D4B-80F5D70107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636721" y="6376020"/>
            <a:ext cx="8334505" cy="731202"/>
          </a:xfrm>
        </p:spPr>
        <p:txBody>
          <a:bodyPr>
            <a:normAutofit/>
          </a:bodyPr>
          <a:lstStyle/>
          <a:p>
            <a:r>
              <a:rPr lang="lv-LV" sz="4500" b="0" dirty="0"/>
              <a:t>3. Valsts valoda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B6D8C7FE-B5AA-4B6A-A853-E8E5900997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614601" y="7411370"/>
            <a:ext cx="8334505" cy="731202"/>
          </a:xfrm>
        </p:spPr>
        <p:txBody>
          <a:bodyPr>
            <a:normAutofit/>
          </a:bodyPr>
          <a:lstStyle/>
          <a:p>
            <a:r>
              <a:rPr lang="lv-LV" sz="4500" b="0" dirty="0"/>
              <a:t>4. Sociālā iekļaušanās</a:t>
            </a:r>
          </a:p>
        </p:txBody>
      </p:sp>
      <p:sp>
        <p:nvSpPr>
          <p:cNvPr id="11" name="Teksta vietturis 8">
            <a:extLst>
              <a:ext uri="{FF2B5EF4-FFF2-40B4-BE49-F238E27FC236}">
                <a16:creationId xmlns:a16="http://schemas.microsoft.com/office/drawing/2014/main" id="{025438F7-F4EA-463E-8350-0571C2C8C073}"/>
              </a:ext>
            </a:extLst>
          </p:cNvPr>
          <p:cNvSpPr txBox="1">
            <a:spLocks/>
          </p:cNvSpPr>
          <p:nvPr/>
        </p:nvSpPr>
        <p:spPr>
          <a:xfrm>
            <a:off x="14614600" y="8221469"/>
            <a:ext cx="8334505" cy="966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lv-LV" sz="4500" b="0" dirty="0"/>
              <a:t>5. Informācijas pieejamība 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E976CF8B-74AA-45EA-8CE4-50B8585CA2C0}"/>
              </a:ext>
            </a:extLst>
          </p:cNvPr>
          <p:cNvSpPr txBox="1">
            <a:spLocks/>
          </p:cNvSpPr>
          <p:nvPr/>
        </p:nvSpPr>
        <p:spPr>
          <a:xfrm>
            <a:off x="14639925" y="9102932"/>
            <a:ext cx="8334505" cy="1084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lv-LV" sz="4500" b="0" dirty="0"/>
              <a:t>6. Pilsētvides un integrācijas pasākumu pieejamība</a:t>
            </a:r>
          </a:p>
        </p:txBody>
      </p:sp>
    </p:spTree>
    <p:extLst>
      <p:ext uri="{BB962C8B-B14F-4D97-AF65-F5344CB8AC3E}">
        <p14:creationId xmlns:p14="http://schemas.microsoft.com/office/powerpoint/2010/main" val="10742110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FD75647E-D618-4EFC-B704-A7B769B54E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lv-LV" sz="5400" dirty="0"/>
              <a:t>Sabiedrības līdzdalība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23AA578-72A3-4D86-AC40-08C574BC6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696950" y="2106425"/>
            <a:ext cx="9547639" cy="3896810"/>
          </a:xfrm>
        </p:spPr>
        <p:txBody>
          <a:bodyPr>
            <a:normAutofit fontScale="77500" lnSpcReduction="20000"/>
          </a:bodyPr>
          <a:lstStyle/>
          <a:p>
            <a:r>
              <a:rPr lang="lv-LV" sz="5600" b="0" dirty="0"/>
              <a:t>Informācija apkopota/aktualizēta vietnē </a:t>
            </a:r>
            <a:r>
              <a:rPr lang="lv-LV" sz="5600" b="0" u="sng" dirty="0">
                <a:hlinkClick r:id="rId2"/>
              </a:rPr>
              <a:t>https://www.riga.lv/lv/sabiedribas-lidzdaliba</a:t>
            </a:r>
            <a:r>
              <a:rPr lang="lv-LV" sz="5600" b="0" dirty="0"/>
              <a:t>:</a:t>
            </a:r>
          </a:p>
          <a:p>
            <a:endParaRPr lang="lv-LV" sz="5600" b="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lv-LV" sz="5600" b="0" dirty="0"/>
              <a:t>konsultatīvie mehānismi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lv-LV" sz="5600" b="0" dirty="0"/>
              <a:t>attīstības plānošanas dokumenti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lv-LV" sz="5600" b="0" dirty="0"/>
              <a:t>publiskās apspriešanas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lv-LV" sz="5600" b="0" dirty="0"/>
              <a:t>saistošie noteikumi</a:t>
            </a:r>
          </a:p>
          <a:p>
            <a:endParaRPr lang="lv-LV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63E36D0-71A8-483E-9DC9-912F2ED0CE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696951" y="5654137"/>
            <a:ext cx="9296400" cy="1732240"/>
          </a:xfrm>
        </p:spPr>
        <p:txBody>
          <a:bodyPr>
            <a:noAutofit/>
          </a:bodyPr>
          <a:lstStyle/>
          <a:p>
            <a:endParaRPr lang="lv-LV" sz="3500" b="0" dirty="0"/>
          </a:p>
          <a:p>
            <a:pPr algn="just">
              <a:lnSpc>
                <a:spcPct val="70000"/>
              </a:lnSpc>
            </a:pPr>
            <a:r>
              <a:rPr lang="lv-LV" sz="3500" b="0" dirty="0"/>
              <a:t>2022/2023.gadā Rīgas pašvaldības un NVO sadarbības Memorandam pievienojušās 20 jaunas NVO, kopā 220 NVO</a:t>
            </a:r>
          </a:p>
          <a:p>
            <a:pPr>
              <a:lnSpc>
                <a:spcPct val="70000"/>
              </a:lnSpc>
            </a:pPr>
            <a:endParaRPr lang="lv-LV" sz="3500" b="0" dirty="0"/>
          </a:p>
          <a:p>
            <a:pPr algn="just">
              <a:lnSpc>
                <a:spcPct val="100000"/>
              </a:lnSpc>
            </a:pPr>
            <a:r>
              <a:rPr lang="lv-LV" sz="3500" b="0" dirty="0"/>
              <a:t>Pirmais Memoranda padomes Forums 10.05.2023. “Sabiedrības līdzdalība - mūsdienīgas pilsētas attīstības atslēga”</a:t>
            </a:r>
          </a:p>
          <a:p>
            <a:endParaRPr lang="lv-LV" sz="3500" b="0" dirty="0"/>
          </a:p>
          <a:p>
            <a:pPr algn="just"/>
            <a:r>
              <a:rPr lang="lv-LV" sz="3500" b="0" dirty="0"/>
              <a:t>Rīgas līdzdalības platforma- Iesaisties.riga.lv </a:t>
            </a:r>
          </a:p>
        </p:txBody>
      </p:sp>
      <p:pic>
        <p:nvPicPr>
          <p:cNvPr id="6" name="Attēla vietturis 5">
            <a:extLst>
              <a:ext uri="{FF2B5EF4-FFF2-40B4-BE49-F238E27FC236}">
                <a16:creationId xmlns:a16="http://schemas.microsoft.com/office/drawing/2014/main" id="{06C371A6-D330-447C-AD24-BD15CEBB1ACF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" r="601"/>
          <a:stretch>
            <a:fillRect/>
          </a:stretch>
        </p:blipFill>
        <p:spPr>
          <a:xfrm>
            <a:off x="2882900" y="3905250"/>
            <a:ext cx="9547639" cy="64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780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2CE3AD14-DE42-4B29-C65C-A69AFE3BD9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lv-LV" sz="5400" dirty="0"/>
              <a:t>NVO nams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F9F22DC-A4FC-3554-525E-88C18374AF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773150" y="2436812"/>
            <a:ext cx="10342911" cy="8272187"/>
          </a:xfrm>
        </p:spPr>
        <p:txBody>
          <a:bodyPr>
            <a:noAutofit/>
          </a:bodyPr>
          <a:lstStyle/>
          <a:p>
            <a:endParaRPr lang="lv-LV" sz="3500" b="0" dirty="0">
              <a:solidFill>
                <a:srgbClr val="FF0000"/>
              </a:solidFill>
            </a:endParaRPr>
          </a:p>
          <a:p>
            <a:r>
              <a:rPr lang="lv-LV" sz="3500" b="0" dirty="0"/>
              <a:t>2022.gadā uzsākts jauns atbalsta veids NVO- iespēja NVO saņemt pašvaldības aprīkojumu savu pasākumu nodrošināšanai ārpus NVO nama</a:t>
            </a:r>
          </a:p>
          <a:p>
            <a:endParaRPr lang="lv-LV" sz="3500" b="0" dirty="0"/>
          </a:p>
          <a:p>
            <a:r>
              <a:rPr lang="lv-LV" sz="3500" b="0" dirty="0"/>
              <a:t>No 2022.gada NVO pieejamas telpas arī: </a:t>
            </a:r>
            <a:r>
              <a:rPr lang="lv-LV" sz="3500" b="0" dirty="0" err="1"/>
              <a:t>Ed.Smiļģa</a:t>
            </a:r>
            <a:r>
              <a:rPr lang="lv-LV" sz="3500" b="0" dirty="0"/>
              <a:t> ielā 46, Daugavpils ielā 31 un Gobas ielā 6A</a:t>
            </a:r>
          </a:p>
          <a:p>
            <a:endParaRPr lang="lv-LV" sz="3500" b="0" dirty="0"/>
          </a:p>
          <a:p>
            <a:r>
              <a:rPr lang="lv-LV" sz="3500" b="0" dirty="0"/>
              <a:t>No 01.06.2023. telpas Brīvības gatvē 266, Vidrižu 1c</a:t>
            </a:r>
          </a:p>
          <a:p>
            <a:endParaRPr lang="lv-LV" sz="3500" b="0" dirty="0"/>
          </a:p>
          <a:p>
            <a:r>
              <a:rPr lang="lv-LV" sz="3500" b="0" dirty="0"/>
              <a:t>10 gadu jubileja</a:t>
            </a:r>
          </a:p>
        </p:txBody>
      </p:sp>
      <p:pic>
        <p:nvPicPr>
          <p:cNvPr id="7" name="Attēla vietturis 6">
            <a:extLst>
              <a:ext uri="{FF2B5EF4-FFF2-40B4-BE49-F238E27FC236}">
                <a16:creationId xmlns:a16="http://schemas.microsoft.com/office/drawing/2014/main" id="{9DF86B8A-6ECF-FCFD-4E68-D6796EF9ADAF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 b="16220"/>
          <a:stretch>
            <a:fillRect/>
          </a:stretch>
        </p:blipFill>
        <p:spPr>
          <a:xfrm rot="-180000">
            <a:off x="2071268" y="3578662"/>
            <a:ext cx="10679818" cy="7213645"/>
          </a:xfrm>
        </p:spPr>
      </p:pic>
    </p:spTree>
    <p:extLst>
      <p:ext uri="{BB962C8B-B14F-4D97-AF65-F5344CB8AC3E}">
        <p14:creationId xmlns:p14="http://schemas.microsoft.com/office/powerpoint/2010/main" val="42514276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CDF8A7-7DA5-8C14-B3E9-0CEDF5AFF5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05766" y="760876"/>
            <a:ext cx="10837863" cy="1260182"/>
          </a:xfrm>
        </p:spPr>
        <p:txBody>
          <a:bodyPr>
            <a:normAutofit/>
          </a:bodyPr>
          <a:lstStyle/>
          <a:p>
            <a:r>
              <a:rPr lang="lv-LV" sz="4500" dirty="0"/>
              <a:t>NVO nams skaitļos 2022</a:t>
            </a:r>
            <a:endParaRPr lang="en-LV" sz="4500" dirty="0"/>
          </a:p>
        </p:txBody>
      </p: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71CFC409-B9F1-4093-B96D-9E0F4138255C}"/>
              </a:ext>
            </a:extLst>
          </p:cNvPr>
          <p:cNvGraphicFramePr>
            <a:graphicFrameLocks noGrp="1"/>
          </p:cNvGraphicFramePr>
          <p:nvPr/>
        </p:nvGraphicFramePr>
        <p:xfrm>
          <a:off x="11788035" y="1736916"/>
          <a:ext cx="11985871" cy="112092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24386">
                  <a:extLst>
                    <a:ext uri="{9D8B030D-6E8A-4147-A177-3AD203B41FA5}">
                      <a16:colId xmlns:a16="http://schemas.microsoft.com/office/drawing/2014/main" val="1687055195"/>
                    </a:ext>
                  </a:extLst>
                </a:gridCol>
                <a:gridCol w="2261485">
                  <a:extLst>
                    <a:ext uri="{9D8B030D-6E8A-4147-A177-3AD203B41FA5}">
                      <a16:colId xmlns:a16="http://schemas.microsoft.com/office/drawing/2014/main" val="2151393018"/>
                    </a:ext>
                  </a:extLst>
                </a:gridCol>
              </a:tblGrid>
              <a:tr h="82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Rādītājs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>
                          <a:effectLst/>
                        </a:rPr>
                        <a:t>Skaits</a:t>
                      </a:r>
                      <a:endParaRPr lang="lv-LV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562949"/>
                  </a:ext>
                </a:extLst>
              </a:tr>
              <a:tr h="784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NVO nama telpās regulāri darbojošās NVO 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265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575799"/>
                  </a:ext>
                </a:extLst>
              </a:tr>
              <a:tr h="784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>
                          <a:effectLst/>
                        </a:rPr>
                        <a:t>NVO organizēto pasākumu skaits</a:t>
                      </a:r>
                      <a:endParaRPr lang="lv-LV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1 975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467233"/>
                  </a:ext>
                </a:extLst>
              </a:tr>
              <a:tr h="784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NVO nama apmeklētāju kopskaits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22 350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4173697"/>
                  </a:ext>
                </a:extLst>
              </a:tr>
              <a:tr h="16572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NVO atbalsta sektora organizēto semināru/</a:t>
                      </a:r>
                      <a:r>
                        <a:rPr lang="lv-LV" sz="3000" dirty="0" err="1">
                          <a:effectLst/>
                        </a:rPr>
                        <a:t>vebināru</a:t>
                      </a:r>
                      <a:r>
                        <a:rPr lang="lv-LV" sz="3000" dirty="0">
                          <a:effectLst/>
                        </a:rPr>
                        <a:t>, pieredzes apmaiņas un tīklošanās pasākumu skaits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>
                          <a:effectLst/>
                        </a:rPr>
                        <a:t>42</a:t>
                      </a:r>
                      <a:endParaRPr lang="lv-LV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511618"/>
                  </a:ext>
                </a:extLst>
              </a:tr>
              <a:tr h="15710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NVO atbalsta sektora organizēto pasākumu dalībnieku skaits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1 210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232565"/>
                  </a:ext>
                </a:extLst>
              </a:tr>
              <a:tr h="15710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>
                          <a:effectLst/>
                        </a:rPr>
                        <a:t>NVO pieejamas jaunas telpas dažādās Rīgas apkaimēs</a:t>
                      </a:r>
                      <a:endParaRPr lang="lv-LV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>
                          <a:effectLst/>
                        </a:rPr>
                        <a:t>4</a:t>
                      </a:r>
                      <a:endParaRPr lang="lv-LV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662739"/>
                  </a:ext>
                </a:extLst>
              </a:tr>
              <a:tr h="16572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Izsniegts aprīkojums NVO pasākumu organizēšanai ārpus NVO nama telpām (jauns pakalpojums)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>
                          <a:effectLst/>
                        </a:rPr>
                        <a:t>17</a:t>
                      </a:r>
                      <a:endParaRPr lang="lv-LV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284746"/>
                  </a:ext>
                </a:extLst>
              </a:tr>
              <a:tr h="15710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Kopējais NVO nama apmeklētāju kopskaits kopš atvēršanas 2013.gadā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dirty="0">
                          <a:effectLst/>
                        </a:rPr>
                        <a:t>220 850</a:t>
                      </a:r>
                      <a:endParaRPr lang="lv-LV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373853"/>
                  </a:ext>
                </a:extLst>
              </a:tr>
            </a:tbl>
          </a:graphicData>
        </a:graphic>
      </p:graphicFrame>
      <p:pic>
        <p:nvPicPr>
          <p:cNvPr id="7" name="Attēls 6" descr="Attēls, kurā ir teksts, persona, iekštelpu, grupa&#10;&#10;Apraksts ģenerēts automātiski">
            <a:extLst>
              <a:ext uri="{FF2B5EF4-FFF2-40B4-BE49-F238E27FC236}">
                <a16:creationId xmlns:a16="http://schemas.microsoft.com/office/drawing/2014/main" id="{B6FED47F-3E3D-BF32-A1E7-E8A096485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19" y="3528917"/>
            <a:ext cx="8877555" cy="66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534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CDF8A7-7DA5-8C14-B3E9-0CEDF5AFF5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lv-LV" sz="4500" dirty="0"/>
              <a:t>Finansēšanas konkursi Rīgas pilsētas Sabiedrības integrācijas programmas ietvaros</a:t>
            </a:r>
            <a:endParaRPr lang="en-LV" sz="45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3E706-2524-7FA9-6DB2-50274E49E4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525500" y="2599256"/>
            <a:ext cx="9646755" cy="478154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500" b="0" dirty="0"/>
              <a:t>Sabiedrības integrācijas projektu konkurss NVO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35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500" b="0" dirty="0"/>
              <a:t>Latviešu valodas apguves nodrošināšana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35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500" b="0" dirty="0"/>
              <a:t>Atbalsts apkaimju iniciatīvām līdzdalības un piederības veicināšanai</a:t>
            </a:r>
          </a:p>
          <a:p>
            <a:endParaRPr lang="lv-LV" sz="35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500" dirty="0"/>
              <a:t>No 2023.gada projektu konkurss sociālā atbalsta nevalstisko organizāciju darbības nodrošināšanai un kapacitātes stiprināšanai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LV" sz="3500" b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500" b="0" dirty="0"/>
              <a:t>Atbalsts sabiedrības integrācijas un brīvprātīgā darba projektiem pašvaldības iestādēm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3500" b="0" dirty="0">
              <a:solidFill>
                <a:srgbClr val="FF0000"/>
              </a:solidFill>
            </a:endParaRPr>
          </a:p>
        </p:txBody>
      </p:sp>
      <p:pic>
        <p:nvPicPr>
          <p:cNvPr id="7" name="Attēls 6" descr="Attēls, kurā ir debesis, ārpus telpām, zāle, velosipēds&#10;&#10;Apraksts ģenerēts automātiski">
            <a:extLst>
              <a:ext uri="{FF2B5EF4-FFF2-40B4-BE49-F238E27FC236}">
                <a16:creationId xmlns:a16="http://schemas.microsoft.com/office/drawing/2014/main" id="{ED480B26-77E2-3AC0-9080-88D45B513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94" y="3905250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91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EA38509-F421-2885-20AE-3CC98E492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302" y="1250950"/>
            <a:ext cx="15744825" cy="1143000"/>
          </a:xfrm>
        </p:spPr>
        <p:txBody>
          <a:bodyPr>
            <a:normAutofit/>
          </a:bodyPr>
          <a:lstStyle/>
          <a:p>
            <a:r>
              <a:rPr lang="lv-LV" sz="5400" b="1" dirty="0">
                <a:solidFill>
                  <a:srgbClr val="0070C0"/>
                </a:solidFill>
              </a:rPr>
              <a:t>Projektu konkursu statistika 2022</a:t>
            </a:r>
          </a:p>
        </p:txBody>
      </p: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E69ADAFB-7D3B-5781-8067-AD97433D1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38603"/>
              </p:ext>
            </p:extLst>
          </p:nvPr>
        </p:nvGraphicFramePr>
        <p:xfrm>
          <a:off x="1013745" y="2393950"/>
          <a:ext cx="22429536" cy="9640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25593">
                  <a:extLst>
                    <a:ext uri="{9D8B030D-6E8A-4147-A177-3AD203B41FA5}">
                      <a16:colId xmlns:a16="http://schemas.microsoft.com/office/drawing/2014/main" val="399450385"/>
                    </a:ext>
                  </a:extLst>
                </a:gridCol>
                <a:gridCol w="5082807">
                  <a:extLst>
                    <a:ext uri="{9D8B030D-6E8A-4147-A177-3AD203B41FA5}">
                      <a16:colId xmlns:a16="http://schemas.microsoft.com/office/drawing/2014/main" val="2341500844"/>
                    </a:ext>
                  </a:extLst>
                </a:gridCol>
                <a:gridCol w="3543327">
                  <a:extLst>
                    <a:ext uri="{9D8B030D-6E8A-4147-A177-3AD203B41FA5}">
                      <a16:colId xmlns:a16="http://schemas.microsoft.com/office/drawing/2014/main" val="2006704215"/>
                    </a:ext>
                  </a:extLst>
                </a:gridCol>
                <a:gridCol w="3484921">
                  <a:extLst>
                    <a:ext uri="{9D8B030D-6E8A-4147-A177-3AD203B41FA5}">
                      <a16:colId xmlns:a16="http://schemas.microsoft.com/office/drawing/2014/main" val="3209821628"/>
                    </a:ext>
                  </a:extLst>
                </a:gridCol>
                <a:gridCol w="3192888">
                  <a:extLst>
                    <a:ext uri="{9D8B030D-6E8A-4147-A177-3AD203B41FA5}">
                      <a16:colId xmlns:a16="http://schemas.microsoft.com/office/drawing/2014/main" val="2115577565"/>
                    </a:ext>
                  </a:extLst>
                </a:gridCol>
              </a:tblGrid>
              <a:tr h="1853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Konkurss</a:t>
                      </a:r>
                      <a:endParaRPr lang="lv-LV" sz="360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Iesniegto pieteikumu skaits</a:t>
                      </a:r>
                      <a:endParaRPr lang="lv-LV" sz="360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Atbalstīto projektu skaits</a:t>
                      </a:r>
                      <a:endParaRPr lang="lv-LV" sz="360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Apgūtais pašvaldības finansējums, EUR</a:t>
                      </a:r>
                      <a:endParaRPr lang="lv-LV" sz="360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Iesaistītās mērķa grupas lielums</a:t>
                      </a:r>
                      <a:endParaRPr lang="lv-LV" sz="360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3595"/>
                  </a:ext>
                </a:extLst>
              </a:tr>
              <a:tr h="1506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Sabiedrības integrācijas projektu konkurss nevalstiskajām organizācijām</a:t>
                      </a:r>
                      <a:endParaRPr lang="lv-LV" sz="360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40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30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164 337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~ 7 200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4951653"/>
                  </a:ext>
                </a:extLst>
              </a:tr>
              <a:tr h="15703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Projekti Latviešu valodas apguves nodrošināšana Rīgas pilsētas iedzīvotājiem</a:t>
                      </a:r>
                      <a:endParaRPr lang="lv-LV" sz="360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4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4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73 723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Kursus uzsāka 521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pabeidza 409 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1248843"/>
                  </a:ext>
                </a:extLst>
              </a:tr>
              <a:tr h="14675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Apkaimju iniciatīvu līdzdalības un piederības veicināšanas projektu konkurss</a:t>
                      </a:r>
                      <a:endParaRPr lang="lv-LV" sz="360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29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26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 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71 789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~ 10 000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5290157"/>
                  </a:ext>
                </a:extLst>
              </a:tr>
              <a:tr h="24800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Sabiedrības integrācijas un brīvprātīgā darba projektu konkurss Rīgas valstspilsētas pašvaldības iestādēm un struktūrvienībām</a:t>
                      </a:r>
                      <a:endParaRPr lang="lv-LV" sz="360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16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15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30 063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3600" b="0" dirty="0">
                          <a:solidFill>
                            <a:schemeClr val="bg1"/>
                          </a:solidFill>
                          <a:effectLst/>
                          <a:latin typeface="Gilroy"/>
                        </a:rPr>
                        <a:t>~ 6 000</a:t>
                      </a:r>
                      <a:endParaRPr lang="lv-LV" sz="3600" b="0" dirty="0">
                        <a:solidFill>
                          <a:schemeClr val="bg1"/>
                        </a:solidFill>
                        <a:effectLst/>
                        <a:latin typeface="Gilroy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490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0198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895C202C-32E3-496C-AC9C-CE42BE37A8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lv-LV" sz="5400" dirty="0"/>
              <a:t>Brīvprātīgā darba attīstība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E94B815-4A15-4DA0-8924-53779B05F5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001214" y="2950370"/>
            <a:ext cx="8336155" cy="5613672"/>
          </a:xfrm>
        </p:spPr>
        <p:txBody>
          <a:bodyPr>
            <a:normAutofit/>
          </a:bodyPr>
          <a:lstStyle/>
          <a:p>
            <a:pPr algn="just"/>
            <a:r>
              <a:rPr lang="lv-LV" sz="3500" b="0" dirty="0"/>
              <a:t>Brīvprātīgo darba programma Rīgas atbalsta centrā Ukrainas iedzīvotājiem</a:t>
            </a:r>
          </a:p>
          <a:p>
            <a:endParaRPr lang="lv-LV" sz="3500" b="0" dirty="0"/>
          </a:p>
          <a:p>
            <a:pPr algn="just"/>
            <a:r>
              <a:rPr lang="lv-LV" sz="3500" b="0" dirty="0"/>
              <a:t>Godināšanai „Gada brīvprātīgais 2022” - Rīgas domes pateicības raksti un piemiņas veltes brīvprātīgā darba veicējiem un brīvprātīgā darba organizatoriem – NVO</a:t>
            </a:r>
          </a:p>
          <a:p>
            <a:endParaRPr lang="lv-LV" sz="4100" b="0" dirty="0"/>
          </a:p>
          <a:p>
            <a:endParaRPr lang="lv-LV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701D725-F42E-4440-814B-6ED9DAF48A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001213" y="6831802"/>
            <a:ext cx="8336155" cy="17322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lv-LV" sz="3500" b="0" dirty="0"/>
              <a:t>Trīs NVO (Caritas Latvija, </a:t>
            </a:r>
            <a:r>
              <a:rPr lang="lv-LV" sz="3500" b="0" dirty="0" err="1"/>
              <a:t>Hospiss</a:t>
            </a:r>
            <a:r>
              <a:rPr lang="lv-LV" sz="3500" b="0" dirty="0"/>
              <a:t> LV, Maltas ordeņa palīdzības dienests)  nodrošina brīvprātīgo piesaisti, apmācīšanu un koordinēšanu 6 pašvaldības institūcijās (RSAC “Mežciems”, RSAC “Gaiļezers”, RSAC “Stella Maris”, Rīgas pašvaldības Bērnu un jauniešu centrs, SIA “Rīgas 1.slimnīca”, Rīgas patversme).</a:t>
            </a:r>
          </a:p>
        </p:txBody>
      </p:sp>
      <p:pic>
        <p:nvPicPr>
          <p:cNvPr id="7" name="Attēla vietturis 6">
            <a:extLst>
              <a:ext uri="{FF2B5EF4-FFF2-40B4-BE49-F238E27FC236}">
                <a16:creationId xmlns:a16="http://schemas.microsoft.com/office/drawing/2014/main" id="{1AAA9D1F-31D2-4AC0-8D29-3B654C97803B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r="593"/>
          <a:stretch>
            <a:fillRect/>
          </a:stretch>
        </p:blipFill>
        <p:spPr>
          <a:xfrm rot="-180000">
            <a:off x="2465251" y="3610315"/>
            <a:ext cx="9585693" cy="6474622"/>
          </a:xfrm>
        </p:spPr>
      </p:pic>
    </p:spTree>
    <p:extLst>
      <p:ext uri="{BB962C8B-B14F-4D97-AF65-F5344CB8AC3E}">
        <p14:creationId xmlns:p14="http://schemas.microsoft.com/office/powerpoint/2010/main" val="15758283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7109831B-2039-47B1-909E-BE749DC44D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lv-LV" sz="4500" dirty="0" err="1"/>
              <a:t>Starpkultūru</a:t>
            </a:r>
            <a:r>
              <a:rPr lang="lv-LV" sz="4500" dirty="0"/>
              <a:t> dialogs un iecietība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500269C-88CF-47C1-ABF4-FC99F86B54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657196" y="4238523"/>
            <a:ext cx="8336155" cy="3629890"/>
          </a:xfrm>
        </p:spPr>
        <p:txBody>
          <a:bodyPr>
            <a:normAutofit/>
          </a:bodyPr>
          <a:lstStyle/>
          <a:p>
            <a:r>
              <a:rPr lang="lv-LV" sz="3500" b="0" dirty="0" err="1"/>
              <a:t>Relokācijas</a:t>
            </a:r>
            <a:r>
              <a:rPr lang="lv-LV" sz="3500" b="0" dirty="0"/>
              <a:t> vietne, </a:t>
            </a:r>
          </a:p>
          <a:p>
            <a:r>
              <a:rPr lang="lv-LV" sz="3500" b="0" dirty="0"/>
              <a:t>aktuāla un regulāri atjaunota informācija par vakancēm, kas atvieglo pārcelšanos un iekļaušanos </a:t>
            </a:r>
            <a:r>
              <a:rPr lang="lv-LV" sz="3500" b="0" u="sng" dirty="0">
                <a:hlinkClick r:id="rId2"/>
              </a:rPr>
              <a:t>https://www.liveriga.com/en/work-in-riga</a:t>
            </a:r>
            <a:endParaRPr lang="lv-LV" sz="3500" b="0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AE7557C-2D65-4957-B4B3-165BDEBC83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657196" y="7258944"/>
            <a:ext cx="8336155" cy="66620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lv-LV" sz="3500" b="0" dirty="0"/>
              <a:t>Ikgadējais </a:t>
            </a:r>
            <a:r>
              <a:rPr lang="lv-LV" sz="3500" b="0" dirty="0" err="1"/>
              <a:t>Remigrantu</a:t>
            </a:r>
            <a:r>
              <a:rPr lang="lv-LV" sz="3500" b="0" dirty="0"/>
              <a:t> sveikšanas pasākums “Rīga – manas mājas” tika organizēts 3. reizi pēc kārtas un pirmo reizi </a:t>
            </a:r>
            <a:r>
              <a:rPr lang="lv-LV" sz="3500" b="0"/>
              <a:t>notika klātienē</a:t>
            </a:r>
            <a:endParaRPr lang="lv-LV" sz="3500" b="0" dirty="0"/>
          </a:p>
          <a:p>
            <a:endParaRPr lang="lv-LV" dirty="0"/>
          </a:p>
        </p:txBody>
      </p:sp>
      <p:pic>
        <p:nvPicPr>
          <p:cNvPr id="8" name="Attēla vietturis 7">
            <a:extLst>
              <a:ext uri="{FF2B5EF4-FFF2-40B4-BE49-F238E27FC236}">
                <a16:creationId xmlns:a16="http://schemas.microsoft.com/office/drawing/2014/main" id="{670C10EF-268E-40D1-9513-E66CCC3FEB79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r="10677"/>
          <a:stretch>
            <a:fillRect/>
          </a:stretch>
        </p:blipFill>
        <p:spPr>
          <a:xfrm rot="21376609">
            <a:off x="2380724" y="3678472"/>
            <a:ext cx="10346345" cy="6988402"/>
          </a:xfrm>
        </p:spPr>
      </p:pic>
    </p:spTree>
    <p:extLst>
      <p:ext uri="{BB962C8B-B14F-4D97-AF65-F5344CB8AC3E}">
        <p14:creationId xmlns:p14="http://schemas.microsoft.com/office/powerpoint/2010/main" val="39434261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RIGA_2022">
  <a:themeElements>
    <a:clrScheme name="RIGA">
      <a:dk1>
        <a:srgbClr val="000B40"/>
      </a:dk1>
      <a:lt1>
        <a:srgbClr val="244CD3"/>
      </a:lt1>
      <a:dk2>
        <a:srgbClr val="244CD3"/>
      </a:dk2>
      <a:lt2>
        <a:srgbClr val="FFFFFF"/>
      </a:lt2>
      <a:accent1>
        <a:srgbClr val="AAD0FF"/>
      </a:accent1>
      <a:accent2>
        <a:srgbClr val="E2FF86"/>
      </a:accent2>
      <a:accent3>
        <a:srgbClr val="0D382C"/>
      </a:accent3>
      <a:accent4>
        <a:srgbClr val="78E9B8"/>
      </a:accent4>
      <a:accent5>
        <a:srgbClr val="BEAFEC"/>
      </a:accent5>
      <a:accent6>
        <a:srgbClr val="77893A"/>
      </a:accent6>
      <a:hlink>
        <a:srgbClr val="000A40"/>
      </a:hlink>
      <a:folHlink>
        <a:srgbClr val="000A40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6917</TotalTime>
  <Words>894</Words>
  <Application>Microsoft Office PowerPoint</Application>
  <PresentationFormat>Pielāgots</PresentationFormat>
  <Paragraphs>160</Paragraphs>
  <Slides>16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Gilroy</vt:lpstr>
      <vt:lpstr>GILROY-SEMIBOLD</vt:lpstr>
      <vt:lpstr>Helvetica Neue</vt:lpstr>
      <vt:lpstr>RIGA_2022</vt:lpstr>
      <vt:lpstr>Paveiktais integrācijas jomā 2022/2023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Projektu konkursu statistika 2022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Eglīte</dc:creator>
  <cp:lastModifiedBy>Marika Barone</cp:lastModifiedBy>
  <cp:revision>104</cp:revision>
  <dcterms:modified xsi:type="dcterms:W3CDTF">2023-06-06T05:58:10Z</dcterms:modified>
</cp:coreProperties>
</file>