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80" r:id="rId1"/>
  </p:sldMasterIdLst>
  <p:notesMasterIdLst>
    <p:notesMasterId r:id="rId12"/>
  </p:notesMasterIdLst>
  <p:sldIdLst>
    <p:sldId id="275" r:id="rId2"/>
    <p:sldId id="276" r:id="rId3"/>
    <p:sldId id="286" r:id="rId4"/>
    <p:sldId id="277" r:id="rId5"/>
    <p:sldId id="278" r:id="rId6"/>
    <p:sldId id="280" r:id="rId7"/>
    <p:sldId id="287" r:id="rId8"/>
    <p:sldId id="288" r:id="rId9"/>
    <p:sldId id="283" r:id="rId10"/>
    <p:sldId id="282" r:id="rId11"/>
  </p:sldIdLst>
  <p:sldSz cx="24384000" cy="13716000"/>
  <p:notesSz cx="6735763" cy="9866313"/>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1pPr>
    <a:lvl2pPr marL="0" marR="0" indent="4572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2pPr>
    <a:lvl3pPr marL="0" marR="0" indent="9144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3pPr>
    <a:lvl4pPr marL="0" marR="0" indent="13716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4pPr>
    <a:lvl5pPr marL="0" marR="0" indent="18288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5pPr>
    <a:lvl6pPr marL="0" marR="0" indent="22860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6pPr>
    <a:lvl7pPr marL="0" marR="0" indent="27432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7pPr>
    <a:lvl8pPr marL="0" marR="0" indent="32004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8pPr>
    <a:lvl9pPr marL="0" marR="0" indent="36576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wholeTbl>
    <a:band2H>
      <a:tcTxStyle/>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381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381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Row>
  </a:tblStyle>
  <a:tblStyle styleId="{C7B018BB-80A7-4F77-B60F-C8B233D01FF8}" styleName="">
    <a:tblBg/>
    <a:wholeTbl>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wholeTbl>
    <a:band2H>
      <a:tcTxStyle/>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25400" cap="flat">
              <a:solidFill>
                <a:srgbClr val="000000"/>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firstCol>
    <a:lastRow>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lastRow>
    <a:firstRow>
      <a:tcTxStyle b="on"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solidFill>
            <a:schemeClr val="accent1">
              <a:lumOff val="16847"/>
            </a:schemeClr>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838383"/>
              </a:solidFill>
              <a:prstDash val="solid"/>
              <a:miter lim="400000"/>
            </a:ln>
          </a:left>
          <a:right>
            <a:ln w="12700" cap="flat">
              <a:solidFill>
                <a:srgbClr val="838383"/>
              </a:solidFill>
              <a:prstDash val="solid"/>
              <a:miter lim="400000"/>
            </a:ln>
          </a:right>
          <a:top>
            <a:ln w="12700" cap="flat">
              <a:solidFill>
                <a:srgbClr val="838383"/>
              </a:solidFill>
              <a:prstDash val="solid"/>
              <a:miter lim="400000"/>
            </a:ln>
          </a:top>
          <a:bottom>
            <a:ln w="12700" cap="flat">
              <a:solidFill>
                <a:srgbClr val="838383"/>
              </a:solidFill>
              <a:prstDash val="solid"/>
              <a:miter lim="400000"/>
            </a:ln>
          </a:bottom>
          <a:insideH>
            <a:ln w="12700" cap="flat">
              <a:solidFill>
                <a:srgbClr val="838383"/>
              </a:solidFill>
              <a:prstDash val="solid"/>
              <a:miter lim="400000"/>
            </a:ln>
          </a:insideH>
          <a:insideV>
            <a:ln w="12700" cap="flat">
              <a:solidFill>
                <a:srgbClr val="838383"/>
              </a:solidFill>
              <a:prstDash val="solid"/>
              <a:miter lim="400000"/>
            </a:ln>
          </a:insideV>
        </a:tcBdr>
        <a:fill>
          <a:noFill/>
        </a:fill>
      </a:tcStyle>
    </a:wholeTbl>
    <a:band2H>
      <a:tcTxStyle/>
      <a:tcStyle>
        <a:tcBdr/>
        <a:fill>
          <a:solidFill>
            <a:srgbClr val="EDEEEE"/>
          </a:solidFill>
        </a:fill>
      </a:tcStyle>
    </a:band2H>
    <a:firstCol>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808080"/>
              </a:solidFill>
              <a:prstDash val="solid"/>
              <a:miter lim="400000"/>
            </a:ln>
          </a:right>
          <a:top>
            <a:ln w="12700" cap="flat">
              <a:solidFill>
                <a:srgbClr val="808080"/>
              </a:solidFill>
              <a:prstDash val="solid"/>
              <a:miter lim="400000"/>
            </a:ln>
          </a:top>
          <a:bottom>
            <a:ln w="12700" cap="flat">
              <a:solidFill>
                <a:srgbClr val="808080"/>
              </a:solidFill>
              <a:prstDash val="solid"/>
              <a:miter lim="400000"/>
            </a:ln>
          </a:bottom>
          <a:insideH>
            <a:ln w="12700" cap="flat">
              <a:solidFill>
                <a:srgbClr val="808080"/>
              </a:solidFill>
              <a:prstDash val="solid"/>
              <a:miter lim="400000"/>
            </a:ln>
          </a:insideH>
          <a:insideV>
            <a:ln w="12700" cap="flat">
              <a:solidFill>
                <a:srgbClr val="808080"/>
              </a:solidFill>
              <a:prstDash val="solid"/>
              <a:miter lim="400000"/>
            </a:ln>
          </a:insideV>
        </a:tcBdr>
        <a:fill>
          <a:solidFill>
            <a:srgbClr val="88FA4F"/>
          </a:solidFill>
        </a:fill>
      </a:tcStyle>
    </a:firstCol>
    <a:lastRow>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chemeClr val="accent3"/>
              </a:solidFill>
              <a:prstDash val="solid"/>
              <a:miter lim="400000"/>
            </a:ln>
          </a:top>
          <a:bottom>
            <a:ln w="12700" cap="flat">
              <a:solidFill>
                <a:srgbClr val="4D4D4D"/>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4D4D4D"/>
              </a:solidFill>
              <a:prstDash val="solid"/>
              <a:miter lim="400000"/>
            </a:ln>
          </a:right>
          <a:top>
            <a:ln w="12700" cap="flat">
              <a:solidFill>
                <a:srgbClr val="4D4D4D"/>
              </a:solidFill>
              <a:prstDash val="solid"/>
              <a:miter lim="400000"/>
            </a:ln>
          </a:top>
          <a:bottom>
            <a:ln w="12700" cap="flat">
              <a:solidFill>
                <a:srgbClr val="4D4D4D"/>
              </a:solidFill>
              <a:prstDash val="solid"/>
              <a:miter lim="400000"/>
            </a:ln>
          </a:bottom>
          <a:insideH>
            <a:ln w="12700" cap="flat">
              <a:solidFill>
                <a:srgbClr val="4D4D4D"/>
              </a:solidFill>
              <a:prstDash val="solid"/>
              <a:miter lim="400000"/>
            </a:ln>
          </a:insideH>
          <a:insideV>
            <a:ln w="12700" cap="flat">
              <a:solidFill>
                <a:srgbClr val="4D4D4D"/>
              </a:solidFill>
              <a:prstDash val="solid"/>
              <a:miter lim="400000"/>
            </a:ln>
          </a:insideV>
        </a:tcBdr>
        <a:fill>
          <a:solidFill>
            <a:srgbClr val="60D937"/>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wholeTbl>
    <a:band2H>
      <a:tcTxStyle/>
      <a:tcStyle>
        <a:tcBdr/>
        <a:fill>
          <a:solidFill>
            <a:schemeClr val="accent4">
              <a:hueOff val="348544"/>
              <a:lumOff val="7139"/>
            </a:schemeClr>
          </a:solidFill>
        </a:fill>
      </a:tcStyle>
    </a:band2H>
    <a:firstCol>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8BB00"/>
          </a:solidFill>
        </a:fill>
      </a:tcStyle>
    </a:firstCol>
    <a:la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38100" cap="flat">
              <a:solidFill>
                <a:srgbClr val="F8BA00"/>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lastRow>
    <a:fir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F940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464646"/>
              </a:solidFill>
              <a:prstDash val="solid"/>
              <a:miter lim="400000"/>
            </a:ln>
          </a:left>
          <a:right>
            <a:ln w="12700" cap="flat">
              <a:solidFill>
                <a:srgbClr val="464646"/>
              </a:solidFill>
              <a:prstDash val="solid"/>
              <a:miter lim="400000"/>
            </a:ln>
          </a:right>
          <a:top>
            <a:ln w="12700" cap="flat">
              <a:solidFill>
                <a:srgbClr val="464646"/>
              </a:solidFill>
              <a:prstDash val="solid"/>
              <a:miter lim="400000"/>
            </a:ln>
          </a:top>
          <a:bottom>
            <a:ln w="12700" cap="flat">
              <a:solidFill>
                <a:srgbClr val="464646"/>
              </a:solidFill>
              <a:prstDash val="solid"/>
              <a:miter lim="400000"/>
            </a:ln>
          </a:bottom>
          <a:insideH>
            <a:ln w="12700" cap="flat">
              <a:solidFill>
                <a:srgbClr val="464646"/>
              </a:solidFill>
              <a:prstDash val="solid"/>
              <a:miter lim="400000"/>
            </a:ln>
          </a:insideH>
          <a:insideV>
            <a:ln w="12700" cap="flat">
              <a:solidFill>
                <a:srgbClr val="464646"/>
              </a:solidFill>
              <a:prstDash val="solid"/>
              <a:miter lim="400000"/>
            </a:ln>
          </a:insideV>
        </a:tcBdr>
        <a:fill>
          <a:noFill/>
        </a:fill>
      </a:tcStyle>
    </a:wholeTbl>
    <a:band2H>
      <a:tcTxStyle/>
      <a:tcStyle>
        <a:tcBdr/>
        <a:fill>
          <a:solidFill>
            <a:srgbClr val="D4D5D5"/>
          </a:solidFill>
        </a:fill>
      </a:tcStyle>
    </a:band2H>
    <a:firstCol>
      <a:tcTxStyle b="on" i="off">
        <a:fontRef idx="minor">
          <a:srgbClr val="FFFFFF"/>
        </a:fontRef>
        <a:srgbClr val="FFFFFF"/>
      </a:tcTxStyle>
      <a:tcStyle>
        <a:tcBdr>
          <a:left>
            <a:ln w="12700" cap="flat">
              <a:solidFill>
                <a:srgbClr val="5E5E5E"/>
              </a:solidFill>
              <a:prstDash val="solid"/>
              <a:miter lim="400000"/>
            </a:ln>
          </a:left>
          <a:right>
            <a:ln w="12700" cap="flat">
              <a:solidFill>
                <a:srgbClr val="A6AAA9"/>
              </a:solidFill>
              <a:prstDash val="solid"/>
              <a:miter lim="400000"/>
            </a:ln>
          </a:right>
          <a:top>
            <a:ln w="12700" cap="flat">
              <a:solidFill>
                <a:srgbClr val="C3C3C3"/>
              </a:solidFill>
              <a:prstDash val="solid"/>
              <a:miter lim="400000"/>
            </a:ln>
          </a:top>
          <a:bottom>
            <a:ln w="12700" cap="flat">
              <a:solidFill>
                <a:srgbClr val="C3C3C3"/>
              </a:solidFill>
              <a:prstDash val="solid"/>
              <a:miter lim="400000"/>
            </a:ln>
          </a:bottom>
          <a:insideH>
            <a:ln w="12700" cap="flat">
              <a:solidFill>
                <a:srgbClr val="C3C3C3"/>
              </a:solidFill>
              <a:prstDash val="solid"/>
              <a:miter lim="400000"/>
            </a:ln>
          </a:insideH>
          <a:insideV>
            <a:ln w="12700" cap="flat">
              <a:solidFill>
                <a:srgbClr val="C3C3C3"/>
              </a:solidFill>
              <a:prstDash val="solid"/>
              <a:miter lim="400000"/>
            </a:ln>
          </a:insideV>
        </a:tcBdr>
        <a:fill>
          <a:solidFill>
            <a:srgbClr val="CB2A7B"/>
          </a:solidFill>
        </a:fill>
      </a:tcStyle>
    </a:firstCol>
    <a:lastRow>
      <a:tcTxStyle b="on" i="off">
        <a:fontRef idx="minor">
          <a:srgbClr val="000000"/>
        </a:fontRef>
        <a:srgbClr val="000000"/>
      </a:tcTxStyle>
      <a:tcStyle>
        <a:tcBdr>
          <a:left>
            <a:ln w="12700" cap="flat">
              <a:solidFill>
                <a:srgbClr val="5E5E5E"/>
              </a:solidFill>
              <a:prstDash val="solid"/>
              <a:miter lim="400000"/>
            </a:ln>
          </a:left>
          <a:right>
            <a:ln w="12700" cap="flat">
              <a:solidFill>
                <a:srgbClr val="5E5E5E"/>
              </a:solidFill>
              <a:prstDash val="solid"/>
              <a:miter lim="400000"/>
            </a:ln>
          </a:right>
          <a:top>
            <a:ln w="38100" cap="flat">
              <a:solidFill>
                <a:srgbClr val="CB297B"/>
              </a:solidFill>
              <a:prstDash val="solid"/>
              <a:miter lim="400000"/>
            </a:ln>
          </a:top>
          <a:bottom>
            <a:ln w="12700" cap="flat">
              <a:solidFill>
                <a:srgbClr val="5E5E5E"/>
              </a:solidFill>
              <a:prstDash val="solid"/>
              <a:miter lim="400000"/>
            </a:ln>
          </a:bottom>
          <a:insideH>
            <a:ln w="12700" cap="flat">
              <a:solidFill>
                <a:srgbClr val="5E5E5E"/>
              </a:solidFill>
              <a:prstDash val="solid"/>
              <a:miter lim="400000"/>
            </a:ln>
          </a:insideH>
          <a:insideV>
            <a:ln w="12700" cap="flat">
              <a:solidFill>
                <a:srgbClr val="5E5E5E"/>
              </a:solidFill>
              <a:prstDash val="solid"/>
              <a:miter lim="400000"/>
            </a:ln>
          </a:insideV>
        </a:tcBdr>
        <a:fill>
          <a:solidFill>
            <a:srgbClr val="FFFFFF"/>
          </a:solidFill>
        </a:fill>
      </a:tcStyle>
    </a:lastRow>
    <a:firstRow>
      <a:tcTxStyle b="on" i="off">
        <a:fontRef idx="minor">
          <a:srgbClr val="FFFFFF"/>
        </a:fontRef>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5E5E5E"/>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991A5F"/>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wholeTbl>
    <a:band2H>
      <a:tcTxStyle/>
      <a:tcStyle>
        <a:tcBdr/>
        <a:fill>
          <a:solidFill>
            <a:srgbClr val="EDEEEE"/>
          </a:solidFill>
        </a:fill>
      </a:tcStyle>
    </a:band2H>
    <a:firstCol>
      <a:tcTxStyle b="on" i="off">
        <a:fontRef idx="minor">
          <a:srgbClr val="000000"/>
        </a:fontRef>
        <a:srgbClr val="000000"/>
      </a:tcTxStyle>
      <a:tcStyle>
        <a:tcBdr>
          <a:left>
            <a:ln w="12700" cap="flat">
              <a:solidFill>
                <a:srgbClr val="6C6C6C"/>
              </a:solidFill>
              <a:prstDash val="solid"/>
              <a:miter lim="400000"/>
            </a:ln>
          </a:left>
          <a:right>
            <a:ln w="254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6C6C6C"/>
              </a:solidFill>
              <a:prstDash val="solid"/>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6C6C6C"/>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D6DCE0"/>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30" d="100"/>
          <a:sy n="30" d="100"/>
        </p:scale>
        <p:origin x="816" y="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0" name="Shape 170"/>
          <p:cNvSpPr>
            <a:spLocks noGrp="1" noRot="1" noChangeAspect="1"/>
          </p:cNvSpPr>
          <p:nvPr>
            <p:ph type="sldImg"/>
          </p:nvPr>
        </p:nvSpPr>
        <p:spPr>
          <a:xfrm>
            <a:off x="79375" y="739775"/>
            <a:ext cx="6577013" cy="3700463"/>
          </a:xfrm>
          <a:prstGeom prst="rect">
            <a:avLst/>
          </a:prstGeom>
        </p:spPr>
        <p:txBody>
          <a:bodyPr/>
          <a:lstStyle/>
          <a:p>
            <a:endParaRPr/>
          </a:p>
        </p:txBody>
      </p:sp>
      <p:sp>
        <p:nvSpPr>
          <p:cNvPr id="171" name="Shape 171"/>
          <p:cNvSpPr>
            <a:spLocks noGrp="1"/>
          </p:cNvSpPr>
          <p:nvPr>
            <p:ph type="body" sz="quarter" idx="1"/>
          </p:nvPr>
        </p:nvSpPr>
        <p:spPr>
          <a:xfrm>
            <a:off x="898102" y="4686499"/>
            <a:ext cx="4939560" cy="4439841"/>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048000" y="2244726"/>
            <a:ext cx="18288000" cy="4775200"/>
          </a:xfrm>
        </p:spPr>
        <p:txBody>
          <a:bodyPr anchor="b"/>
          <a:lstStyle>
            <a:lvl1pPr algn="ctr">
              <a:defRPr sz="10667"/>
            </a:lvl1pPr>
          </a:lstStyle>
          <a:p>
            <a:r>
              <a:rPr lang="en-US"/>
              <a:t>Click to edit Master title style</a:t>
            </a:r>
          </a:p>
        </p:txBody>
      </p:sp>
      <p:sp>
        <p:nvSpPr>
          <p:cNvPr id="3" name="Subtitle 2"/>
          <p:cNvSpPr>
            <a:spLocks noGrp="1"/>
          </p:cNvSpPr>
          <p:nvPr>
            <p:ph type="subTitle" idx="1"/>
          </p:nvPr>
        </p:nvSpPr>
        <p:spPr>
          <a:xfrm>
            <a:off x="3048000" y="7204076"/>
            <a:ext cx="18288000" cy="3311524"/>
          </a:xfrm>
        </p:spPr>
        <p:txBody>
          <a:bodyPr/>
          <a:lstStyle>
            <a:lvl1pPr marL="0" indent="0" algn="ctr">
              <a:buNone/>
              <a:defRPr sz="4267"/>
            </a:lvl1pPr>
            <a:lvl2pPr marL="812810" indent="0" algn="ctr">
              <a:buNone/>
              <a:defRPr sz="3556"/>
            </a:lvl2pPr>
            <a:lvl3pPr marL="1625620" indent="0" algn="ctr">
              <a:buNone/>
              <a:defRPr sz="3200"/>
            </a:lvl3pPr>
            <a:lvl4pPr marL="2438430" indent="0" algn="ctr">
              <a:buNone/>
              <a:defRPr sz="2844"/>
            </a:lvl4pPr>
            <a:lvl5pPr marL="3251241" indent="0" algn="ctr">
              <a:buNone/>
              <a:defRPr sz="2844"/>
            </a:lvl5pPr>
            <a:lvl6pPr marL="4064051" indent="0" algn="ctr">
              <a:buNone/>
              <a:defRPr sz="2844"/>
            </a:lvl6pPr>
            <a:lvl7pPr marL="4876861" indent="0" algn="ctr">
              <a:buNone/>
              <a:defRPr sz="2844"/>
            </a:lvl7pPr>
            <a:lvl8pPr marL="5689671" indent="0" algn="ctr">
              <a:buNone/>
              <a:defRPr sz="2844"/>
            </a:lvl8pPr>
            <a:lvl9pPr marL="6502481" indent="0" algn="ctr">
              <a:buNone/>
              <a:defRPr sz="2844"/>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12/4/2022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2974782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7787900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7449800" y="730250"/>
            <a:ext cx="5257800" cy="1162367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676400" y="730250"/>
            <a:ext cx="15468600" cy="1162367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0020935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bg>
      <p:bgPr>
        <a:solidFill>
          <a:schemeClr val="bg1"/>
        </a:solidFill>
        <a:effectLst/>
      </p:bgPr>
    </p:bg>
    <p:spTree>
      <p:nvGrpSpPr>
        <p:cNvPr id="1" name=""/>
        <p:cNvGrpSpPr/>
        <p:nvPr/>
      </p:nvGrpSpPr>
      <p:grpSpPr>
        <a:xfrm>
          <a:off x="0" y="0"/>
          <a:ext cx="0" cy="0"/>
          <a:chOff x="0" y="0"/>
          <a:chExt cx="0" cy="0"/>
        </a:xfrm>
      </p:grpSpPr>
      <p:pic>
        <p:nvPicPr>
          <p:cNvPr id="15" name="Image" descr="Image">
            <a:extLst>
              <a:ext uri="{FF2B5EF4-FFF2-40B4-BE49-F238E27FC236}">
                <a16:creationId xmlns:a16="http://schemas.microsoft.com/office/drawing/2014/main" id="{A81001EA-93D2-2A8F-4EB9-AF7F3AE91580}"/>
              </a:ext>
            </a:extLst>
          </p:cNvPr>
          <p:cNvPicPr>
            <a:picLocks noChangeAspect="1"/>
          </p:cNvPicPr>
          <p:nvPr userDrawn="1"/>
        </p:nvPicPr>
        <p:blipFill rotWithShape="1">
          <a:blip r:embed="rId2"/>
          <a:srcRect l="-385" t="30752" r="385" b="5023"/>
          <a:stretch/>
        </p:blipFill>
        <p:spPr>
          <a:xfrm>
            <a:off x="-99312" y="-216000"/>
            <a:ext cx="24483312" cy="14256000"/>
          </a:xfrm>
          <a:prstGeom prst="rect">
            <a:avLst/>
          </a:prstGeom>
          <a:ln w="12700">
            <a:miter lim="400000"/>
          </a:ln>
        </p:spPr>
      </p:pic>
      <p:pic>
        <p:nvPicPr>
          <p:cNvPr id="7" name="Image" descr="Image">
            <a:extLst>
              <a:ext uri="{FF2B5EF4-FFF2-40B4-BE49-F238E27FC236}">
                <a16:creationId xmlns:a16="http://schemas.microsoft.com/office/drawing/2014/main" id="{16925894-EAB0-1058-A053-CE298F379330}"/>
              </a:ext>
            </a:extLst>
          </p:cNvPr>
          <p:cNvPicPr>
            <a:picLocks noChangeAspect="1"/>
          </p:cNvPicPr>
          <p:nvPr userDrawn="1"/>
        </p:nvPicPr>
        <p:blipFill>
          <a:blip r:embed="rId3"/>
          <a:stretch>
            <a:fillRect/>
          </a:stretch>
        </p:blipFill>
        <p:spPr>
          <a:xfrm>
            <a:off x="14630626" y="11070524"/>
            <a:ext cx="1394532" cy="1339654"/>
          </a:xfrm>
          <a:prstGeom prst="rect">
            <a:avLst/>
          </a:prstGeom>
          <a:ln w="12700">
            <a:miter lim="400000"/>
          </a:ln>
        </p:spPr>
      </p:pic>
      <p:sp>
        <p:nvSpPr>
          <p:cNvPr id="11" name="Author and Date"/>
          <p:cNvSpPr txBox="1">
            <a:spLocks noGrp="1"/>
          </p:cNvSpPr>
          <p:nvPr>
            <p:ph type="body" sz="quarter" idx="21" hasCustomPrompt="1"/>
          </p:nvPr>
        </p:nvSpPr>
        <p:spPr>
          <a:xfrm>
            <a:off x="14630626" y="4692315"/>
            <a:ext cx="8362723" cy="1203159"/>
          </a:xfrm>
          <a:prstGeom prst="rect">
            <a:avLst/>
          </a:prstGeom>
          <a:noFill/>
        </p:spPr>
        <p:txBody>
          <a:bodyPr lIns="0" tIns="0" rIns="0" bIns="0">
            <a:normAutofit/>
          </a:bodyPr>
          <a:lstStyle>
            <a:lvl1pPr marL="0" indent="0" defTabSz="825500">
              <a:lnSpc>
                <a:spcPct val="120000"/>
              </a:lnSpc>
              <a:spcBef>
                <a:spcPts val="0"/>
              </a:spcBef>
              <a:buSzTx/>
              <a:buNone/>
              <a:defRPr sz="2200" b="1" spc="120" baseline="0">
                <a:solidFill>
                  <a:schemeClr val="bg2"/>
                </a:solidFill>
              </a:defRPr>
            </a:lvl1pPr>
          </a:lstStyle>
          <a:p>
            <a:r>
              <a:t>Date</a:t>
            </a:r>
          </a:p>
        </p:txBody>
      </p:sp>
      <p:sp>
        <p:nvSpPr>
          <p:cNvPr id="12" name="Presentation Title"/>
          <p:cNvSpPr txBox="1">
            <a:spLocks noGrp="1"/>
          </p:cNvSpPr>
          <p:nvPr>
            <p:ph type="title" hasCustomPrompt="1"/>
          </p:nvPr>
        </p:nvSpPr>
        <p:spPr>
          <a:xfrm>
            <a:off x="14639925" y="2393950"/>
            <a:ext cx="8362723" cy="1511300"/>
          </a:xfrm>
          <a:prstGeom prst="rect">
            <a:avLst/>
          </a:prstGeom>
          <a:noFill/>
        </p:spPr>
        <p:txBody>
          <a:bodyPr lIns="0" tIns="0" rIns="0" bIns="0" anchor="t" anchorCtr="0">
            <a:normAutofit/>
          </a:bodyPr>
          <a:lstStyle>
            <a:lvl1pPr>
              <a:lnSpc>
                <a:spcPct val="90000"/>
              </a:lnSpc>
              <a:defRPr sz="6000" spc="120" baseline="0">
                <a:solidFill>
                  <a:schemeClr val="bg2"/>
                </a:solidFill>
              </a:defRPr>
            </a:lvl1pPr>
          </a:lstStyle>
          <a:p>
            <a:r>
              <a:t>Presentation</a:t>
            </a:r>
            <a:br>
              <a:rPr lang="lv-LV"/>
            </a:br>
            <a:r>
              <a:t>Title</a:t>
            </a:r>
          </a:p>
        </p:txBody>
      </p:sp>
    </p:spTree>
    <p:extLst>
      <p:ext uri="{BB962C8B-B14F-4D97-AF65-F5344CB8AC3E}">
        <p14:creationId xmlns:p14="http://schemas.microsoft.com/office/powerpoint/2010/main" val="2610597775"/>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555812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63700" y="3419477"/>
            <a:ext cx="21031200" cy="5705474"/>
          </a:xfrm>
        </p:spPr>
        <p:txBody>
          <a:bodyPr anchor="b"/>
          <a:lstStyle>
            <a:lvl1pPr>
              <a:defRPr sz="10667"/>
            </a:lvl1pPr>
          </a:lstStyle>
          <a:p>
            <a:r>
              <a:rPr lang="en-US"/>
              <a:t>Click to edit Master title style</a:t>
            </a:r>
          </a:p>
        </p:txBody>
      </p:sp>
      <p:sp>
        <p:nvSpPr>
          <p:cNvPr id="3" name="Text Placeholder 2"/>
          <p:cNvSpPr>
            <a:spLocks noGrp="1"/>
          </p:cNvSpPr>
          <p:nvPr>
            <p:ph type="body" idx="1"/>
          </p:nvPr>
        </p:nvSpPr>
        <p:spPr>
          <a:xfrm>
            <a:off x="1663700" y="9178927"/>
            <a:ext cx="21031200" cy="3000374"/>
          </a:xfrm>
        </p:spPr>
        <p:txBody>
          <a:bodyPr/>
          <a:lstStyle>
            <a:lvl1pPr marL="0" indent="0">
              <a:buNone/>
              <a:defRPr sz="4267">
                <a:solidFill>
                  <a:schemeClr val="tx1">
                    <a:tint val="75000"/>
                  </a:schemeClr>
                </a:solidFill>
              </a:defRPr>
            </a:lvl1pPr>
            <a:lvl2pPr marL="812810" indent="0">
              <a:buNone/>
              <a:defRPr sz="3556">
                <a:solidFill>
                  <a:schemeClr val="tx1">
                    <a:tint val="75000"/>
                  </a:schemeClr>
                </a:solidFill>
              </a:defRPr>
            </a:lvl2pPr>
            <a:lvl3pPr marL="1625620" indent="0">
              <a:buNone/>
              <a:defRPr sz="3200">
                <a:solidFill>
                  <a:schemeClr val="tx1">
                    <a:tint val="75000"/>
                  </a:schemeClr>
                </a:solidFill>
              </a:defRPr>
            </a:lvl3pPr>
            <a:lvl4pPr marL="2438430" indent="0">
              <a:buNone/>
              <a:defRPr sz="2844">
                <a:solidFill>
                  <a:schemeClr val="tx1">
                    <a:tint val="75000"/>
                  </a:schemeClr>
                </a:solidFill>
              </a:defRPr>
            </a:lvl4pPr>
            <a:lvl5pPr marL="3251241" indent="0">
              <a:buNone/>
              <a:defRPr sz="2844">
                <a:solidFill>
                  <a:schemeClr val="tx1">
                    <a:tint val="75000"/>
                  </a:schemeClr>
                </a:solidFill>
              </a:defRPr>
            </a:lvl5pPr>
            <a:lvl6pPr marL="4064051" indent="0">
              <a:buNone/>
              <a:defRPr sz="2844">
                <a:solidFill>
                  <a:schemeClr val="tx1">
                    <a:tint val="75000"/>
                  </a:schemeClr>
                </a:solidFill>
              </a:defRPr>
            </a:lvl6pPr>
            <a:lvl7pPr marL="4876861" indent="0">
              <a:buNone/>
              <a:defRPr sz="2844">
                <a:solidFill>
                  <a:schemeClr val="tx1">
                    <a:tint val="75000"/>
                  </a:schemeClr>
                </a:solidFill>
              </a:defRPr>
            </a:lvl7pPr>
            <a:lvl8pPr marL="5689671" indent="0">
              <a:buNone/>
              <a:defRPr sz="2844">
                <a:solidFill>
                  <a:schemeClr val="tx1">
                    <a:tint val="75000"/>
                  </a:schemeClr>
                </a:solidFill>
              </a:defRPr>
            </a:lvl8pPr>
            <a:lvl9pPr marL="6502481" indent="0">
              <a:buNone/>
              <a:defRPr sz="284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0984983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676400" y="3651250"/>
            <a:ext cx="10363200" cy="87026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2344400" y="3651250"/>
            <a:ext cx="10363200" cy="87026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dirty="0"/>
              <a:t>12/4/2022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1661839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79576" y="730251"/>
            <a:ext cx="21031200" cy="2651126"/>
          </a:xfrm>
        </p:spPr>
        <p:txBody>
          <a:bodyPr/>
          <a:lstStyle/>
          <a:p>
            <a:r>
              <a:rPr lang="en-US"/>
              <a:t>Click to edit Master title style</a:t>
            </a:r>
          </a:p>
        </p:txBody>
      </p:sp>
      <p:sp>
        <p:nvSpPr>
          <p:cNvPr id="3" name="Text Placeholder 2"/>
          <p:cNvSpPr>
            <a:spLocks noGrp="1"/>
          </p:cNvSpPr>
          <p:nvPr>
            <p:ph type="body" idx="1"/>
          </p:nvPr>
        </p:nvSpPr>
        <p:spPr>
          <a:xfrm>
            <a:off x="1679577" y="3362326"/>
            <a:ext cx="10315574" cy="1647824"/>
          </a:xfrm>
        </p:spPr>
        <p:txBody>
          <a:bodyPr anchor="b"/>
          <a:lstStyle>
            <a:lvl1pPr marL="0" indent="0">
              <a:buNone/>
              <a:defRPr sz="4267" b="1"/>
            </a:lvl1pPr>
            <a:lvl2pPr marL="812810" indent="0">
              <a:buNone/>
              <a:defRPr sz="3556" b="1"/>
            </a:lvl2pPr>
            <a:lvl3pPr marL="1625620" indent="0">
              <a:buNone/>
              <a:defRPr sz="3200" b="1"/>
            </a:lvl3pPr>
            <a:lvl4pPr marL="2438430" indent="0">
              <a:buNone/>
              <a:defRPr sz="2844" b="1"/>
            </a:lvl4pPr>
            <a:lvl5pPr marL="3251241" indent="0">
              <a:buNone/>
              <a:defRPr sz="2844" b="1"/>
            </a:lvl5pPr>
            <a:lvl6pPr marL="4064051" indent="0">
              <a:buNone/>
              <a:defRPr sz="2844" b="1"/>
            </a:lvl6pPr>
            <a:lvl7pPr marL="4876861" indent="0">
              <a:buNone/>
              <a:defRPr sz="2844" b="1"/>
            </a:lvl7pPr>
            <a:lvl8pPr marL="5689671" indent="0">
              <a:buNone/>
              <a:defRPr sz="2844" b="1"/>
            </a:lvl8pPr>
            <a:lvl9pPr marL="6502481" indent="0">
              <a:buNone/>
              <a:defRPr sz="2844" b="1"/>
            </a:lvl9pPr>
          </a:lstStyle>
          <a:p>
            <a:pPr lvl="0"/>
            <a:r>
              <a:rPr lang="en-US"/>
              <a:t>Click to edit Master text styles</a:t>
            </a:r>
          </a:p>
        </p:txBody>
      </p:sp>
      <p:sp>
        <p:nvSpPr>
          <p:cNvPr id="4" name="Content Placeholder 3"/>
          <p:cNvSpPr>
            <a:spLocks noGrp="1"/>
          </p:cNvSpPr>
          <p:nvPr>
            <p:ph sz="half" idx="2"/>
          </p:nvPr>
        </p:nvSpPr>
        <p:spPr>
          <a:xfrm>
            <a:off x="1679577" y="5010150"/>
            <a:ext cx="10315574" cy="73691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2344400" y="3362326"/>
            <a:ext cx="10366376" cy="1647824"/>
          </a:xfrm>
        </p:spPr>
        <p:txBody>
          <a:bodyPr anchor="b"/>
          <a:lstStyle>
            <a:lvl1pPr marL="0" indent="0">
              <a:buNone/>
              <a:defRPr sz="4267" b="1"/>
            </a:lvl1pPr>
            <a:lvl2pPr marL="812810" indent="0">
              <a:buNone/>
              <a:defRPr sz="3556" b="1"/>
            </a:lvl2pPr>
            <a:lvl3pPr marL="1625620" indent="0">
              <a:buNone/>
              <a:defRPr sz="3200" b="1"/>
            </a:lvl3pPr>
            <a:lvl4pPr marL="2438430" indent="0">
              <a:buNone/>
              <a:defRPr sz="2844" b="1"/>
            </a:lvl4pPr>
            <a:lvl5pPr marL="3251241" indent="0">
              <a:buNone/>
              <a:defRPr sz="2844" b="1"/>
            </a:lvl5pPr>
            <a:lvl6pPr marL="4064051" indent="0">
              <a:buNone/>
              <a:defRPr sz="2844" b="1"/>
            </a:lvl6pPr>
            <a:lvl7pPr marL="4876861" indent="0">
              <a:buNone/>
              <a:defRPr sz="2844" b="1"/>
            </a:lvl7pPr>
            <a:lvl8pPr marL="5689671" indent="0">
              <a:buNone/>
              <a:defRPr sz="2844" b="1"/>
            </a:lvl8pPr>
            <a:lvl9pPr marL="6502481" indent="0">
              <a:buNone/>
              <a:defRPr sz="2844" b="1"/>
            </a:lvl9pPr>
          </a:lstStyle>
          <a:p>
            <a:pPr lvl="0"/>
            <a:r>
              <a:rPr lang="en-US"/>
              <a:t>Click to edit Master text styles</a:t>
            </a:r>
          </a:p>
        </p:txBody>
      </p:sp>
      <p:sp>
        <p:nvSpPr>
          <p:cNvPr id="6" name="Content Placeholder 5"/>
          <p:cNvSpPr>
            <a:spLocks noGrp="1"/>
          </p:cNvSpPr>
          <p:nvPr>
            <p:ph sz="quarter" idx="4"/>
          </p:nvPr>
        </p:nvSpPr>
        <p:spPr>
          <a:xfrm>
            <a:off x="12344400" y="5010150"/>
            <a:ext cx="10366376" cy="73691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dirty="0"/>
              <a:t>12/4/2022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3596807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12/4/2022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05527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12/4/2022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4295815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7" y="914400"/>
            <a:ext cx="7864474" cy="3200400"/>
          </a:xfrm>
        </p:spPr>
        <p:txBody>
          <a:bodyPr anchor="b"/>
          <a:lstStyle>
            <a:lvl1pPr>
              <a:defRPr sz="5689"/>
            </a:lvl1pPr>
          </a:lstStyle>
          <a:p>
            <a:r>
              <a:rPr lang="en-US"/>
              <a:t>Click to edit Master title style</a:t>
            </a:r>
          </a:p>
        </p:txBody>
      </p:sp>
      <p:sp>
        <p:nvSpPr>
          <p:cNvPr id="3" name="Content Placeholder 2"/>
          <p:cNvSpPr>
            <a:spLocks noGrp="1"/>
          </p:cNvSpPr>
          <p:nvPr>
            <p:ph idx="1"/>
          </p:nvPr>
        </p:nvSpPr>
        <p:spPr>
          <a:xfrm>
            <a:off x="10366376" y="1974851"/>
            <a:ext cx="12344400" cy="9747250"/>
          </a:xfrm>
        </p:spPr>
        <p:txBody>
          <a:bodyPr/>
          <a:lstStyle>
            <a:lvl1pPr>
              <a:defRPr sz="5689"/>
            </a:lvl1pPr>
            <a:lvl2pPr>
              <a:defRPr sz="4978"/>
            </a:lvl2pPr>
            <a:lvl3pPr>
              <a:defRPr sz="4267"/>
            </a:lvl3pPr>
            <a:lvl4pPr>
              <a:defRPr sz="3556"/>
            </a:lvl4pPr>
            <a:lvl5pPr>
              <a:defRPr sz="3556"/>
            </a:lvl5pPr>
            <a:lvl6pPr>
              <a:defRPr sz="3556"/>
            </a:lvl6pPr>
            <a:lvl7pPr>
              <a:defRPr sz="3556"/>
            </a:lvl7pPr>
            <a:lvl8pPr>
              <a:defRPr sz="3556"/>
            </a:lvl8pPr>
            <a:lvl9pPr>
              <a:defRPr sz="355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679577" y="4114800"/>
            <a:ext cx="7864474" cy="7623176"/>
          </a:xfrm>
        </p:spPr>
        <p:txBody>
          <a:bodyPr/>
          <a:lstStyle>
            <a:lvl1pPr marL="0" indent="0">
              <a:buNone/>
              <a:defRPr sz="2844"/>
            </a:lvl1pPr>
            <a:lvl2pPr marL="812810" indent="0">
              <a:buNone/>
              <a:defRPr sz="2489"/>
            </a:lvl2pPr>
            <a:lvl3pPr marL="1625620" indent="0">
              <a:buNone/>
              <a:defRPr sz="2133"/>
            </a:lvl3pPr>
            <a:lvl4pPr marL="2438430" indent="0">
              <a:buNone/>
              <a:defRPr sz="1778"/>
            </a:lvl4pPr>
            <a:lvl5pPr marL="3251241" indent="0">
              <a:buNone/>
              <a:defRPr sz="1778"/>
            </a:lvl5pPr>
            <a:lvl6pPr marL="4064051" indent="0">
              <a:buNone/>
              <a:defRPr sz="1778"/>
            </a:lvl6pPr>
            <a:lvl7pPr marL="4876861" indent="0">
              <a:buNone/>
              <a:defRPr sz="1778"/>
            </a:lvl7pPr>
            <a:lvl8pPr marL="5689671" indent="0">
              <a:buNone/>
              <a:defRPr sz="1778"/>
            </a:lvl8pPr>
            <a:lvl9pPr marL="6502481" indent="0">
              <a:buNone/>
              <a:defRPr sz="1778"/>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7010480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7" y="914400"/>
            <a:ext cx="7864474" cy="3200400"/>
          </a:xfrm>
        </p:spPr>
        <p:txBody>
          <a:bodyPr anchor="b"/>
          <a:lstStyle>
            <a:lvl1pPr>
              <a:defRPr sz="5689"/>
            </a:lvl1pPr>
          </a:lstStyle>
          <a:p>
            <a:r>
              <a:rPr lang="en-US"/>
              <a:t>Click to edit Master title style</a:t>
            </a:r>
          </a:p>
        </p:txBody>
      </p:sp>
      <p:sp>
        <p:nvSpPr>
          <p:cNvPr id="3" name="Picture Placeholder 2"/>
          <p:cNvSpPr>
            <a:spLocks noGrp="1" noChangeAspect="1"/>
          </p:cNvSpPr>
          <p:nvPr>
            <p:ph type="pic" idx="1"/>
          </p:nvPr>
        </p:nvSpPr>
        <p:spPr>
          <a:xfrm>
            <a:off x="10366376" y="1974851"/>
            <a:ext cx="12344400" cy="9747250"/>
          </a:xfrm>
        </p:spPr>
        <p:txBody>
          <a:bodyPr anchor="t"/>
          <a:lstStyle>
            <a:lvl1pPr marL="0" indent="0">
              <a:buNone/>
              <a:defRPr sz="5689"/>
            </a:lvl1pPr>
            <a:lvl2pPr marL="812810" indent="0">
              <a:buNone/>
              <a:defRPr sz="4978"/>
            </a:lvl2pPr>
            <a:lvl3pPr marL="1625620" indent="0">
              <a:buNone/>
              <a:defRPr sz="4267"/>
            </a:lvl3pPr>
            <a:lvl4pPr marL="2438430" indent="0">
              <a:buNone/>
              <a:defRPr sz="3556"/>
            </a:lvl4pPr>
            <a:lvl5pPr marL="3251241" indent="0">
              <a:buNone/>
              <a:defRPr sz="3556"/>
            </a:lvl5pPr>
            <a:lvl6pPr marL="4064051" indent="0">
              <a:buNone/>
              <a:defRPr sz="3556"/>
            </a:lvl6pPr>
            <a:lvl7pPr marL="4876861" indent="0">
              <a:buNone/>
              <a:defRPr sz="3556"/>
            </a:lvl7pPr>
            <a:lvl8pPr marL="5689671" indent="0">
              <a:buNone/>
              <a:defRPr sz="3556"/>
            </a:lvl8pPr>
            <a:lvl9pPr marL="6502481" indent="0">
              <a:buNone/>
              <a:defRPr sz="3556"/>
            </a:lvl9pPr>
          </a:lstStyle>
          <a:p>
            <a:endParaRPr lang="en-US"/>
          </a:p>
        </p:txBody>
      </p:sp>
      <p:sp>
        <p:nvSpPr>
          <p:cNvPr id="4" name="Text Placeholder 3"/>
          <p:cNvSpPr>
            <a:spLocks noGrp="1"/>
          </p:cNvSpPr>
          <p:nvPr>
            <p:ph type="body" sz="half" idx="2"/>
          </p:nvPr>
        </p:nvSpPr>
        <p:spPr>
          <a:xfrm>
            <a:off x="1679577" y="4114800"/>
            <a:ext cx="7864474" cy="7623176"/>
          </a:xfrm>
        </p:spPr>
        <p:txBody>
          <a:bodyPr/>
          <a:lstStyle>
            <a:lvl1pPr marL="0" indent="0">
              <a:buNone/>
              <a:defRPr sz="2844"/>
            </a:lvl1pPr>
            <a:lvl2pPr marL="812810" indent="0">
              <a:buNone/>
              <a:defRPr sz="2489"/>
            </a:lvl2pPr>
            <a:lvl3pPr marL="1625620" indent="0">
              <a:buNone/>
              <a:defRPr sz="2133"/>
            </a:lvl3pPr>
            <a:lvl4pPr marL="2438430" indent="0">
              <a:buNone/>
              <a:defRPr sz="1778"/>
            </a:lvl4pPr>
            <a:lvl5pPr marL="3251241" indent="0">
              <a:buNone/>
              <a:defRPr sz="1778"/>
            </a:lvl5pPr>
            <a:lvl6pPr marL="4064051" indent="0">
              <a:buNone/>
              <a:defRPr sz="1778"/>
            </a:lvl6pPr>
            <a:lvl7pPr marL="4876861" indent="0">
              <a:buNone/>
              <a:defRPr sz="1778"/>
            </a:lvl7pPr>
            <a:lvl8pPr marL="5689671" indent="0">
              <a:buNone/>
              <a:defRPr sz="1778"/>
            </a:lvl8pPr>
            <a:lvl9pPr marL="6502481" indent="0">
              <a:buNone/>
              <a:defRPr sz="1778"/>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603254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76400" y="730251"/>
            <a:ext cx="21031200" cy="2651126"/>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676400" y="3651250"/>
            <a:ext cx="21031200" cy="870267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676400" y="12712701"/>
            <a:ext cx="5486400" cy="730250"/>
          </a:xfrm>
          <a:prstGeom prst="rect">
            <a:avLst/>
          </a:prstGeom>
        </p:spPr>
        <p:txBody>
          <a:bodyPr vert="horz" lIns="91440" tIns="45720" rIns="91440" bIns="45720" rtlCol="0" anchor="ctr"/>
          <a:lstStyle>
            <a:lvl1pPr algn="l">
              <a:defRPr sz="2133">
                <a:solidFill>
                  <a:schemeClr val="tx1">
                    <a:tint val="75000"/>
                  </a:schemeClr>
                </a:solidFill>
              </a:defRPr>
            </a:lvl1pPr>
          </a:lstStyle>
          <a:p>
            <a:fld id="{C764DE79-268F-4C1A-8933-263129D2AF90}" type="datetimeFigureOut">
              <a:rPr lang="en-US" dirty="0"/>
              <a:t>12/4/2022</a:t>
            </a:fld>
            <a:endParaRPr lang="en-US"/>
          </a:p>
        </p:txBody>
      </p:sp>
      <p:sp>
        <p:nvSpPr>
          <p:cNvPr id="5" name="Footer Placeholder 4"/>
          <p:cNvSpPr>
            <a:spLocks noGrp="1"/>
          </p:cNvSpPr>
          <p:nvPr>
            <p:ph type="ftr" sz="quarter" idx="3"/>
          </p:nvPr>
        </p:nvSpPr>
        <p:spPr>
          <a:xfrm>
            <a:off x="8077200" y="12712701"/>
            <a:ext cx="8229600" cy="730250"/>
          </a:xfrm>
          <a:prstGeom prst="rect">
            <a:avLst/>
          </a:prstGeom>
        </p:spPr>
        <p:txBody>
          <a:bodyPr vert="horz" lIns="91440" tIns="45720" rIns="91440" bIns="45720" rtlCol="0" anchor="ctr"/>
          <a:lstStyle>
            <a:lvl1pPr algn="ctr">
              <a:defRPr sz="2133">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7221200" y="12712701"/>
            <a:ext cx="5486400" cy="730250"/>
          </a:xfrm>
          <a:prstGeom prst="rect">
            <a:avLst/>
          </a:prstGeom>
        </p:spPr>
        <p:txBody>
          <a:bodyPr vert="horz" lIns="91440" tIns="45720" rIns="91440" bIns="45720" rtlCol="0" anchor="ctr"/>
          <a:lstStyle>
            <a:lvl1pPr algn="r">
              <a:defRPr sz="2133">
                <a:solidFill>
                  <a:schemeClr val="tx1">
                    <a:tint val="75000"/>
                  </a:schemeClr>
                </a:solidFill>
              </a:defRPr>
            </a:lvl1pPr>
          </a:lstStyle>
          <a:p>
            <a:fld id="{48F63A3B-78C7-47BE-AE5E-E10140E04643}" type="slidenum">
              <a:rPr lang="en-US" dirty="0"/>
              <a:t>‹#›</a:t>
            </a:fld>
            <a:endParaRPr lang="en-US"/>
          </a:p>
        </p:txBody>
      </p:sp>
    </p:spTree>
    <p:extLst>
      <p:ext uri="{BB962C8B-B14F-4D97-AF65-F5344CB8AC3E}">
        <p14:creationId xmlns:p14="http://schemas.microsoft.com/office/powerpoint/2010/main" val="4115465949"/>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 id="214748369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apkaimes.lv/integracija/svarigi/"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5AC3390-487E-AA1D-686B-821878F8E98E}"/>
              </a:ext>
            </a:extLst>
          </p:cNvPr>
          <p:cNvSpPr>
            <a:spLocks noGrp="1"/>
          </p:cNvSpPr>
          <p:nvPr>
            <p:ph type="body" sz="quarter" idx="21"/>
          </p:nvPr>
        </p:nvSpPr>
        <p:spPr>
          <a:xfrm>
            <a:off x="20329525" y="5417265"/>
            <a:ext cx="2774316" cy="1203159"/>
          </a:xfrm>
        </p:spPr>
        <p:txBody>
          <a:bodyPr vert="horz" lIns="0" tIns="0" rIns="0" bIns="0" rtlCol="0" anchor="t">
            <a:normAutofit/>
          </a:bodyPr>
          <a:lstStyle/>
          <a:p>
            <a:r>
              <a:rPr lang="lv-LV" dirty="0">
                <a:solidFill>
                  <a:srgbClr val="002060"/>
                </a:solidFill>
                <a:latin typeface="Arial" panose="020B0604020202020204" pitchFamily="34" charset="0"/>
                <a:cs typeface="Arial" panose="020B0604020202020204" pitchFamily="34" charset="0"/>
              </a:rPr>
              <a:t>01.12.2022.</a:t>
            </a:r>
          </a:p>
        </p:txBody>
      </p:sp>
      <p:pic>
        <p:nvPicPr>
          <p:cNvPr id="4" name="Picture 4">
            <a:extLst>
              <a:ext uri="{FF2B5EF4-FFF2-40B4-BE49-F238E27FC236}">
                <a16:creationId xmlns:a16="http://schemas.microsoft.com/office/drawing/2014/main" id="{2163735C-E510-843F-3DCD-BC3596E5E64B}"/>
              </a:ext>
            </a:extLst>
          </p:cNvPr>
          <p:cNvPicPr>
            <a:picLocks noChangeAspect="1"/>
          </p:cNvPicPr>
          <p:nvPr/>
        </p:nvPicPr>
        <p:blipFill>
          <a:blip r:embed="rId2"/>
          <a:stretch>
            <a:fillRect/>
          </a:stretch>
        </p:blipFill>
        <p:spPr>
          <a:xfrm>
            <a:off x="-12050811" y="953818"/>
            <a:ext cx="2743200" cy="2058204"/>
          </a:xfrm>
          <a:prstGeom prst="rect">
            <a:avLst/>
          </a:prstGeom>
        </p:spPr>
      </p:pic>
      <p:sp>
        <p:nvSpPr>
          <p:cNvPr id="6" name="Virsraksts 5">
            <a:extLst>
              <a:ext uri="{FF2B5EF4-FFF2-40B4-BE49-F238E27FC236}">
                <a16:creationId xmlns:a16="http://schemas.microsoft.com/office/drawing/2014/main" id="{74B78D68-A117-4C30-A64D-C2A0E52515E9}"/>
              </a:ext>
            </a:extLst>
          </p:cNvPr>
          <p:cNvSpPr>
            <a:spLocks noGrp="1"/>
          </p:cNvSpPr>
          <p:nvPr>
            <p:ph type="title"/>
          </p:nvPr>
        </p:nvSpPr>
        <p:spPr>
          <a:xfrm>
            <a:off x="8286751" y="1803400"/>
            <a:ext cx="15420748" cy="1511300"/>
          </a:xfrm>
        </p:spPr>
        <p:txBody>
          <a:bodyPr>
            <a:normAutofit fontScale="90000"/>
          </a:bodyPr>
          <a:lstStyle/>
          <a:p>
            <a:r>
              <a:rPr lang="lv-LV" b="1" dirty="0">
                <a:solidFill>
                  <a:srgbClr val="002060"/>
                </a:solidFill>
                <a:latin typeface="Arial" panose="020B0604020202020204" pitchFamily="34" charset="0"/>
                <a:cs typeface="Arial" panose="020B0604020202020204" pitchFamily="34" charset="0"/>
              </a:rPr>
              <a:t>Rīgas pilsētas Sabiedrības integrācijas pamatnostādņu 2019.-2024.gadam</a:t>
            </a:r>
            <a:br>
              <a:rPr lang="lv-LV" b="1" dirty="0">
                <a:solidFill>
                  <a:srgbClr val="002060"/>
                </a:solidFill>
                <a:latin typeface="Arial" panose="020B0604020202020204" pitchFamily="34" charset="0"/>
                <a:cs typeface="Arial" panose="020B0604020202020204" pitchFamily="34" charset="0"/>
              </a:rPr>
            </a:br>
            <a:r>
              <a:rPr lang="lv-LV" b="1" dirty="0">
                <a:solidFill>
                  <a:srgbClr val="002060"/>
                </a:solidFill>
                <a:latin typeface="Arial" panose="020B0604020202020204" pitchFamily="34" charset="0"/>
                <a:cs typeface="Arial" panose="020B0604020202020204" pitchFamily="34" charset="0"/>
              </a:rPr>
              <a:t>īstenošanas rīcības plāns 2022.-2024.gadam</a:t>
            </a:r>
          </a:p>
        </p:txBody>
      </p:sp>
    </p:spTree>
    <p:extLst>
      <p:ext uri="{BB962C8B-B14F-4D97-AF65-F5344CB8AC3E}">
        <p14:creationId xmlns:p14="http://schemas.microsoft.com/office/powerpoint/2010/main" val="3690467567"/>
      </p:ext>
    </p:extLst>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6EDC7005-6F8A-4684-A230-3207F0A8CED5}"/>
              </a:ext>
            </a:extLst>
          </p:cNvPr>
          <p:cNvSpPr>
            <a:spLocks noGrp="1"/>
          </p:cNvSpPr>
          <p:nvPr>
            <p:ph type="title"/>
          </p:nvPr>
        </p:nvSpPr>
        <p:spPr/>
        <p:txBody>
          <a:bodyPr>
            <a:normAutofit/>
          </a:bodyPr>
          <a:lstStyle/>
          <a:p>
            <a:r>
              <a:rPr lang="lv-LV" sz="5400" b="1" dirty="0">
                <a:solidFill>
                  <a:srgbClr val="002060"/>
                </a:solidFill>
                <a:latin typeface="Arial" panose="020B0604020202020204" pitchFamily="34" charset="0"/>
                <a:cs typeface="Arial" panose="020B0604020202020204" pitchFamily="34" charset="0"/>
              </a:rPr>
              <a:t>Kā uzlabot plānošanas procesus turpmāk</a:t>
            </a:r>
          </a:p>
        </p:txBody>
      </p:sp>
      <p:sp>
        <p:nvSpPr>
          <p:cNvPr id="3" name="Satura vietturis 2">
            <a:extLst>
              <a:ext uri="{FF2B5EF4-FFF2-40B4-BE49-F238E27FC236}">
                <a16:creationId xmlns:a16="http://schemas.microsoft.com/office/drawing/2014/main" id="{1BC1FAC8-148C-4F27-B7AD-5627C1E106F6}"/>
              </a:ext>
            </a:extLst>
          </p:cNvPr>
          <p:cNvSpPr>
            <a:spLocks noGrp="1"/>
          </p:cNvSpPr>
          <p:nvPr>
            <p:ph idx="1"/>
          </p:nvPr>
        </p:nvSpPr>
        <p:spPr/>
        <p:txBody>
          <a:bodyPr>
            <a:normAutofit/>
          </a:bodyPr>
          <a:lstStyle/>
          <a:p>
            <a:pPr marL="0" indent="0">
              <a:buNone/>
            </a:pPr>
            <a:r>
              <a:rPr lang="lv-LV" sz="3500" dirty="0">
                <a:latin typeface="Arial" panose="020B0604020202020204" pitchFamily="34" charset="0"/>
                <a:cs typeface="Arial" panose="020B0604020202020204" pitchFamily="34" charset="0"/>
              </a:rPr>
              <a:t>2024.gadā būs jāveido jaunās Sabiedrības integrācijas pamatnostādnes nākamajam posmam (2025-2030) un pamatnostādņu īstenošanas rīcības plāns</a:t>
            </a:r>
          </a:p>
          <a:p>
            <a:pPr marL="0" indent="0">
              <a:buNone/>
            </a:pPr>
            <a:endParaRPr lang="lv-LV" sz="3500" dirty="0">
              <a:latin typeface="Arial" panose="020B0604020202020204" pitchFamily="34" charset="0"/>
              <a:cs typeface="Arial" panose="020B0604020202020204" pitchFamily="34" charset="0"/>
            </a:endParaRPr>
          </a:p>
          <a:p>
            <a:r>
              <a:rPr lang="lv-LV" sz="3500" dirty="0">
                <a:latin typeface="Arial" panose="020B0604020202020204" pitchFamily="34" charset="0"/>
                <a:cs typeface="Arial" panose="020B0604020202020204" pitchFamily="34" charset="0"/>
              </a:rPr>
              <a:t>Ciešāka komunikācija un sadarbība ar pašvaldības institūcijām</a:t>
            </a:r>
          </a:p>
          <a:p>
            <a:r>
              <a:rPr lang="lv-LV" sz="3500" dirty="0">
                <a:latin typeface="Arial" panose="020B0604020202020204" pitchFamily="34" charset="0"/>
                <a:cs typeface="Arial" panose="020B0604020202020204" pitchFamily="34" charset="0"/>
              </a:rPr>
              <a:t>Diskusiju veidā ar iesaistītajām institūcijām</a:t>
            </a:r>
          </a:p>
          <a:p>
            <a:r>
              <a:rPr lang="lv-LV" sz="3500" dirty="0">
                <a:latin typeface="Arial" panose="020B0604020202020204" pitchFamily="34" charset="0"/>
                <a:cs typeface="Arial" panose="020B0604020202020204" pitchFamily="34" charset="0"/>
              </a:rPr>
              <a:t>Plašāk iesaistīt NVO – izmantot inovatīvas/neformālas metodes</a:t>
            </a:r>
          </a:p>
          <a:p>
            <a:r>
              <a:rPr lang="lv-LV" sz="3500" dirty="0">
                <a:latin typeface="Arial" panose="020B0604020202020204" pitchFamily="34" charset="0"/>
                <a:cs typeface="Arial" panose="020B0604020202020204" pitchFamily="34" charset="0"/>
              </a:rPr>
              <a:t>Iesaistīt iedzīvotājus – izmantojot </a:t>
            </a:r>
            <a:r>
              <a:rPr lang="lv-LV" sz="3500" dirty="0" err="1">
                <a:latin typeface="Arial" panose="020B0604020202020204" pitchFamily="34" charset="0"/>
                <a:cs typeface="Arial" panose="020B0604020202020204" pitchFamily="34" charset="0"/>
              </a:rPr>
              <a:t>deliberatīvās</a:t>
            </a:r>
            <a:r>
              <a:rPr lang="lv-LV" sz="3500" dirty="0">
                <a:latin typeface="Arial" panose="020B0604020202020204" pitchFamily="34" charset="0"/>
                <a:cs typeface="Arial" panose="020B0604020202020204" pitchFamily="34" charset="0"/>
              </a:rPr>
              <a:t> demokrātijas metodes</a:t>
            </a:r>
          </a:p>
          <a:p>
            <a:endParaRPr lang="lv-LV" sz="3500" dirty="0">
              <a:latin typeface="Arial" panose="020B0604020202020204" pitchFamily="34" charset="0"/>
              <a:cs typeface="Arial" panose="020B0604020202020204" pitchFamily="34" charset="0"/>
            </a:endParaRPr>
          </a:p>
          <a:p>
            <a:r>
              <a:rPr lang="lv-LV" sz="3500" dirty="0">
                <a:latin typeface="Arial" panose="020B0604020202020204" pitchFamily="34" charset="0"/>
                <a:cs typeface="Arial" panose="020B0604020202020204" pitchFamily="34" charset="0"/>
              </a:rPr>
              <a:t>Rīcības plāna izpilde (saturiski) – saruna/ diskusija</a:t>
            </a:r>
          </a:p>
          <a:p>
            <a:endParaRPr lang="lv-LV" sz="3500" dirty="0">
              <a:latin typeface="Arial" panose="020B0604020202020204" pitchFamily="34" charset="0"/>
              <a:cs typeface="Arial" panose="020B0604020202020204" pitchFamily="34" charset="0"/>
            </a:endParaRPr>
          </a:p>
        </p:txBody>
      </p:sp>
      <p:pic>
        <p:nvPicPr>
          <p:cNvPr id="4" name="Picture 1">
            <a:extLst>
              <a:ext uri="{FF2B5EF4-FFF2-40B4-BE49-F238E27FC236}">
                <a16:creationId xmlns:a16="http://schemas.microsoft.com/office/drawing/2014/main" id="{C525685D-7900-46D4-8575-D0EFE910AEE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34771" y="10192893"/>
            <a:ext cx="2714458" cy="2626285"/>
          </a:xfrm>
          <a:prstGeom prst="rect">
            <a:avLst/>
          </a:prstGeom>
        </p:spPr>
      </p:pic>
    </p:spTree>
    <p:extLst>
      <p:ext uri="{BB962C8B-B14F-4D97-AF65-F5344CB8AC3E}">
        <p14:creationId xmlns:p14="http://schemas.microsoft.com/office/powerpoint/2010/main" val="36995991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FE0BD236-79E2-4FE0-8B66-2BE6F0EB6637}"/>
              </a:ext>
            </a:extLst>
          </p:cNvPr>
          <p:cNvSpPr>
            <a:spLocks noGrp="1"/>
          </p:cNvSpPr>
          <p:nvPr>
            <p:ph type="title"/>
          </p:nvPr>
        </p:nvSpPr>
        <p:spPr>
          <a:xfrm>
            <a:off x="1676400" y="730251"/>
            <a:ext cx="21031200" cy="2291245"/>
          </a:xfrm>
        </p:spPr>
        <p:txBody>
          <a:bodyPr>
            <a:normAutofit/>
          </a:bodyPr>
          <a:lstStyle/>
          <a:p>
            <a:r>
              <a:rPr lang="lv-LV" sz="4500" b="1" dirty="0">
                <a:solidFill>
                  <a:srgbClr val="002060"/>
                </a:solidFill>
                <a:latin typeface="Arial" panose="020B0604020202020204" pitchFamily="34" charset="0"/>
                <a:cs typeface="Arial" panose="020B0604020202020204" pitchFamily="34" charset="0"/>
              </a:rPr>
              <a:t>Rīgas pilsētas Sabiedrības integrācijas pamatnostādnes 2019.-2024.gadam</a:t>
            </a:r>
            <a:endParaRPr lang="lv-LV" sz="4500" b="1" dirty="0">
              <a:solidFill>
                <a:srgbClr val="002060"/>
              </a:solidFill>
            </a:endParaRPr>
          </a:p>
        </p:txBody>
      </p:sp>
      <p:sp>
        <p:nvSpPr>
          <p:cNvPr id="3" name="Satura vietturis 2">
            <a:extLst>
              <a:ext uri="{FF2B5EF4-FFF2-40B4-BE49-F238E27FC236}">
                <a16:creationId xmlns:a16="http://schemas.microsoft.com/office/drawing/2014/main" id="{7CA96A8D-1573-48AE-9B4A-ED344D0FFB62}"/>
              </a:ext>
            </a:extLst>
          </p:cNvPr>
          <p:cNvSpPr>
            <a:spLocks noGrp="1"/>
          </p:cNvSpPr>
          <p:nvPr>
            <p:ph idx="1"/>
          </p:nvPr>
        </p:nvSpPr>
        <p:spPr/>
        <p:txBody>
          <a:bodyPr/>
          <a:lstStyle/>
          <a:p>
            <a:pPr marL="0" indent="0">
              <a:buNone/>
            </a:pPr>
            <a:r>
              <a:rPr lang="lv-LV" sz="3500" dirty="0">
                <a:latin typeface="Arial" panose="020B0604020202020204" pitchFamily="34" charset="0"/>
                <a:cs typeface="Arial" panose="020B0604020202020204" pitchFamily="34" charset="0"/>
              </a:rPr>
              <a:t>Sabiedrības integrācija kā ilgtermiņa attīstības mērķu sasniegšanas virziens noteikt</a:t>
            </a:r>
            <a:r>
              <a:rPr lang="lv-LV" sz="3500" dirty="0">
                <a:solidFill>
                  <a:srgbClr val="002060"/>
                </a:solidFill>
                <a:latin typeface="Arial" panose="020B0604020202020204" pitchFamily="34" charset="0"/>
                <a:cs typeface="Arial" panose="020B0604020202020204" pitchFamily="34" charset="0"/>
              </a:rPr>
              <a:t>a </a:t>
            </a:r>
            <a:r>
              <a:rPr lang="lv-LV" sz="3500" dirty="0">
                <a:latin typeface="Arial" panose="020B0604020202020204" pitchFamily="34" charset="0"/>
                <a:cs typeface="Arial" panose="020B0604020202020204" pitchFamily="34" charset="0"/>
              </a:rPr>
              <a:t>“Rīgas ilgtspējīgas attīstības stratēģija līdz 2030.gadam”</a:t>
            </a:r>
          </a:p>
          <a:p>
            <a:pPr marL="0" indent="0">
              <a:buNone/>
            </a:pPr>
            <a:endParaRPr lang="lv-LV" sz="3500" dirty="0">
              <a:latin typeface="Arial" panose="020B0604020202020204" pitchFamily="34" charset="0"/>
              <a:cs typeface="Arial" panose="020B0604020202020204" pitchFamily="34" charset="0"/>
            </a:endParaRPr>
          </a:p>
          <a:p>
            <a:pPr marL="0" indent="0">
              <a:buNone/>
            </a:pPr>
            <a:r>
              <a:rPr lang="lv-LV" sz="3500" dirty="0">
                <a:latin typeface="Arial" panose="020B0604020202020204" pitchFamily="34" charset="0"/>
                <a:cs typeface="Arial" panose="020B0604020202020204" pitchFamily="34" charset="0"/>
              </a:rPr>
              <a:t>Sabiedrības integrācijas pamatnostādnes apstiprinātas ar Rīgas domes 25.09.2019. lēmumu Nr.2589</a:t>
            </a:r>
          </a:p>
          <a:p>
            <a:pPr marL="0" indent="0">
              <a:buNone/>
            </a:pPr>
            <a:r>
              <a:rPr lang="lv-LV" sz="3500" dirty="0">
                <a:latin typeface="Arial" panose="020B0604020202020204" pitchFamily="34" charset="0"/>
                <a:cs typeface="Arial" panose="020B0604020202020204" pitchFamily="34" charset="0"/>
                <a:hlinkClick r:id="rId2"/>
              </a:rPr>
              <a:t>https://apkaimes.lv/integracija/svarigi/</a:t>
            </a:r>
            <a:r>
              <a:rPr lang="lv-LV" sz="3500" dirty="0">
                <a:latin typeface="Arial" panose="020B0604020202020204" pitchFamily="34" charset="0"/>
                <a:cs typeface="Arial" panose="020B0604020202020204" pitchFamily="34" charset="0"/>
              </a:rPr>
              <a:t> </a:t>
            </a:r>
          </a:p>
          <a:p>
            <a:endParaRPr lang="lv-LV" sz="3500" dirty="0">
              <a:latin typeface="Arial" panose="020B0604020202020204" pitchFamily="34" charset="0"/>
              <a:cs typeface="Arial" panose="020B0604020202020204" pitchFamily="34" charset="0"/>
            </a:endParaRPr>
          </a:p>
          <a:p>
            <a:r>
              <a:rPr lang="lv-LV" sz="3500" dirty="0">
                <a:latin typeface="Arial" panose="020B0604020202020204" pitchFamily="34" charset="0"/>
                <a:cs typeface="Arial" panose="020B0604020202020204" pitchFamily="34" charset="0"/>
              </a:rPr>
              <a:t>īstenošanas rīcības plāns 2019.-2021.gadam</a:t>
            </a:r>
          </a:p>
          <a:p>
            <a:r>
              <a:rPr lang="lv-LV" sz="3500" dirty="0">
                <a:latin typeface="Arial" panose="020B0604020202020204" pitchFamily="34" charset="0"/>
                <a:cs typeface="Arial" panose="020B0604020202020204" pitchFamily="34" charset="0"/>
              </a:rPr>
              <a:t>Īstenošanas rīcības plāns 2022.-2024.gadam</a:t>
            </a:r>
          </a:p>
          <a:p>
            <a:endParaRPr lang="lv-LV" sz="3500" dirty="0">
              <a:solidFill>
                <a:srgbClr val="002060"/>
              </a:solidFill>
              <a:latin typeface="Arial" panose="020B0604020202020204" pitchFamily="34" charset="0"/>
              <a:cs typeface="Arial" panose="020B0604020202020204" pitchFamily="34" charset="0"/>
            </a:endParaRPr>
          </a:p>
          <a:p>
            <a:endParaRPr lang="lv-LV" sz="3500" dirty="0">
              <a:latin typeface="Arial" panose="020B0604020202020204" pitchFamily="34" charset="0"/>
              <a:cs typeface="Arial" panose="020B0604020202020204" pitchFamily="34" charset="0"/>
            </a:endParaRPr>
          </a:p>
          <a:p>
            <a:pPr marL="0" indent="0" algn="just">
              <a:buNone/>
            </a:pPr>
            <a:r>
              <a:rPr lang="lv-LV" altLang="en-US" sz="3500" dirty="0">
                <a:latin typeface="Arial" panose="020B0604020202020204" pitchFamily="34" charset="0"/>
                <a:cs typeface="Arial" panose="020B0604020202020204" pitchFamily="34" charset="0"/>
              </a:rPr>
              <a:t>Rīgas pilsētas </a:t>
            </a:r>
            <a:r>
              <a:rPr lang="lv-LV" altLang="en-US" sz="3500" b="1" dirty="0">
                <a:latin typeface="Arial" panose="020B0604020202020204" pitchFamily="34" charset="0"/>
                <a:cs typeface="Arial" panose="020B0604020202020204" pitchFamily="34" charset="0"/>
              </a:rPr>
              <a:t>integrācijas politikas mērķis </a:t>
            </a:r>
            <a:r>
              <a:rPr lang="lv-LV" altLang="en-US" sz="3500" dirty="0">
                <a:latin typeface="Arial" panose="020B0604020202020204" pitchFamily="34" charset="0"/>
                <a:cs typeface="Arial" panose="020B0604020202020204" pitchFamily="34" charset="0"/>
              </a:rPr>
              <a:t>ir radīt priekšnoteikumus aktīvai un daudzveidīgai </a:t>
            </a:r>
            <a:r>
              <a:rPr lang="lv-LV" altLang="en-US" sz="3500" u="sng" dirty="0">
                <a:latin typeface="Arial" panose="020B0604020202020204" pitchFamily="34" charset="0"/>
                <a:cs typeface="Arial" panose="020B0604020202020204" pitchFamily="34" charset="0"/>
              </a:rPr>
              <a:t>iedzīvotāju grupu līdzdalībai </a:t>
            </a:r>
            <a:r>
              <a:rPr lang="lv-LV" altLang="en-US" sz="3500" dirty="0">
                <a:latin typeface="Arial" panose="020B0604020202020204" pitchFamily="34" charset="0"/>
                <a:cs typeface="Arial" panose="020B0604020202020204" pitchFamily="34" charset="0"/>
              </a:rPr>
              <a:t>un sadarbībai dažādās dzīves jomās, lai tās attīstītu savus sociālos, kultūras un pilsoniskos resursus, veidotu uz savstarpēju sapratni un cieņu balstītas attiecības un celtu savas dzīves kvalitāti mūsdienīgā, iekļaujošā un multikulturālā pilsētvidē.</a:t>
            </a:r>
          </a:p>
          <a:p>
            <a:endParaRPr lang="lv-LV" dirty="0"/>
          </a:p>
          <a:p>
            <a:endParaRPr lang="lv-LV" dirty="0"/>
          </a:p>
          <a:p>
            <a:endParaRPr lang="lv-LV" dirty="0"/>
          </a:p>
        </p:txBody>
      </p:sp>
    </p:spTree>
    <p:extLst>
      <p:ext uri="{BB962C8B-B14F-4D97-AF65-F5344CB8AC3E}">
        <p14:creationId xmlns:p14="http://schemas.microsoft.com/office/powerpoint/2010/main" val="3059028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432E30F8-A91D-49D3-BDB6-492DB2F1A461}"/>
              </a:ext>
            </a:extLst>
          </p:cNvPr>
          <p:cNvSpPr>
            <a:spLocks noGrp="1"/>
          </p:cNvSpPr>
          <p:nvPr>
            <p:ph type="title"/>
          </p:nvPr>
        </p:nvSpPr>
        <p:spPr>
          <a:xfrm>
            <a:off x="1676400" y="1000124"/>
            <a:ext cx="21031200" cy="2651126"/>
          </a:xfrm>
        </p:spPr>
        <p:txBody>
          <a:bodyPr/>
          <a:lstStyle/>
          <a:p>
            <a:r>
              <a:rPr lang="lv-LV" altLang="lv-LV" sz="4500" b="1" dirty="0">
                <a:solidFill>
                  <a:srgbClr val="002060"/>
                </a:solidFill>
                <a:latin typeface="Arial" panose="020B0604020202020204" pitchFamily="34" charset="0"/>
                <a:cs typeface="Arial" panose="020B0604020202020204" pitchFamily="34" charset="0"/>
              </a:rPr>
              <a:t>Pamatnostādnēs iekļautie attīstības virzieni – atbilst rīcības plāna darbības virzieniem</a:t>
            </a:r>
            <a:br>
              <a:rPr lang="lv-LV" altLang="lv-LV" sz="3600" dirty="0">
                <a:solidFill>
                  <a:srgbClr val="7E0000"/>
                </a:solidFill>
                <a:latin typeface="Arial" pitchFamily="34" charset="0"/>
                <a:cs typeface="Arial" pitchFamily="34" charset="0"/>
              </a:rPr>
            </a:br>
            <a:endParaRPr lang="lv-LV" dirty="0"/>
          </a:p>
        </p:txBody>
      </p:sp>
      <p:sp>
        <p:nvSpPr>
          <p:cNvPr id="3" name="Satura vietturis 2">
            <a:extLst>
              <a:ext uri="{FF2B5EF4-FFF2-40B4-BE49-F238E27FC236}">
                <a16:creationId xmlns:a16="http://schemas.microsoft.com/office/drawing/2014/main" id="{504BB2B3-C142-48A2-AD0B-679AE1DA4F70}"/>
              </a:ext>
            </a:extLst>
          </p:cNvPr>
          <p:cNvSpPr>
            <a:spLocks noGrp="1"/>
          </p:cNvSpPr>
          <p:nvPr>
            <p:ph idx="1"/>
          </p:nvPr>
        </p:nvSpPr>
        <p:spPr>
          <a:xfrm>
            <a:off x="1676400" y="3651250"/>
            <a:ext cx="21031200" cy="8702676"/>
          </a:xfrm>
        </p:spPr>
        <p:txBody>
          <a:bodyPr>
            <a:normAutofit/>
          </a:bodyPr>
          <a:lstStyle/>
          <a:p>
            <a:pPr>
              <a:lnSpc>
                <a:spcPct val="100000"/>
              </a:lnSpc>
              <a:spcBef>
                <a:spcPts val="0"/>
              </a:spcBef>
            </a:pPr>
            <a:r>
              <a:rPr lang="lv-LV" altLang="lv-LV" sz="3500" dirty="0">
                <a:latin typeface="Arial" panose="020B0604020202020204" pitchFamily="34" charset="0"/>
                <a:ea typeface="ヒラギノ明朝 ProN W6" pitchFamily="2" charset="-128"/>
                <a:cs typeface="Arial" panose="020B0604020202020204" pitchFamily="34" charset="0"/>
              </a:rPr>
              <a:t>Pilsoniskā līdzdalība un sadarbība </a:t>
            </a:r>
          </a:p>
          <a:p>
            <a:pPr>
              <a:lnSpc>
                <a:spcPct val="100000"/>
              </a:lnSpc>
              <a:spcBef>
                <a:spcPts val="0"/>
              </a:spcBef>
            </a:pPr>
            <a:endParaRPr lang="lv-LV" altLang="lv-LV" sz="3500" dirty="0">
              <a:latin typeface="Arial" panose="020B0604020202020204" pitchFamily="34" charset="0"/>
              <a:ea typeface="ヒラギノ明朝 ProN W6" pitchFamily="2" charset="-128"/>
              <a:cs typeface="Arial" panose="020B0604020202020204" pitchFamily="34" charset="0"/>
            </a:endParaRPr>
          </a:p>
          <a:p>
            <a:pPr>
              <a:lnSpc>
                <a:spcPct val="100000"/>
              </a:lnSpc>
              <a:spcBef>
                <a:spcPts val="0"/>
              </a:spcBef>
            </a:pPr>
            <a:r>
              <a:rPr lang="lv-LV" altLang="lv-LV" sz="3500" dirty="0" err="1">
                <a:latin typeface="Arial" panose="020B0604020202020204" pitchFamily="34" charset="0"/>
                <a:ea typeface="ヒラギノ明朝 ProN W6" pitchFamily="2" charset="-128"/>
                <a:cs typeface="Arial" panose="020B0604020202020204" pitchFamily="34" charset="0"/>
              </a:rPr>
              <a:t>Starpkultūru</a:t>
            </a:r>
            <a:r>
              <a:rPr lang="lv-LV" altLang="lv-LV" sz="3500" dirty="0">
                <a:latin typeface="Arial" panose="020B0604020202020204" pitchFamily="34" charset="0"/>
                <a:ea typeface="ヒラギノ明朝 ProN W6" pitchFamily="2" charset="-128"/>
                <a:cs typeface="Arial" panose="020B0604020202020204" pitchFamily="34" charset="0"/>
              </a:rPr>
              <a:t> dialogs un iecietība </a:t>
            </a:r>
          </a:p>
          <a:p>
            <a:pPr>
              <a:lnSpc>
                <a:spcPct val="100000"/>
              </a:lnSpc>
              <a:spcBef>
                <a:spcPts val="0"/>
              </a:spcBef>
            </a:pPr>
            <a:endParaRPr lang="lv-LV" altLang="lv-LV" sz="3500" dirty="0">
              <a:latin typeface="Arial" panose="020B0604020202020204" pitchFamily="34" charset="0"/>
              <a:ea typeface="ヒラギノ明朝 ProN W6" pitchFamily="2" charset="-128"/>
              <a:cs typeface="Arial" panose="020B0604020202020204" pitchFamily="34" charset="0"/>
            </a:endParaRPr>
          </a:p>
          <a:p>
            <a:pPr>
              <a:lnSpc>
                <a:spcPct val="100000"/>
              </a:lnSpc>
              <a:spcBef>
                <a:spcPts val="0"/>
              </a:spcBef>
            </a:pPr>
            <a:r>
              <a:rPr lang="lv-LV" altLang="lv-LV" sz="3500" dirty="0">
                <a:latin typeface="Arial" panose="020B0604020202020204" pitchFamily="34" charset="0"/>
                <a:ea typeface="ヒラギノ明朝 ProN W6" pitchFamily="2" charset="-128"/>
                <a:cs typeface="Arial" panose="020B0604020202020204" pitchFamily="34" charset="0"/>
              </a:rPr>
              <a:t>Valsts valoda </a:t>
            </a:r>
          </a:p>
          <a:p>
            <a:pPr>
              <a:lnSpc>
                <a:spcPct val="100000"/>
              </a:lnSpc>
              <a:spcBef>
                <a:spcPts val="0"/>
              </a:spcBef>
            </a:pPr>
            <a:endParaRPr lang="lv-LV" altLang="lv-LV" sz="3500" dirty="0">
              <a:latin typeface="Arial" panose="020B0604020202020204" pitchFamily="34" charset="0"/>
              <a:ea typeface="ヒラギノ明朝 ProN W6" pitchFamily="2" charset="-128"/>
              <a:cs typeface="Arial" panose="020B0604020202020204" pitchFamily="34" charset="0"/>
            </a:endParaRPr>
          </a:p>
          <a:p>
            <a:pPr>
              <a:lnSpc>
                <a:spcPct val="100000"/>
              </a:lnSpc>
              <a:spcBef>
                <a:spcPts val="0"/>
              </a:spcBef>
            </a:pPr>
            <a:r>
              <a:rPr lang="lv-LV" altLang="lv-LV" sz="3500" dirty="0">
                <a:latin typeface="Arial" panose="020B0604020202020204" pitchFamily="34" charset="0"/>
                <a:ea typeface="ヒラギノ明朝 ProN W6" pitchFamily="2" charset="-128"/>
                <a:cs typeface="Arial" panose="020B0604020202020204" pitchFamily="34" charset="0"/>
              </a:rPr>
              <a:t>Sociālā iekļaušanās </a:t>
            </a:r>
          </a:p>
          <a:p>
            <a:pPr>
              <a:lnSpc>
                <a:spcPct val="100000"/>
              </a:lnSpc>
              <a:spcBef>
                <a:spcPts val="0"/>
              </a:spcBef>
            </a:pPr>
            <a:endParaRPr lang="lv-LV" altLang="lv-LV" sz="3500" dirty="0">
              <a:latin typeface="Arial" panose="020B0604020202020204" pitchFamily="34" charset="0"/>
              <a:ea typeface="ヒラギノ明朝 ProN W6" pitchFamily="2" charset="-128"/>
              <a:cs typeface="Arial" panose="020B0604020202020204" pitchFamily="34" charset="0"/>
            </a:endParaRPr>
          </a:p>
          <a:p>
            <a:pPr>
              <a:lnSpc>
                <a:spcPct val="100000"/>
              </a:lnSpc>
              <a:spcBef>
                <a:spcPts val="0"/>
              </a:spcBef>
            </a:pPr>
            <a:r>
              <a:rPr lang="lv-LV" altLang="lv-LV" sz="3500" dirty="0">
                <a:latin typeface="Arial" panose="020B0604020202020204" pitchFamily="34" charset="0"/>
                <a:ea typeface="ヒラギノ明朝 ProN W6" pitchFamily="2" charset="-128"/>
                <a:cs typeface="Arial" panose="020B0604020202020204" pitchFamily="34" charset="0"/>
              </a:rPr>
              <a:t>Informācijas pieejamība </a:t>
            </a:r>
          </a:p>
          <a:p>
            <a:pPr>
              <a:lnSpc>
                <a:spcPct val="100000"/>
              </a:lnSpc>
              <a:spcBef>
                <a:spcPts val="0"/>
              </a:spcBef>
            </a:pPr>
            <a:endParaRPr lang="lv-LV" altLang="lv-LV" sz="3500" dirty="0">
              <a:latin typeface="Arial" panose="020B0604020202020204" pitchFamily="34" charset="0"/>
              <a:ea typeface="ヒラギノ明朝 ProN W6" pitchFamily="2" charset="-128"/>
              <a:cs typeface="Arial" panose="020B0604020202020204" pitchFamily="34" charset="0"/>
            </a:endParaRPr>
          </a:p>
          <a:p>
            <a:pPr>
              <a:lnSpc>
                <a:spcPct val="100000"/>
              </a:lnSpc>
              <a:spcBef>
                <a:spcPts val="0"/>
              </a:spcBef>
            </a:pPr>
            <a:r>
              <a:rPr lang="lv-LV" altLang="lv-LV" sz="3500" dirty="0">
                <a:latin typeface="Arial" panose="020B0604020202020204" pitchFamily="34" charset="0"/>
                <a:ea typeface="ヒラギノ明朝 ProN W6" pitchFamily="2" charset="-128"/>
                <a:cs typeface="Arial" panose="020B0604020202020204" pitchFamily="34" charset="0"/>
              </a:rPr>
              <a:t>Pilsētvides un integrācijas pasākumu pieejamība</a:t>
            </a:r>
            <a:endParaRPr lang="lv-LV" sz="35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353057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6548A122-0498-4F86-908E-FB32586C8097}"/>
              </a:ext>
            </a:extLst>
          </p:cNvPr>
          <p:cNvSpPr>
            <a:spLocks noGrp="1"/>
          </p:cNvSpPr>
          <p:nvPr>
            <p:ph type="title"/>
          </p:nvPr>
        </p:nvSpPr>
        <p:spPr/>
        <p:txBody>
          <a:bodyPr>
            <a:normAutofit/>
          </a:bodyPr>
          <a:lstStyle/>
          <a:p>
            <a:r>
              <a:rPr lang="lv-LV" sz="5400" b="1" dirty="0">
                <a:solidFill>
                  <a:srgbClr val="002060"/>
                </a:solidFill>
                <a:latin typeface="Arial" panose="020B0604020202020204" pitchFamily="34" charset="0"/>
                <a:cs typeface="Arial" panose="020B0604020202020204" pitchFamily="34" charset="0"/>
              </a:rPr>
              <a:t>Iesaistītās institūcijas </a:t>
            </a:r>
          </a:p>
        </p:txBody>
      </p:sp>
      <p:sp>
        <p:nvSpPr>
          <p:cNvPr id="3" name="Satura vietturis 2">
            <a:extLst>
              <a:ext uri="{FF2B5EF4-FFF2-40B4-BE49-F238E27FC236}">
                <a16:creationId xmlns:a16="http://schemas.microsoft.com/office/drawing/2014/main" id="{20EFB514-42F8-4554-A24F-75FC859D782B}"/>
              </a:ext>
            </a:extLst>
          </p:cNvPr>
          <p:cNvSpPr>
            <a:spLocks noGrp="1"/>
          </p:cNvSpPr>
          <p:nvPr>
            <p:ph idx="1"/>
          </p:nvPr>
        </p:nvSpPr>
        <p:spPr/>
        <p:txBody>
          <a:bodyPr>
            <a:normAutofit lnSpcReduction="10000"/>
          </a:bodyPr>
          <a:lstStyle/>
          <a:p>
            <a:pPr>
              <a:lnSpc>
                <a:spcPct val="150000"/>
              </a:lnSpc>
            </a:pPr>
            <a:r>
              <a:rPr lang="lv-LV" sz="3500" dirty="0">
                <a:latin typeface="Arial" panose="020B0604020202020204" pitchFamily="34" charset="0"/>
                <a:cs typeface="Arial" panose="020B0604020202020204" pitchFamily="34" charset="0"/>
              </a:rPr>
              <a:t>RD Izglītības, kultūras un sporta departaments</a:t>
            </a:r>
          </a:p>
          <a:p>
            <a:pPr>
              <a:lnSpc>
                <a:spcPct val="150000"/>
              </a:lnSpc>
            </a:pPr>
            <a:r>
              <a:rPr lang="lv-LV" sz="3500" dirty="0">
                <a:latin typeface="Arial" panose="020B0604020202020204" pitchFamily="34" charset="0"/>
                <a:cs typeface="Arial" panose="020B0604020202020204" pitchFamily="34" charset="0"/>
              </a:rPr>
              <a:t>Rīgas Izglītības un informatīvi metodiskais centrs</a:t>
            </a:r>
          </a:p>
          <a:p>
            <a:pPr>
              <a:lnSpc>
                <a:spcPct val="150000"/>
              </a:lnSpc>
            </a:pPr>
            <a:r>
              <a:rPr lang="lv-LV" sz="3500" dirty="0">
                <a:latin typeface="Arial" panose="020B0604020202020204" pitchFamily="34" charset="0"/>
                <a:cs typeface="Arial" panose="020B0604020202020204" pitchFamily="34" charset="0"/>
              </a:rPr>
              <a:t>RD Labklājības departaments</a:t>
            </a:r>
          </a:p>
          <a:p>
            <a:pPr>
              <a:lnSpc>
                <a:spcPct val="150000"/>
              </a:lnSpc>
            </a:pPr>
            <a:r>
              <a:rPr lang="lv-LV" sz="3500" dirty="0">
                <a:latin typeface="Arial" panose="020B0604020202020204" pitchFamily="34" charset="0"/>
                <a:cs typeface="Arial" panose="020B0604020202020204" pitchFamily="34" charset="0"/>
              </a:rPr>
              <a:t>RD Pilsētas attīstības departaments</a:t>
            </a:r>
          </a:p>
          <a:p>
            <a:pPr>
              <a:lnSpc>
                <a:spcPct val="150000"/>
              </a:lnSpc>
            </a:pPr>
            <a:r>
              <a:rPr lang="lv-LV" sz="3500" dirty="0">
                <a:latin typeface="Arial" panose="020B0604020202020204" pitchFamily="34" charset="0"/>
                <a:cs typeface="Arial" panose="020B0604020202020204" pitchFamily="34" charset="0"/>
              </a:rPr>
              <a:t>RD Īpašuma departaments</a:t>
            </a:r>
          </a:p>
          <a:p>
            <a:pPr>
              <a:lnSpc>
                <a:spcPct val="150000"/>
              </a:lnSpc>
            </a:pPr>
            <a:r>
              <a:rPr lang="lv-LV" sz="3500" dirty="0">
                <a:latin typeface="Arial" panose="020B0604020202020204" pitchFamily="34" charset="0"/>
                <a:cs typeface="Arial" panose="020B0604020202020204" pitchFamily="34" charset="0"/>
              </a:rPr>
              <a:t>Rīgas domes Sabiedrisko attiecību nodaļa/ Komunikācijas pārvalde</a:t>
            </a:r>
          </a:p>
          <a:p>
            <a:pPr>
              <a:lnSpc>
                <a:spcPct val="150000"/>
              </a:lnSpc>
            </a:pPr>
            <a:r>
              <a:rPr lang="lv-LV" sz="3500" dirty="0">
                <a:solidFill>
                  <a:srgbClr val="002060"/>
                </a:solidFill>
                <a:latin typeface="Arial" panose="020B0604020202020204" pitchFamily="34" charset="0"/>
                <a:cs typeface="Arial" panose="020B0604020202020204" pitchFamily="34" charset="0"/>
              </a:rPr>
              <a:t>Rīgas pilsētas apkaimju iedzīvotāju centrs</a:t>
            </a:r>
          </a:p>
          <a:p>
            <a:pPr>
              <a:lnSpc>
                <a:spcPct val="150000"/>
              </a:lnSpc>
            </a:pPr>
            <a:r>
              <a:rPr lang="lv-LV" sz="3500" dirty="0">
                <a:solidFill>
                  <a:srgbClr val="002060"/>
                </a:solidFill>
                <a:latin typeface="Arial" panose="020B0604020202020204" pitchFamily="34" charset="0"/>
                <a:cs typeface="Arial" panose="020B0604020202020204" pitchFamily="34" charset="0"/>
              </a:rPr>
              <a:t>Rīgas pašvaldības aģentūra “Rīgas investīciju un tūrisma aģentūra”</a:t>
            </a:r>
          </a:p>
          <a:p>
            <a:pPr>
              <a:lnSpc>
                <a:spcPct val="150000"/>
              </a:lnSpc>
            </a:pPr>
            <a:r>
              <a:rPr lang="lv-LV" sz="3500" dirty="0">
                <a:solidFill>
                  <a:srgbClr val="002060"/>
                </a:solidFill>
                <a:latin typeface="Arial" panose="020B0604020202020204" pitchFamily="34" charset="0"/>
                <a:cs typeface="Arial" panose="020B0604020202020204" pitchFamily="34" charset="0"/>
              </a:rPr>
              <a:t>Rīgas domes Personāla nodaļa</a:t>
            </a:r>
          </a:p>
          <a:p>
            <a:pPr>
              <a:lnSpc>
                <a:spcPct val="150000"/>
              </a:lnSpc>
            </a:pPr>
            <a:r>
              <a:rPr lang="lv-LV" sz="3500" dirty="0">
                <a:latin typeface="Arial" panose="020B0604020202020204" pitchFamily="34" charset="0"/>
                <a:cs typeface="Arial" panose="020B0604020202020204" pitchFamily="34" charset="0"/>
              </a:rPr>
              <a:t>NVO</a:t>
            </a:r>
          </a:p>
          <a:p>
            <a:pPr>
              <a:lnSpc>
                <a:spcPct val="150000"/>
              </a:lnSpc>
            </a:pPr>
            <a:endParaRPr lang="lv-LV" sz="35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489792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A0A7F1D0-D217-4A75-8DA2-161DAE0BBCD3}"/>
              </a:ext>
            </a:extLst>
          </p:cNvPr>
          <p:cNvSpPr>
            <a:spLocks noGrp="1"/>
          </p:cNvSpPr>
          <p:nvPr>
            <p:ph type="title"/>
          </p:nvPr>
        </p:nvSpPr>
        <p:spPr>
          <a:xfrm>
            <a:off x="1676400" y="730251"/>
            <a:ext cx="21031200" cy="1933436"/>
          </a:xfrm>
        </p:spPr>
        <p:txBody>
          <a:bodyPr>
            <a:normAutofit/>
          </a:bodyPr>
          <a:lstStyle/>
          <a:p>
            <a:r>
              <a:rPr lang="lv-LV" sz="5400" b="1" dirty="0">
                <a:solidFill>
                  <a:srgbClr val="002060"/>
                </a:solidFill>
                <a:latin typeface="Arial" panose="020B0604020202020204" pitchFamily="34" charset="0"/>
                <a:cs typeface="Arial" panose="020B0604020202020204" pitchFamily="34" charset="0"/>
              </a:rPr>
              <a:t>Konsultācijas</a:t>
            </a:r>
            <a:r>
              <a:rPr lang="lv-LV" sz="4500" dirty="0">
                <a:solidFill>
                  <a:srgbClr val="002060"/>
                </a:solidFill>
                <a:latin typeface="Arial" panose="020B0604020202020204" pitchFamily="34" charset="0"/>
                <a:cs typeface="Arial" panose="020B0604020202020204" pitchFamily="34" charset="0"/>
              </a:rPr>
              <a:t> </a:t>
            </a:r>
            <a:r>
              <a:rPr lang="lv-LV" sz="5400" b="1" dirty="0">
                <a:solidFill>
                  <a:srgbClr val="002060"/>
                </a:solidFill>
                <a:latin typeface="Arial" panose="020B0604020202020204" pitchFamily="34" charset="0"/>
                <a:cs typeface="Arial" panose="020B0604020202020204" pitchFamily="34" charset="0"/>
              </a:rPr>
              <a:t>par rīcības plāna projektu</a:t>
            </a:r>
            <a:endParaRPr lang="lv-LV" sz="4500" b="1" dirty="0">
              <a:solidFill>
                <a:srgbClr val="002060"/>
              </a:solidFill>
              <a:latin typeface="Arial" panose="020B0604020202020204" pitchFamily="34" charset="0"/>
              <a:cs typeface="Arial" panose="020B0604020202020204" pitchFamily="34" charset="0"/>
            </a:endParaRPr>
          </a:p>
        </p:txBody>
      </p:sp>
      <p:sp>
        <p:nvSpPr>
          <p:cNvPr id="3" name="Satura vietturis 2">
            <a:extLst>
              <a:ext uri="{FF2B5EF4-FFF2-40B4-BE49-F238E27FC236}">
                <a16:creationId xmlns:a16="http://schemas.microsoft.com/office/drawing/2014/main" id="{670019E3-AE47-4023-9EAF-A513BC56FB18}"/>
              </a:ext>
            </a:extLst>
          </p:cNvPr>
          <p:cNvSpPr>
            <a:spLocks noGrp="1"/>
          </p:cNvSpPr>
          <p:nvPr>
            <p:ph idx="1"/>
          </p:nvPr>
        </p:nvSpPr>
        <p:spPr>
          <a:xfrm>
            <a:off x="1676400" y="3074779"/>
            <a:ext cx="21031200" cy="9706941"/>
          </a:xfrm>
        </p:spPr>
        <p:txBody>
          <a:bodyPr>
            <a:normAutofit/>
          </a:bodyPr>
          <a:lstStyle/>
          <a:p>
            <a:pPr>
              <a:lnSpc>
                <a:spcPct val="150000"/>
              </a:lnSpc>
            </a:pPr>
            <a:r>
              <a:rPr lang="lv-LV" sz="3500" dirty="0">
                <a:latin typeface="Arial" panose="020B0604020202020204" pitchFamily="34" charset="0"/>
                <a:cs typeface="Arial" panose="020B0604020202020204" pitchFamily="34" charset="0"/>
              </a:rPr>
              <a:t>Rīcības plāna veidošana sadarbībā ar visām iesaistītajām institūcijām – sarakste, tikšanās, telefonsarunas</a:t>
            </a:r>
          </a:p>
          <a:p>
            <a:pPr>
              <a:lnSpc>
                <a:spcPct val="150000"/>
              </a:lnSpc>
            </a:pPr>
            <a:r>
              <a:rPr lang="lv-LV" sz="3500" dirty="0">
                <a:latin typeface="Arial" panose="020B0604020202020204" pitchFamily="34" charset="0"/>
                <a:cs typeface="Arial" panose="020B0604020202020204" pitchFamily="34" charset="0"/>
              </a:rPr>
              <a:t>08.07.2022. Konsultatīvā padome Sabiedrības integrācijas jautājumos - ideju apspriešana un iesūtīšana pēc sēdes</a:t>
            </a:r>
          </a:p>
          <a:p>
            <a:pPr>
              <a:lnSpc>
                <a:spcPct val="150000"/>
              </a:lnSpc>
            </a:pPr>
            <a:r>
              <a:rPr lang="lv-LV" sz="3500" dirty="0">
                <a:latin typeface="Arial" panose="020B0604020202020204" pitchFamily="34" charset="0"/>
                <a:cs typeface="Arial" panose="020B0604020202020204" pitchFamily="34" charset="0"/>
              </a:rPr>
              <a:t>05.09.2022. tikšanās ar Rīgas investīciju un tūrisma aģentūras pārstāvjiem</a:t>
            </a:r>
          </a:p>
          <a:p>
            <a:pPr>
              <a:lnSpc>
                <a:spcPct val="150000"/>
              </a:lnSpc>
            </a:pPr>
            <a:r>
              <a:rPr lang="lv-LV" sz="3500" dirty="0">
                <a:latin typeface="Arial" panose="020B0604020202020204" pitchFamily="34" charset="0"/>
                <a:cs typeface="Arial" panose="020B0604020202020204" pitchFamily="34" charset="0"/>
              </a:rPr>
              <a:t>07.10.2022. tikšanās ar jomas NVO </a:t>
            </a:r>
          </a:p>
          <a:p>
            <a:pPr>
              <a:lnSpc>
                <a:spcPct val="150000"/>
              </a:lnSpc>
            </a:pPr>
            <a:r>
              <a:rPr lang="lv-LV" sz="3500" dirty="0">
                <a:latin typeface="Arial" panose="020B0604020202020204" pitchFamily="34" charset="0"/>
                <a:cs typeface="Arial" panose="020B0604020202020204" pitchFamily="34" charset="0"/>
              </a:rPr>
              <a:t>28.09., 26.10. tikšanās ar Labklājības departamentu</a:t>
            </a:r>
          </a:p>
          <a:p>
            <a:pPr>
              <a:lnSpc>
                <a:spcPct val="150000"/>
              </a:lnSpc>
            </a:pPr>
            <a:r>
              <a:rPr lang="lv-LV" sz="3500" dirty="0">
                <a:latin typeface="Arial" panose="020B0604020202020204" pitchFamily="34" charset="0"/>
                <a:cs typeface="Arial" panose="020B0604020202020204" pitchFamily="34" charset="0"/>
              </a:rPr>
              <a:t>“Eiropas integrācijas </a:t>
            </a:r>
            <a:r>
              <a:rPr lang="lv-LV" sz="3500" dirty="0" err="1">
                <a:latin typeface="Arial" panose="020B0604020202020204" pitchFamily="34" charset="0"/>
                <a:cs typeface="Arial" panose="020B0604020202020204" pitchFamily="34" charset="0"/>
              </a:rPr>
              <a:t>pakta</a:t>
            </a:r>
            <a:r>
              <a:rPr lang="lv-LV" sz="3500" dirty="0">
                <a:latin typeface="Arial" panose="020B0604020202020204" pitchFamily="34" charset="0"/>
                <a:cs typeface="Arial" panose="020B0604020202020204" pitchFamily="34" charset="0"/>
              </a:rPr>
              <a:t>” projekta rekomendācijas sadarbībā ar </a:t>
            </a:r>
            <a:r>
              <a:rPr lang="lv-LV" sz="3500" dirty="0" err="1">
                <a:latin typeface="Arial" panose="020B0604020202020204" pitchFamily="34" charset="0"/>
                <a:cs typeface="Arial" panose="020B0604020202020204" pitchFamily="34" charset="0"/>
              </a:rPr>
              <a:t>Domnīcau</a:t>
            </a:r>
            <a:r>
              <a:rPr lang="lv-LV" sz="3500" dirty="0">
                <a:latin typeface="Arial" panose="020B0604020202020204" pitchFamily="34" charset="0"/>
                <a:cs typeface="Arial" panose="020B0604020202020204" pitchFamily="34" charset="0"/>
              </a:rPr>
              <a:t> PROVIDUS un biedrību «Make Room»</a:t>
            </a:r>
          </a:p>
          <a:p>
            <a:endParaRPr lang="lv-LV" sz="3500" dirty="0">
              <a:latin typeface="Arial" panose="020B0604020202020204" pitchFamily="34" charset="0"/>
              <a:cs typeface="Arial" panose="020B0604020202020204" pitchFamily="34" charset="0"/>
            </a:endParaRPr>
          </a:p>
          <a:p>
            <a:endParaRPr lang="lv-LV" dirty="0"/>
          </a:p>
        </p:txBody>
      </p:sp>
    </p:spTree>
    <p:extLst>
      <p:ext uri="{BB962C8B-B14F-4D97-AF65-F5344CB8AC3E}">
        <p14:creationId xmlns:p14="http://schemas.microsoft.com/office/powerpoint/2010/main" val="15690702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ED9556DC-2B04-4A18-863C-3F8EC17BBEAA}"/>
              </a:ext>
            </a:extLst>
          </p:cNvPr>
          <p:cNvSpPr>
            <a:spLocks noGrp="1"/>
          </p:cNvSpPr>
          <p:nvPr>
            <p:ph type="title"/>
          </p:nvPr>
        </p:nvSpPr>
        <p:spPr/>
        <p:txBody>
          <a:bodyPr>
            <a:normAutofit/>
          </a:bodyPr>
          <a:lstStyle/>
          <a:p>
            <a:r>
              <a:rPr lang="lv-LV" sz="5400" b="1" dirty="0">
                <a:solidFill>
                  <a:srgbClr val="002060"/>
                </a:solidFill>
                <a:latin typeface="Arial" panose="020B0604020202020204" pitchFamily="34" charset="0"/>
                <a:cs typeface="Arial" panose="020B0604020202020204" pitchFamily="34" charset="0"/>
              </a:rPr>
              <a:t>Izmaiņas salīdzinot ar pirmā perioda rīcības plānu</a:t>
            </a:r>
          </a:p>
        </p:txBody>
      </p:sp>
      <p:sp>
        <p:nvSpPr>
          <p:cNvPr id="3" name="Satura vietturis 2">
            <a:extLst>
              <a:ext uri="{FF2B5EF4-FFF2-40B4-BE49-F238E27FC236}">
                <a16:creationId xmlns:a16="http://schemas.microsoft.com/office/drawing/2014/main" id="{A9B11FFE-F11D-457B-B209-113C1116D05E}"/>
              </a:ext>
            </a:extLst>
          </p:cNvPr>
          <p:cNvSpPr>
            <a:spLocks noGrp="1"/>
          </p:cNvSpPr>
          <p:nvPr>
            <p:ph idx="1"/>
          </p:nvPr>
        </p:nvSpPr>
        <p:spPr>
          <a:xfrm>
            <a:off x="1676400" y="3776870"/>
            <a:ext cx="21031200" cy="8577056"/>
          </a:xfrm>
        </p:spPr>
        <p:txBody>
          <a:bodyPr>
            <a:normAutofit/>
          </a:bodyPr>
          <a:lstStyle/>
          <a:p>
            <a:pPr>
              <a:lnSpc>
                <a:spcPct val="150000"/>
              </a:lnSpc>
            </a:pPr>
            <a:r>
              <a:rPr lang="lv-LV" sz="3500" dirty="0">
                <a:latin typeface="Arial" panose="020B0604020202020204" pitchFamily="34" charset="0"/>
                <a:cs typeface="Arial" panose="020B0604020202020204" pitchFamily="34" charset="0"/>
              </a:rPr>
              <a:t>Rīcības un sagaidāmo rezultātu izcelšana katrā jomā</a:t>
            </a:r>
          </a:p>
          <a:p>
            <a:pPr lvl="1">
              <a:lnSpc>
                <a:spcPct val="150000"/>
              </a:lnSpc>
              <a:buFont typeface="Wingdings" panose="05000000000000000000" pitchFamily="2" charset="2"/>
              <a:buChar char="ü"/>
            </a:pPr>
            <a:r>
              <a:rPr lang="lv-LV" sz="3500" dirty="0">
                <a:latin typeface="Arial" panose="020B0604020202020204" pitchFamily="34" charset="0"/>
                <a:cs typeface="Arial" panose="020B0604020202020204" pitchFamily="34" charset="0"/>
              </a:rPr>
              <a:t>Pievienots rīcības virziens -  atbalsta pasākumi </a:t>
            </a:r>
            <a:r>
              <a:rPr lang="lv-LV" sz="3500" dirty="0" err="1">
                <a:latin typeface="Arial" panose="020B0604020202020204" pitchFamily="34" charset="0"/>
                <a:cs typeface="Arial" panose="020B0604020202020204" pitchFamily="34" charset="0"/>
              </a:rPr>
              <a:t>remigrantu</a:t>
            </a:r>
            <a:r>
              <a:rPr lang="lv-LV" sz="3500" dirty="0">
                <a:latin typeface="Arial" panose="020B0604020202020204" pitchFamily="34" charset="0"/>
                <a:cs typeface="Arial" panose="020B0604020202020204" pitchFamily="34" charset="0"/>
              </a:rPr>
              <a:t> un </a:t>
            </a:r>
            <a:r>
              <a:rPr lang="lv-LV" sz="3500" dirty="0" err="1">
                <a:latin typeface="Arial" panose="020B0604020202020204" pitchFamily="34" charset="0"/>
                <a:cs typeface="Arial" panose="020B0604020202020204" pitchFamily="34" charset="0"/>
              </a:rPr>
              <a:t>jauniebraucēju</a:t>
            </a:r>
            <a:r>
              <a:rPr lang="lv-LV" sz="3500" dirty="0">
                <a:latin typeface="Arial" panose="020B0604020202020204" pitchFamily="34" charset="0"/>
                <a:cs typeface="Arial" panose="020B0604020202020204" pitchFamily="34" charset="0"/>
              </a:rPr>
              <a:t> iekļaušanai</a:t>
            </a:r>
          </a:p>
          <a:p>
            <a:pPr>
              <a:lnSpc>
                <a:spcPct val="150000"/>
              </a:lnSpc>
            </a:pPr>
            <a:r>
              <a:rPr lang="lv-LV" sz="3500" dirty="0">
                <a:latin typeface="Arial" panose="020B0604020202020204" pitchFamily="34" charset="0"/>
                <a:cs typeface="Arial" panose="020B0604020202020204" pitchFamily="34" charset="0"/>
              </a:rPr>
              <a:t>Rīcības virzienu/uzdevumu optimizēšana – apvienojot lielākos blokos, plānots, ka izpildes pārskatā katrā tiks detalizēti atspoguļotas veiktās aktivitātes</a:t>
            </a:r>
          </a:p>
          <a:p>
            <a:pPr>
              <a:lnSpc>
                <a:spcPct val="150000"/>
              </a:lnSpc>
            </a:pPr>
            <a:r>
              <a:rPr lang="lv-LV" sz="3500" dirty="0">
                <a:latin typeface="Arial" panose="020B0604020202020204" pitchFamily="34" charset="0"/>
                <a:cs typeface="Arial" panose="020B0604020202020204" pitchFamily="34" charset="0"/>
              </a:rPr>
              <a:t>Līdzatbildīgo institūciju noteikšana</a:t>
            </a:r>
          </a:p>
          <a:p>
            <a:pPr>
              <a:lnSpc>
                <a:spcPct val="150000"/>
              </a:lnSpc>
            </a:pPr>
            <a:r>
              <a:rPr lang="lv-LV" sz="3500" dirty="0">
                <a:latin typeface="Arial" panose="020B0604020202020204" pitchFamily="34" charset="0"/>
                <a:cs typeface="Arial" panose="020B0604020202020204" pitchFamily="34" charset="0"/>
              </a:rPr>
              <a:t>Rezultatīvo rādītāju un datu avotu rezultatīvo rādītāju noteikšanai precizēšana</a:t>
            </a:r>
          </a:p>
          <a:p>
            <a:pPr>
              <a:lnSpc>
                <a:spcPct val="150000"/>
              </a:lnSpc>
            </a:pPr>
            <a:endParaRPr lang="lv-LV" sz="3500" dirty="0">
              <a:latin typeface="Arial" panose="020B0604020202020204" pitchFamily="34" charset="0"/>
              <a:cs typeface="Arial" panose="020B0604020202020204" pitchFamily="34" charset="0"/>
            </a:endParaRPr>
          </a:p>
          <a:p>
            <a:endParaRPr lang="lv-LV" sz="35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008227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ACE5BE43-6521-47F5-8912-85F5531E8979}"/>
              </a:ext>
            </a:extLst>
          </p:cNvPr>
          <p:cNvSpPr>
            <a:spLocks noGrp="1"/>
          </p:cNvSpPr>
          <p:nvPr>
            <p:ph type="title"/>
          </p:nvPr>
        </p:nvSpPr>
        <p:spPr>
          <a:xfrm>
            <a:off x="1377820" y="968791"/>
            <a:ext cx="21329780" cy="1382524"/>
          </a:xfrm>
        </p:spPr>
        <p:txBody>
          <a:bodyPr>
            <a:normAutofit/>
          </a:bodyPr>
          <a:lstStyle/>
          <a:p>
            <a:r>
              <a:rPr lang="lv-LV" sz="5400" b="1" dirty="0">
                <a:solidFill>
                  <a:srgbClr val="002060"/>
                </a:solidFill>
                <a:latin typeface="Arial" panose="020B0604020202020204" pitchFamily="34" charset="0"/>
                <a:cs typeface="Arial" panose="020B0604020202020204" pitchFamily="34" charset="0"/>
              </a:rPr>
              <a:t>Komentāri un to izpilde/ iestrādāšana Rīcības plānā I</a:t>
            </a:r>
          </a:p>
        </p:txBody>
      </p:sp>
      <p:graphicFrame>
        <p:nvGraphicFramePr>
          <p:cNvPr id="8" name="Satura vietturis 7">
            <a:extLst>
              <a:ext uri="{FF2B5EF4-FFF2-40B4-BE49-F238E27FC236}">
                <a16:creationId xmlns:a16="http://schemas.microsoft.com/office/drawing/2014/main" id="{A0F5233B-FB91-4416-B65D-1A1AA3500918}"/>
              </a:ext>
            </a:extLst>
          </p:cNvPr>
          <p:cNvGraphicFramePr>
            <a:graphicFrameLocks noGrp="1"/>
          </p:cNvGraphicFramePr>
          <p:nvPr>
            <p:ph idx="1"/>
            <p:extLst>
              <p:ext uri="{D42A27DB-BD31-4B8C-83A1-F6EECF244321}">
                <p14:modId xmlns:p14="http://schemas.microsoft.com/office/powerpoint/2010/main" val="1952209683"/>
              </p:ext>
            </p:extLst>
          </p:nvPr>
        </p:nvGraphicFramePr>
        <p:xfrm>
          <a:off x="1377820" y="2500605"/>
          <a:ext cx="20598882" cy="8625708"/>
        </p:xfrm>
        <a:graphic>
          <a:graphicData uri="http://schemas.openxmlformats.org/drawingml/2006/table">
            <a:tbl>
              <a:tblPr firstRow="1" bandRow="1">
                <a:tableStyleId>{5940675A-B579-460E-94D1-54222C63F5DA}</a:tableStyleId>
              </a:tblPr>
              <a:tblGrid>
                <a:gridCol w="10299441">
                  <a:extLst>
                    <a:ext uri="{9D8B030D-6E8A-4147-A177-3AD203B41FA5}">
                      <a16:colId xmlns:a16="http://schemas.microsoft.com/office/drawing/2014/main" val="901512082"/>
                    </a:ext>
                  </a:extLst>
                </a:gridCol>
                <a:gridCol w="10299441">
                  <a:extLst>
                    <a:ext uri="{9D8B030D-6E8A-4147-A177-3AD203B41FA5}">
                      <a16:colId xmlns:a16="http://schemas.microsoft.com/office/drawing/2014/main" val="713018693"/>
                    </a:ext>
                  </a:extLst>
                </a:gridCol>
              </a:tblGrid>
              <a:tr h="1796126">
                <a:tc>
                  <a:txBody>
                    <a:bodyPr/>
                    <a:lstStyle/>
                    <a:p>
                      <a:pPr>
                        <a:lnSpc>
                          <a:spcPct val="107000"/>
                        </a:lnSpc>
                        <a:spcAft>
                          <a:spcPts val="800"/>
                        </a:spcAft>
                      </a:pPr>
                      <a:r>
                        <a:rPr lang="lv-LV" sz="2700" kern="1200" dirty="0">
                          <a:solidFill>
                            <a:schemeClr val="tx1"/>
                          </a:solidFill>
                          <a:effectLst/>
                          <a:latin typeface="Arial" panose="020B0604020202020204" pitchFamily="34" charset="0"/>
                          <a:ea typeface="+mn-ea"/>
                          <a:cs typeface="Arial" panose="020B0604020202020204" pitchFamily="34" charset="0"/>
                        </a:rPr>
                        <a:t>Papildināt Rīgas domes Konsultatīvās padomes sabiedrības integrācijas jautājumos nolikumu, nosakot, ka Konsultatīvās padome sastāvā tiek iekļauti arī </a:t>
                      </a:r>
                      <a:r>
                        <a:rPr lang="lv-LV" sz="2700" kern="1200" dirty="0" err="1">
                          <a:solidFill>
                            <a:schemeClr val="tx1"/>
                          </a:solidFill>
                          <a:effectLst/>
                          <a:latin typeface="Arial" panose="020B0604020202020204" pitchFamily="34" charset="0"/>
                          <a:ea typeface="+mn-ea"/>
                          <a:cs typeface="Arial" panose="020B0604020202020204" pitchFamily="34" charset="0"/>
                        </a:rPr>
                        <a:t>jauniebraucēju</a:t>
                      </a:r>
                      <a:r>
                        <a:rPr lang="lv-LV" sz="2700" kern="1200" dirty="0">
                          <a:solidFill>
                            <a:schemeClr val="tx1"/>
                          </a:solidFill>
                          <a:effectLst/>
                          <a:latin typeface="Arial" panose="020B0604020202020204" pitchFamily="34" charset="0"/>
                          <a:ea typeface="+mn-ea"/>
                          <a:cs typeface="Arial" panose="020B0604020202020204" pitchFamily="34" charset="0"/>
                        </a:rPr>
                        <a:t> kopienu pārstāvji </a:t>
                      </a:r>
                    </a:p>
                  </a:txBody>
                  <a:tcPr/>
                </a:tc>
                <a:tc>
                  <a:txBody>
                    <a:bodyPr/>
                    <a:lstStyle/>
                    <a:p>
                      <a:pPr>
                        <a:lnSpc>
                          <a:spcPct val="107000"/>
                        </a:lnSpc>
                        <a:spcAft>
                          <a:spcPts val="800"/>
                        </a:spcAft>
                      </a:pPr>
                      <a:r>
                        <a:rPr lang="lv-LV" sz="2700" kern="1200" dirty="0">
                          <a:solidFill>
                            <a:schemeClr val="tx1"/>
                          </a:solidFill>
                          <a:effectLst/>
                          <a:latin typeface="Arial" panose="020B0604020202020204" pitchFamily="34" charset="0"/>
                          <a:ea typeface="+mn-ea"/>
                          <a:cs typeface="Arial" panose="020B0604020202020204" pitchFamily="34" charset="0"/>
                        </a:rPr>
                        <a:t>Rīgas domes Konsultatīvās padomes sabiedrības integrācijas jautājumos nolikums tika papildināts</a:t>
                      </a:r>
                    </a:p>
                  </a:txBody>
                  <a:tcPr/>
                </a:tc>
                <a:extLst>
                  <a:ext uri="{0D108BD9-81ED-4DB2-BD59-A6C34878D82A}">
                    <a16:rowId xmlns:a16="http://schemas.microsoft.com/office/drawing/2014/main" val="838373467"/>
                  </a:ext>
                </a:extLst>
              </a:tr>
              <a:tr h="1124092">
                <a:tc>
                  <a:txBody>
                    <a:bodyPr/>
                    <a:lstStyle/>
                    <a:p>
                      <a:pPr>
                        <a:lnSpc>
                          <a:spcPct val="107000"/>
                        </a:lnSpc>
                        <a:spcAft>
                          <a:spcPts val="800"/>
                        </a:spcAft>
                      </a:pPr>
                      <a:r>
                        <a:rPr lang="lv-LV" sz="2700" kern="1200" dirty="0">
                          <a:solidFill>
                            <a:schemeClr val="tx1"/>
                          </a:solidFill>
                          <a:effectLst/>
                          <a:latin typeface="Arial" panose="020B0604020202020204" pitchFamily="34" charset="0"/>
                          <a:ea typeface="+mn-ea"/>
                          <a:cs typeface="Arial" panose="020B0604020202020204" pitchFamily="34" charset="0"/>
                        </a:rPr>
                        <a:t>Noteikt par mērķi Rīgai pievienoties Eiropas Padomes </a:t>
                      </a:r>
                      <a:r>
                        <a:rPr lang="lv-LV" sz="2700" kern="1200" dirty="0" err="1">
                          <a:solidFill>
                            <a:schemeClr val="tx1"/>
                          </a:solidFill>
                          <a:effectLst/>
                          <a:latin typeface="Arial" panose="020B0604020202020204" pitchFamily="34" charset="0"/>
                          <a:ea typeface="+mn-ea"/>
                          <a:cs typeface="Arial" panose="020B0604020202020204" pitchFamily="34" charset="0"/>
                        </a:rPr>
                        <a:t>Starpkultūru</a:t>
                      </a:r>
                      <a:r>
                        <a:rPr lang="lv-LV" sz="2700" kern="1200" dirty="0">
                          <a:solidFill>
                            <a:schemeClr val="tx1"/>
                          </a:solidFill>
                          <a:effectLst/>
                          <a:latin typeface="Arial" panose="020B0604020202020204" pitchFamily="34" charset="0"/>
                          <a:ea typeface="+mn-ea"/>
                          <a:cs typeface="Arial" panose="020B0604020202020204" pitchFamily="34" charset="0"/>
                        </a:rPr>
                        <a:t> pilsētu programmai (</a:t>
                      </a:r>
                      <a:r>
                        <a:rPr lang="lv-LV" sz="2700" kern="1200" dirty="0" err="1">
                          <a:solidFill>
                            <a:schemeClr val="tx1"/>
                          </a:solidFill>
                          <a:effectLst/>
                          <a:latin typeface="Arial" panose="020B0604020202020204" pitchFamily="34" charset="0"/>
                          <a:ea typeface="+mn-ea"/>
                          <a:cs typeface="Arial" panose="020B0604020202020204" pitchFamily="34" charset="0"/>
                        </a:rPr>
                        <a:t>Intercultural</a:t>
                      </a:r>
                      <a:r>
                        <a:rPr lang="lv-LV" sz="2700" kern="1200" dirty="0">
                          <a:solidFill>
                            <a:schemeClr val="tx1"/>
                          </a:solidFill>
                          <a:effectLst/>
                          <a:latin typeface="Arial" panose="020B0604020202020204" pitchFamily="34" charset="0"/>
                          <a:ea typeface="+mn-ea"/>
                          <a:cs typeface="Arial" panose="020B0604020202020204" pitchFamily="34" charset="0"/>
                        </a:rPr>
                        <a:t> </a:t>
                      </a:r>
                      <a:r>
                        <a:rPr lang="lv-LV" sz="2700" kern="1200" dirty="0" err="1">
                          <a:solidFill>
                            <a:schemeClr val="tx1"/>
                          </a:solidFill>
                          <a:effectLst/>
                          <a:latin typeface="Arial" panose="020B0604020202020204" pitchFamily="34" charset="0"/>
                          <a:ea typeface="+mn-ea"/>
                          <a:cs typeface="Arial" panose="020B0604020202020204" pitchFamily="34" charset="0"/>
                        </a:rPr>
                        <a:t>Cities</a:t>
                      </a:r>
                      <a:r>
                        <a:rPr lang="lv-LV" sz="2700" kern="1200" dirty="0">
                          <a:solidFill>
                            <a:schemeClr val="tx1"/>
                          </a:solidFill>
                          <a:effectLst/>
                          <a:latin typeface="Arial" panose="020B0604020202020204" pitchFamily="34" charset="0"/>
                          <a:ea typeface="+mn-ea"/>
                          <a:cs typeface="Arial" panose="020B0604020202020204" pitchFamily="34" charset="0"/>
                        </a:rPr>
                        <a:t> )</a:t>
                      </a:r>
                    </a:p>
                  </a:txBody>
                  <a:tcPr/>
                </a:tc>
                <a:tc>
                  <a:txBody>
                    <a:bodyPr/>
                    <a:lstStyle/>
                    <a:p>
                      <a:pPr>
                        <a:lnSpc>
                          <a:spcPct val="107000"/>
                        </a:lnSpc>
                        <a:spcAft>
                          <a:spcPts val="800"/>
                        </a:spcAft>
                      </a:pPr>
                      <a:r>
                        <a:rPr lang="lv-LV" sz="2700" kern="1200" dirty="0">
                          <a:solidFill>
                            <a:schemeClr val="tx1"/>
                          </a:solidFill>
                          <a:effectLst/>
                          <a:latin typeface="Arial" panose="020B0604020202020204" pitchFamily="34" charset="0"/>
                          <a:ea typeface="+mn-ea"/>
                          <a:cs typeface="Arial" panose="020B0604020202020204" pitchFamily="34" charset="0"/>
                        </a:rPr>
                        <a:t>Pievienošanās process ir gandrīz noslēdzies, no 2023.gada Rīga būs Eiropas Padomes </a:t>
                      </a:r>
                      <a:r>
                        <a:rPr lang="lv-LV" sz="2700" kern="1200" dirty="0" err="1">
                          <a:solidFill>
                            <a:schemeClr val="tx1"/>
                          </a:solidFill>
                          <a:effectLst/>
                          <a:latin typeface="Arial" panose="020B0604020202020204" pitchFamily="34" charset="0"/>
                          <a:ea typeface="+mn-ea"/>
                          <a:cs typeface="Arial" panose="020B0604020202020204" pitchFamily="34" charset="0"/>
                        </a:rPr>
                        <a:t>Starpkultūru</a:t>
                      </a:r>
                      <a:r>
                        <a:rPr lang="lv-LV" sz="2700" kern="1200" dirty="0">
                          <a:solidFill>
                            <a:schemeClr val="tx1"/>
                          </a:solidFill>
                          <a:effectLst/>
                          <a:latin typeface="Arial" panose="020B0604020202020204" pitchFamily="34" charset="0"/>
                          <a:ea typeface="+mn-ea"/>
                          <a:cs typeface="Arial" panose="020B0604020202020204" pitchFamily="34" charset="0"/>
                        </a:rPr>
                        <a:t> pilsētu programmas (</a:t>
                      </a:r>
                      <a:r>
                        <a:rPr lang="lv-LV" sz="2700" kern="1200" dirty="0" err="1">
                          <a:solidFill>
                            <a:schemeClr val="tx1"/>
                          </a:solidFill>
                          <a:effectLst/>
                          <a:latin typeface="Arial" panose="020B0604020202020204" pitchFamily="34" charset="0"/>
                          <a:ea typeface="+mn-ea"/>
                          <a:cs typeface="Arial" panose="020B0604020202020204" pitchFamily="34" charset="0"/>
                        </a:rPr>
                        <a:t>Intercultural</a:t>
                      </a:r>
                      <a:r>
                        <a:rPr lang="lv-LV" sz="2700" kern="1200" dirty="0">
                          <a:solidFill>
                            <a:schemeClr val="tx1"/>
                          </a:solidFill>
                          <a:effectLst/>
                          <a:latin typeface="Arial" panose="020B0604020202020204" pitchFamily="34" charset="0"/>
                          <a:ea typeface="+mn-ea"/>
                          <a:cs typeface="Arial" panose="020B0604020202020204" pitchFamily="34" charset="0"/>
                        </a:rPr>
                        <a:t> </a:t>
                      </a:r>
                      <a:r>
                        <a:rPr lang="lv-LV" sz="2700" kern="1200" dirty="0" err="1">
                          <a:solidFill>
                            <a:schemeClr val="tx1"/>
                          </a:solidFill>
                          <a:effectLst/>
                          <a:latin typeface="Arial" panose="020B0604020202020204" pitchFamily="34" charset="0"/>
                          <a:ea typeface="+mn-ea"/>
                          <a:cs typeface="Arial" panose="020B0604020202020204" pitchFamily="34" charset="0"/>
                        </a:rPr>
                        <a:t>Cities</a:t>
                      </a:r>
                      <a:r>
                        <a:rPr lang="lv-LV" sz="2700" kern="1200" dirty="0">
                          <a:solidFill>
                            <a:schemeClr val="tx1"/>
                          </a:solidFill>
                          <a:effectLst/>
                          <a:latin typeface="Arial" panose="020B0604020202020204" pitchFamily="34" charset="0"/>
                          <a:ea typeface="+mn-ea"/>
                          <a:cs typeface="Arial" panose="020B0604020202020204" pitchFamily="34" charset="0"/>
                        </a:rPr>
                        <a:t> ) dalībniece.</a:t>
                      </a:r>
                    </a:p>
                  </a:txBody>
                  <a:tcPr/>
                </a:tc>
                <a:extLst>
                  <a:ext uri="{0D108BD9-81ED-4DB2-BD59-A6C34878D82A}">
                    <a16:rowId xmlns:a16="http://schemas.microsoft.com/office/drawing/2014/main" val="1322501171"/>
                  </a:ext>
                </a:extLst>
              </a:tr>
              <a:tr h="1124092">
                <a:tc>
                  <a:txBody>
                    <a:bodyPr/>
                    <a:lstStyle/>
                    <a:p>
                      <a:pPr>
                        <a:lnSpc>
                          <a:spcPct val="107000"/>
                        </a:lnSpc>
                        <a:spcAft>
                          <a:spcPts val="800"/>
                        </a:spcAft>
                      </a:pPr>
                      <a:r>
                        <a:rPr lang="lv-LV" sz="2700" dirty="0">
                          <a:effectLst/>
                          <a:latin typeface="Arial" panose="020B0604020202020204" pitchFamily="34" charset="0"/>
                          <a:cs typeface="Arial" panose="020B0604020202020204" pitchFamily="34" charset="0"/>
                        </a:rPr>
                        <a:t>Atbalsts NVO, kas veicina sociālo integrāciju cilvēkiem ar dažādiem funkcionāliem traucējumiem.</a:t>
                      </a:r>
                      <a:endParaRPr lang="lv-LV" sz="2700" dirty="0">
                        <a:effectLst/>
                        <a:latin typeface="Arial" panose="020B0604020202020204" pitchFamily="34" charset="0"/>
                        <a:ea typeface="Calibri" panose="020F0502020204030204" pitchFamily="34" charset="0"/>
                        <a:cs typeface="Arial" panose="020B0604020202020204" pitchFamily="34" charset="0"/>
                      </a:endParaRPr>
                    </a:p>
                  </a:txBody>
                  <a:tcPr/>
                </a:tc>
                <a:tc>
                  <a:txBody>
                    <a:bodyPr/>
                    <a:lstStyle/>
                    <a:p>
                      <a:pPr>
                        <a:lnSpc>
                          <a:spcPct val="107000"/>
                        </a:lnSpc>
                        <a:spcAft>
                          <a:spcPts val="800"/>
                        </a:spcAft>
                      </a:pPr>
                      <a:r>
                        <a:rPr lang="lv-LV" sz="2700" dirty="0">
                          <a:effectLst/>
                          <a:latin typeface="Arial" panose="020B0604020202020204" pitchFamily="34" charset="0"/>
                          <a:cs typeface="Arial" panose="020B0604020202020204" pitchFamily="34" charset="0"/>
                        </a:rPr>
                        <a:t>Tiek grozīti saistošie noteikumi, no 20223.gada pārņemot LD projektus ir iekļauts – finansējuma konkurss sociālā atbalsta NVO.</a:t>
                      </a:r>
                      <a:endParaRPr lang="lv-LV" sz="2700" dirty="0">
                        <a:effectLst/>
                        <a:latin typeface="Arial" panose="020B0604020202020204" pitchFamily="34" charset="0"/>
                        <a:ea typeface="Calibri" panose="020F0502020204030204" pitchFamily="34" charset="0"/>
                        <a:cs typeface="Arial" panose="020B0604020202020204" pitchFamily="34" charset="0"/>
                      </a:endParaRPr>
                    </a:p>
                  </a:txBody>
                  <a:tcPr/>
                </a:tc>
                <a:extLst>
                  <a:ext uri="{0D108BD9-81ED-4DB2-BD59-A6C34878D82A}">
                    <a16:rowId xmlns:a16="http://schemas.microsoft.com/office/drawing/2014/main" val="425766298"/>
                  </a:ext>
                </a:extLst>
              </a:tr>
              <a:tr h="1124092">
                <a:tc>
                  <a:txBody>
                    <a:bodyPr/>
                    <a:lstStyle/>
                    <a:p>
                      <a:pPr>
                        <a:lnSpc>
                          <a:spcPct val="107000"/>
                        </a:lnSpc>
                        <a:spcAft>
                          <a:spcPts val="800"/>
                        </a:spcAft>
                      </a:pPr>
                      <a:r>
                        <a:rPr lang="lv-LV" sz="2700">
                          <a:effectLst/>
                          <a:latin typeface="Arial" panose="020B0604020202020204" pitchFamily="34" charset="0"/>
                          <a:cs typeface="Arial" panose="020B0604020202020204" pitchFamily="34" charset="0"/>
                        </a:rPr>
                        <a:t>Nostiprināt brīvprātīgo darbu</a:t>
                      </a:r>
                      <a:endParaRPr lang="lv-LV" sz="2700">
                        <a:effectLst/>
                        <a:latin typeface="Arial" panose="020B0604020202020204" pitchFamily="34" charset="0"/>
                        <a:ea typeface="Calibri" panose="020F0502020204030204" pitchFamily="34" charset="0"/>
                        <a:cs typeface="Arial" panose="020B0604020202020204" pitchFamily="34" charset="0"/>
                      </a:endParaRPr>
                    </a:p>
                  </a:txBody>
                  <a:tcPr/>
                </a:tc>
                <a:tc>
                  <a:txBody>
                    <a:bodyPr/>
                    <a:lstStyle/>
                    <a:p>
                      <a:pPr>
                        <a:lnSpc>
                          <a:spcPct val="107000"/>
                        </a:lnSpc>
                        <a:spcAft>
                          <a:spcPts val="800"/>
                        </a:spcAft>
                      </a:pPr>
                      <a:r>
                        <a:rPr lang="lv-LV" sz="2700" dirty="0">
                          <a:effectLst/>
                          <a:latin typeface="Arial" panose="020B0604020202020204" pitchFamily="34" charset="0"/>
                          <a:cs typeface="Arial" panose="020B0604020202020204" pitchFamily="34" charset="0"/>
                        </a:rPr>
                        <a:t>Rīcības plānā paredzēts – brīvprātīgā darba platformas izveide, apmācības un vadlīnijas pašvaldības brīvprātīgā darba organizētājiem, apmācības NVO, tajā skaitā apkaimju, apmācības brīvprātīgajiem, </a:t>
                      </a:r>
                      <a:r>
                        <a:rPr lang="lv-LV" sz="2700" dirty="0" err="1">
                          <a:effectLst/>
                          <a:latin typeface="Arial" panose="020B0604020202020204" pitchFamily="34" charset="0"/>
                          <a:cs typeface="Arial" panose="020B0604020202020204" pitchFamily="34" charset="0"/>
                        </a:rPr>
                        <a:t>jauniebraucēju</a:t>
                      </a:r>
                      <a:r>
                        <a:rPr lang="lv-LV" sz="2700" dirty="0">
                          <a:effectLst/>
                          <a:latin typeface="Arial" panose="020B0604020202020204" pitchFamily="34" charset="0"/>
                          <a:cs typeface="Arial" panose="020B0604020202020204" pitchFamily="34" charset="0"/>
                        </a:rPr>
                        <a:t> iesaiste</a:t>
                      </a:r>
                      <a:endParaRPr lang="lv-LV" sz="2700" dirty="0">
                        <a:effectLst/>
                        <a:latin typeface="Arial" panose="020B0604020202020204" pitchFamily="34" charset="0"/>
                        <a:ea typeface="Calibri" panose="020F0502020204030204" pitchFamily="34" charset="0"/>
                        <a:cs typeface="Arial" panose="020B0604020202020204" pitchFamily="34" charset="0"/>
                      </a:endParaRPr>
                    </a:p>
                  </a:txBody>
                  <a:tcPr/>
                </a:tc>
                <a:extLst>
                  <a:ext uri="{0D108BD9-81ED-4DB2-BD59-A6C34878D82A}">
                    <a16:rowId xmlns:a16="http://schemas.microsoft.com/office/drawing/2014/main" val="634153114"/>
                  </a:ext>
                </a:extLst>
              </a:tr>
              <a:tr h="1124092">
                <a:tc>
                  <a:txBody>
                    <a:bodyPr/>
                    <a:lstStyle/>
                    <a:p>
                      <a:pPr>
                        <a:lnSpc>
                          <a:spcPct val="107000"/>
                        </a:lnSpc>
                        <a:spcAft>
                          <a:spcPts val="800"/>
                        </a:spcAft>
                      </a:pPr>
                      <a:r>
                        <a:rPr lang="lv-LV" sz="2700" dirty="0">
                          <a:effectLst/>
                          <a:latin typeface="Arial" panose="020B0604020202020204" pitchFamily="34" charset="0"/>
                          <a:cs typeface="Arial" panose="020B0604020202020204" pitchFamily="34" charset="0"/>
                        </a:rPr>
                        <a:t>Pedagogu atbalsts darbā ar </a:t>
                      </a:r>
                      <a:r>
                        <a:rPr lang="lv-LV" sz="2700" dirty="0" err="1">
                          <a:effectLst/>
                          <a:latin typeface="Arial" panose="020B0604020202020204" pitchFamily="34" charset="0"/>
                          <a:cs typeface="Arial" panose="020B0604020202020204" pitchFamily="34" charset="0"/>
                        </a:rPr>
                        <a:t>jauniebraucējiem</a:t>
                      </a:r>
                      <a:endParaRPr lang="lv-LV" sz="2700" dirty="0">
                        <a:effectLst/>
                        <a:latin typeface="Arial" panose="020B0604020202020204" pitchFamily="34" charset="0"/>
                        <a:ea typeface="Calibri" panose="020F0502020204030204" pitchFamily="34" charset="0"/>
                        <a:cs typeface="Arial" panose="020B0604020202020204" pitchFamily="34" charset="0"/>
                      </a:endParaRPr>
                    </a:p>
                  </a:txBody>
                  <a:tcPr/>
                </a:tc>
                <a:tc>
                  <a:txBody>
                    <a:bodyPr/>
                    <a:lstStyle/>
                    <a:p>
                      <a:pPr>
                        <a:lnSpc>
                          <a:spcPct val="107000"/>
                        </a:lnSpc>
                        <a:spcAft>
                          <a:spcPts val="800"/>
                        </a:spcAft>
                      </a:pPr>
                      <a:r>
                        <a:rPr lang="lv-LV" sz="2700" dirty="0">
                          <a:effectLst/>
                          <a:latin typeface="Arial" panose="020B0604020202020204" pitchFamily="34" charset="0"/>
                          <a:cs typeface="Arial" panose="020B0604020202020204" pitchFamily="34" charset="0"/>
                        </a:rPr>
                        <a:t>Metodiskā atbalsta centra pedagogu darbam ar </a:t>
                      </a:r>
                      <a:r>
                        <a:rPr lang="lv-LV" sz="2700" dirty="0" err="1">
                          <a:effectLst/>
                          <a:latin typeface="Arial" panose="020B0604020202020204" pitchFamily="34" charset="0"/>
                          <a:cs typeface="Arial" panose="020B0604020202020204" pitchFamily="34" charset="0"/>
                        </a:rPr>
                        <a:t>jauniebraucējiem</a:t>
                      </a:r>
                      <a:r>
                        <a:rPr lang="lv-LV" sz="2700" dirty="0">
                          <a:effectLst/>
                          <a:latin typeface="Arial" panose="020B0604020202020204" pitchFamily="34" charset="0"/>
                          <a:cs typeface="Arial" panose="020B0604020202020204" pitchFamily="34" charset="0"/>
                        </a:rPr>
                        <a:t> darbības nodrošināšana un paplašināšana</a:t>
                      </a:r>
                      <a:endParaRPr lang="lv-LV" sz="2700" dirty="0">
                        <a:effectLst/>
                        <a:latin typeface="Arial" panose="020B0604020202020204" pitchFamily="34" charset="0"/>
                        <a:ea typeface="Calibri" panose="020F0502020204030204" pitchFamily="34" charset="0"/>
                        <a:cs typeface="Arial" panose="020B0604020202020204" pitchFamily="34" charset="0"/>
                      </a:endParaRPr>
                    </a:p>
                  </a:txBody>
                  <a:tcPr/>
                </a:tc>
                <a:extLst>
                  <a:ext uri="{0D108BD9-81ED-4DB2-BD59-A6C34878D82A}">
                    <a16:rowId xmlns:a16="http://schemas.microsoft.com/office/drawing/2014/main" val="1554943814"/>
                  </a:ext>
                </a:extLst>
              </a:tr>
              <a:tr h="1124092">
                <a:tc>
                  <a:txBody>
                    <a:bodyPr/>
                    <a:lstStyle/>
                    <a:p>
                      <a:pPr>
                        <a:lnSpc>
                          <a:spcPct val="107000"/>
                        </a:lnSpc>
                        <a:spcAft>
                          <a:spcPts val="800"/>
                        </a:spcAft>
                      </a:pPr>
                      <a:r>
                        <a:rPr lang="lv-LV" sz="2700" dirty="0">
                          <a:effectLst/>
                          <a:latin typeface="Arial" panose="020B0604020202020204" pitchFamily="34" charset="0"/>
                          <a:cs typeface="Arial" panose="020B0604020202020204" pitchFamily="34" charset="0"/>
                        </a:rPr>
                        <a:t>Nepieciešams apmācīt pedagogus un pašvaldību darbiniekus par darbu ar </a:t>
                      </a:r>
                      <a:r>
                        <a:rPr lang="lv-LV" sz="2700" dirty="0" err="1">
                          <a:effectLst/>
                          <a:latin typeface="Arial" panose="020B0604020202020204" pitchFamily="34" charset="0"/>
                          <a:cs typeface="Arial" panose="020B0604020202020204" pitchFamily="34" charset="0"/>
                        </a:rPr>
                        <a:t>jauniebraucējiem</a:t>
                      </a:r>
                      <a:r>
                        <a:rPr lang="lv-LV" sz="2700" dirty="0">
                          <a:effectLst/>
                          <a:latin typeface="Arial" panose="020B0604020202020204" pitchFamily="34" charset="0"/>
                          <a:cs typeface="Arial" panose="020B0604020202020204" pitchFamily="34" charset="0"/>
                        </a:rPr>
                        <a:t>, </a:t>
                      </a:r>
                      <a:r>
                        <a:rPr lang="lv-LV" sz="2700" dirty="0" err="1">
                          <a:effectLst/>
                          <a:latin typeface="Arial" panose="020B0604020202020204" pitchFamily="34" charset="0"/>
                          <a:cs typeface="Arial" panose="020B0604020202020204" pitchFamily="34" charset="0"/>
                        </a:rPr>
                        <a:t>starpkultūru</a:t>
                      </a:r>
                      <a:r>
                        <a:rPr lang="lv-LV" sz="2700" dirty="0">
                          <a:effectLst/>
                          <a:latin typeface="Arial" panose="020B0604020202020204" pitchFamily="34" charset="0"/>
                          <a:cs typeface="Arial" panose="020B0604020202020204" pitchFamily="34" charset="0"/>
                        </a:rPr>
                        <a:t> komunikāciju, iesaistot NVO.</a:t>
                      </a:r>
                      <a:endParaRPr lang="lv-LV" sz="2700" dirty="0">
                        <a:effectLst/>
                        <a:latin typeface="Arial" panose="020B0604020202020204" pitchFamily="34" charset="0"/>
                        <a:ea typeface="Calibri" panose="020F0502020204030204" pitchFamily="34" charset="0"/>
                        <a:cs typeface="Arial" panose="020B0604020202020204" pitchFamily="34" charset="0"/>
                      </a:endParaRPr>
                    </a:p>
                  </a:txBody>
                  <a:tcPr/>
                </a:tc>
                <a:tc>
                  <a:txBody>
                    <a:bodyPr/>
                    <a:lstStyle/>
                    <a:p>
                      <a:pPr>
                        <a:lnSpc>
                          <a:spcPct val="107000"/>
                        </a:lnSpc>
                        <a:spcAft>
                          <a:spcPts val="800"/>
                        </a:spcAft>
                      </a:pPr>
                      <a:r>
                        <a:rPr lang="lv-LV" sz="2700" dirty="0">
                          <a:effectLst/>
                          <a:latin typeface="Arial" panose="020B0604020202020204" pitchFamily="34" charset="0"/>
                          <a:cs typeface="Arial" panose="020B0604020202020204" pitchFamily="34" charset="0"/>
                        </a:rPr>
                        <a:t>Iekļauts Rīcības uzdevums/ virziens - pilnveidot pašvaldības darbinieku profesionālo kompetenci darbam ar </a:t>
                      </a:r>
                      <a:r>
                        <a:rPr lang="lv-LV" sz="2700" dirty="0" err="1">
                          <a:effectLst/>
                          <a:latin typeface="Arial" panose="020B0604020202020204" pitchFamily="34" charset="0"/>
                          <a:cs typeface="Arial" panose="020B0604020202020204" pitchFamily="34" charset="0"/>
                        </a:rPr>
                        <a:t>jauniebraucējiem</a:t>
                      </a:r>
                      <a:r>
                        <a:rPr lang="lv-LV" sz="2700" dirty="0">
                          <a:effectLst/>
                          <a:latin typeface="Arial" panose="020B0604020202020204" pitchFamily="34" charset="0"/>
                          <a:cs typeface="Arial" panose="020B0604020202020204" pitchFamily="34" charset="0"/>
                        </a:rPr>
                        <a:t>, pilnveidot pedagogu profesionālo kompetenci</a:t>
                      </a:r>
                      <a:endParaRPr lang="lv-LV" sz="2700" dirty="0">
                        <a:effectLst/>
                        <a:latin typeface="Arial" panose="020B0604020202020204" pitchFamily="34" charset="0"/>
                        <a:ea typeface="Calibri" panose="020F0502020204030204" pitchFamily="34" charset="0"/>
                        <a:cs typeface="Arial" panose="020B0604020202020204" pitchFamily="34" charset="0"/>
                      </a:endParaRPr>
                    </a:p>
                  </a:txBody>
                  <a:tcPr/>
                </a:tc>
                <a:extLst>
                  <a:ext uri="{0D108BD9-81ED-4DB2-BD59-A6C34878D82A}">
                    <a16:rowId xmlns:a16="http://schemas.microsoft.com/office/drawing/2014/main" val="3818073965"/>
                  </a:ext>
                </a:extLst>
              </a:tr>
            </a:tbl>
          </a:graphicData>
        </a:graphic>
      </p:graphicFrame>
      <p:graphicFrame>
        <p:nvGraphicFramePr>
          <p:cNvPr id="3" name="Tabula 2">
            <a:extLst>
              <a:ext uri="{FF2B5EF4-FFF2-40B4-BE49-F238E27FC236}">
                <a16:creationId xmlns:a16="http://schemas.microsoft.com/office/drawing/2014/main" id="{A2F80936-C9B6-44A8-942C-AED6B4E9E44A}"/>
              </a:ext>
            </a:extLst>
          </p:cNvPr>
          <p:cNvGraphicFramePr>
            <a:graphicFrameLocks noGrp="1"/>
          </p:cNvGraphicFramePr>
          <p:nvPr>
            <p:extLst>
              <p:ext uri="{D42A27DB-BD31-4B8C-83A1-F6EECF244321}">
                <p14:modId xmlns:p14="http://schemas.microsoft.com/office/powerpoint/2010/main" val="3532910192"/>
              </p:ext>
            </p:extLst>
          </p:nvPr>
        </p:nvGraphicFramePr>
        <p:xfrm>
          <a:off x="1377820" y="11126313"/>
          <a:ext cx="20598882" cy="2180590"/>
        </p:xfrm>
        <a:graphic>
          <a:graphicData uri="http://schemas.openxmlformats.org/drawingml/2006/table">
            <a:tbl>
              <a:tblPr firstRow="1" bandRow="1">
                <a:tableStyleId>{5940675A-B579-460E-94D1-54222C63F5DA}</a:tableStyleId>
              </a:tblPr>
              <a:tblGrid>
                <a:gridCol w="10299441">
                  <a:extLst>
                    <a:ext uri="{9D8B030D-6E8A-4147-A177-3AD203B41FA5}">
                      <a16:colId xmlns:a16="http://schemas.microsoft.com/office/drawing/2014/main" val="2856029777"/>
                    </a:ext>
                  </a:extLst>
                </a:gridCol>
                <a:gridCol w="10299441">
                  <a:extLst>
                    <a:ext uri="{9D8B030D-6E8A-4147-A177-3AD203B41FA5}">
                      <a16:colId xmlns:a16="http://schemas.microsoft.com/office/drawing/2014/main" val="17849132"/>
                    </a:ext>
                  </a:extLst>
                </a:gridCol>
              </a:tblGrid>
              <a:tr h="1124092">
                <a:tc>
                  <a:txBody>
                    <a:bodyPr/>
                    <a:lstStyle/>
                    <a:p>
                      <a:r>
                        <a:rPr lang="lv-LV" sz="2700" kern="1200" dirty="0">
                          <a:solidFill>
                            <a:schemeClr val="tx1"/>
                          </a:solidFill>
                          <a:effectLst/>
                          <a:latin typeface="Arial" panose="020B0604020202020204" pitchFamily="34" charset="0"/>
                          <a:ea typeface="+mn-ea"/>
                          <a:cs typeface="Arial" panose="020B0604020202020204" pitchFamily="34" charset="0"/>
                        </a:rPr>
                        <a:t>Nodrošināt pastāvīgu atbalstu personu ar speciālām vajadzībām </a:t>
                      </a:r>
                      <a:r>
                        <a:rPr lang="lv-LV" sz="2700" kern="1200" dirty="0" err="1">
                          <a:solidFill>
                            <a:schemeClr val="tx1"/>
                          </a:solidFill>
                          <a:effectLst/>
                          <a:latin typeface="Arial" panose="020B0604020202020204" pitchFamily="34" charset="0"/>
                          <a:ea typeface="+mn-ea"/>
                          <a:cs typeface="Arial" panose="020B0604020202020204" pitchFamily="34" charset="0"/>
                        </a:rPr>
                        <a:t>amatiermākslas</a:t>
                      </a:r>
                      <a:r>
                        <a:rPr lang="lv-LV" sz="2700" kern="1200" dirty="0">
                          <a:solidFill>
                            <a:schemeClr val="tx1"/>
                          </a:solidFill>
                          <a:effectLst/>
                          <a:latin typeface="Arial" panose="020B0604020202020204" pitchFamily="34" charset="0"/>
                          <a:ea typeface="+mn-ea"/>
                          <a:cs typeface="Arial" panose="020B0604020202020204" pitchFamily="34" charset="0"/>
                        </a:rPr>
                        <a:t> kolektīviem un pasākumiem.</a:t>
                      </a:r>
                    </a:p>
                  </a:txBody>
                  <a:tcPr/>
                </a:tc>
                <a:tc>
                  <a: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lv-LV" sz="2600" kern="1200" dirty="0">
                          <a:solidFill>
                            <a:schemeClr val="tx1"/>
                          </a:solidFill>
                          <a:effectLst/>
                          <a:latin typeface="Arial" panose="020B0604020202020204" pitchFamily="34" charset="0"/>
                          <a:ea typeface="+mn-ea"/>
                          <a:cs typeface="Arial" panose="020B0604020202020204" pitchFamily="34" charset="0"/>
                        </a:rPr>
                        <a:t>RD IKSD ir noteikta kārtība kādā tiek atbalstīti personu ar speciālām vajadzībām </a:t>
                      </a:r>
                      <a:r>
                        <a:rPr lang="lv-LV" sz="2600" kern="1200" dirty="0" err="1">
                          <a:solidFill>
                            <a:schemeClr val="tx1"/>
                          </a:solidFill>
                          <a:effectLst/>
                          <a:latin typeface="Arial" panose="020B0604020202020204" pitchFamily="34" charset="0"/>
                          <a:ea typeface="+mn-ea"/>
                          <a:cs typeface="Arial" panose="020B0604020202020204" pitchFamily="34" charset="0"/>
                        </a:rPr>
                        <a:t>amatiermākslas</a:t>
                      </a:r>
                      <a:r>
                        <a:rPr lang="lv-LV" sz="2600" kern="1200" dirty="0">
                          <a:solidFill>
                            <a:schemeClr val="tx1"/>
                          </a:solidFill>
                          <a:effectLst/>
                          <a:latin typeface="Arial" panose="020B0604020202020204" pitchFamily="34" charset="0"/>
                          <a:ea typeface="+mn-ea"/>
                          <a:cs typeface="Arial" panose="020B0604020202020204" pitchFamily="34" charset="0"/>
                        </a:rPr>
                        <a:t> kolektīvi – tas ir sasaistīts ar </a:t>
                      </a:r>
                      <a:r>
                        <a:rPr lang="lv-LV" sz="2600" kern="1200" dirty="0" err="1">
                          <a:solidFill>
                            <a:schemeClr val="tx1"/>
                          </a:solidFill>
                          <a:effectLst/>
                          <a:latin typeface="Arial" panose="020B0604020202020204" pitchFamily="34" charset="0"/>
                          <a:ea typeface="+mn-ea"/>
                          <a:cs typeface="Arial" panose="020B0604020202020204" pitchFamily="34" charset="0"/>
                        </a:rPr>
                        <a:t>amatierkolektīva</a:t>
                      </a:r>
                      <a:r>
                        <a:rPr lang="lv-LV" sz="2600" kern="1200" dirty="0">
                          <a:solidFill>
                            <a:schemeClr val="tx1"/>
                          </a:solidFill>
                          <a:effectLst/>
                          <a:latin typeface="Arial" panose="020B0604020202020204" pitchFamily="34" charset="0"/>
                          <a:ea typeface="+mn-ea"/>
                          <a:cs typeface="Arial" panose="020B0604020202020204" pitchFamily="34" charset="0"/>
                        </a:rPr>
                        <a:t> dalību Dziesmusvētkos. Nepieciešama diskusija par atbalsta piešķiršanas kārtību, paplašinot atbalstāmo </a:t>
                      </a:r>
                      <a:r>
                        <a:rPr lang="lv-LV" sz="2600" kern="1200" dirty="0" err="1">
                          <a:solidFill>
                            <a:schemeClr val="tx1"/>
                          </a:solidFill>
                          <a:effectLst/>
                          <a:latin typeface="Arial" panose="020B0604020202020204" pitchFamily="34" charset="0"/>
                          <a:ea typeface="+mn-ea"/>
                          <a:cs typeface="Arial" panose="020B0604020202020204" pitchFamily="34" charset="0"/>
                        </a:rPr>
                        <a:t>amatierkolektīvu</a:t>
                      </a:r>
                      <a:r>
                        <a:rPr lang="lv-LV" sz="2600" kern="1200" dirty="0">
                          <a:solidFill>
                            <a:schemeClr val="tx1"/>
                          </a:solidFill>
                          <a:effectLst/>
                          <a:latin typeface="Arial" panose="020B0604020202020204" pitchFamily="34" charset="0"/>
                          <a:ea typeface="+mn-ea"/>
                          <a:cs typeface="Arial" panose="020B0604020202020204" pitchFamily="34" charset="0"/>
                        </a:rPr>
                        <a:t> loku, par cilvēku ar īpašām vajadzībām kultūras aktivitāšu atbalstu?</a:t>
                      </a:r>
                      <a:endParaRPr lang="lv-LV" sz="2600" dirty="0">
                        <a:effectLst/>
                        <a:latin typeface="Arial" panose="020B0604020202020204" pitchFamily="34" charset="0"/>
                        <a:ea typeface="Calibri" panose="020F0502020204030204" pitchFamily="34" charset="0"/>
                        <a:cs typeface="Arial" panose="020B0604020202020204" pitchFamily="34" charset="0"/>
                      </a:endParaRPr>
                    </a:p>
                  </a:txBody>
                  <a:tcPr/>
                </a:tc>
                <a:extLst>
                  <a:ext uri="{0D108BD9-81ED-4DB2-BD59-A6C34878D82A}">
                    <a16:rowId xmlns:a16="http://schemas.microsoft.com/office/drawing/2014/main" val="3077308267"/>
                  </a:ext>
                </a:extLst>
              </a:tr>
            </a:tbl>
          </a:graphicData>
        </a:graphic>
      </p:graphicFrame>
    </p:spTree>
    <p:extLst>
      <p:ext uri="{BB962C8B-B14F-4D97-AF65-F5344CB8AC3E}">
        <p14:creationId xmlns:p14="http://schemas.microsoft.com/office/powerpoint/2010/main" val="36479984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ACE5BE43-6521-47F5-8912-85F5531E8979}"/>
              </a:ext>
            </a:extLst>
          </p:cNvPr>
          <p:cNvSpPr>
            <a:spLocks noGrp="1"/>
          </p:cNvSpPr>
          <p:nvPr>
            <p:ph type="title"/>
          </p:nvPr>
        </p:nvSpPr>
        <p:spPr>
          <a:xfrm>
            <a:off x="1377820" y="968790"/>
            <a:ext cx="21329780" cy="2012949"/>
          </a:xfrm>
        </p:spPr>
        <p:txBody>
          <a:bodyPr>
            <a:normAutofit/>
          </a:bodyPr>
          <a:lstStyle/>
          <a:p>
            <a:r>
              <a:rPr lang="lv-LV" sz="5400" b="1" dirty="0">
                <a:solidFill>
                  <a:srgbClr val="002060"/>
                </a:solidFill>
                <a:latin typeface="Arial" panose="020B0604020202020204" pitchFamily="34" charset="0"/>
                <a:cs typeface="Arial" panose="020B0604020202020204" pitchFamily="34" charset="0"/>
              </a:rPr>
              <a:t>Komentāri un to izpilde/ iestrādāšana Rīcības plānā II</a:t>
            </a:r>
          </a:p>
        </p:txBody>
      </p:sp>
      <p:graphicFrame>
        <p:nvGraphicFramePr>
          <p:cNvPr id="8" name="Satura vietturis 7">
            <a:extLst>
              <a:ext uri="{FF2B5EF4-FFF2-40B4-BE49-F238E27FC236}">
                <a16:creationId xmlns:a16="http://schemas.microsoft.com/office/drawing/2014/main" id="{A0F5233B-FB91-4416-B65D-1A1AA3500918}"/>
              </a:ext>
            </a:extLst>
          </p:cNvPr>
          <p:cNvGraphicFramePr>
            <a:graphicFrameLocks noGrp="1"/>
          </p:cNvGraphicFramePr>
          <p:nvPr>
            <p:ph idx="1"/>
            <p:extLst>
              <p:ext uri="{D42A27DB-BD31-4B8C-83A1-F6EECF244321}">
                <p14:modId xmlns:p14="http://schemas.microsoft.com/office/powerpoint/2010/main" val="4216383826"/>
              </p:ext>
            </p:extLst>
          </p:nvPr>
        </p:nvGraphicFramePr>
        <p:xfrm>
          <a:off x="1377820" y="3191070"/>
          <a:ext cx="20598882" cy="10188797"/>
        </p:xfrm>
        <a:graphic>
          <a:graphicData uri="http://schemas.openxmlformats.org/drawingml/2006/table">
            <a:tbl>
              <a:tblPr firstRow="1" bandRow="1">
                <a:tableStyleId>{5940675A-B579-460E-94D1-54222C63F5DA}</a:tableStyleId>
              </a:tblPr>
              <a:tblGrid>
                <a:gridCol w="10299441">
                  <a:extLst>
                    <a:ext uri="{9D8B030D-6E8A-4147-A177-3AD203B41FA5}">
                      <a16:colId xmlns:a16="http://schemas.microsoft.com/office/drawing/2014/main" val="901512082"/>
                    </a:ext>
                  </a:extLst>
                </a:gridCol>
                <a:gridCol w="10299441">
                  <a:extLst>
                    <a:ext uri="{9D8B030D-6E8A-4147-A177-3AD203B41FA5}">
                      <a16:colId xmlns:a16="http://schemas.microsoft.com/office/drawing/2014/main" val="713018693"/>
                    </a:ext>
                  </a:extLst>
                </a:gridCol>
              </a:tblGrid>
              <a:tr h="1124092">
                <a:tc>
                  <a:txBody>
                    <a:bodyPr/>
                    <a:lstStyle/>
                    <a:p>
                      <a:pPr>
                        <a:lnSpc>
                          <a:spcPct val="107000"/>
                        </a:lnSpc>
                        <a:spcAft>
                          <a:spcPts val="800"/>
                        </a:spcAft>
                      </a:pPr>
                      <a:r>
                        <a:rPr lang="lv-LV" sz="2800" b="0" dirty="0">
                          <a:effectLst/>
                          <a:latin typeface="Arial" panose="020B0604020202020204" pitchFamily="34" charset="0"/>
                          <a:ea typeface="Calibri" panose="020F0502020204030204" pitchFamily="34" charset="0"/>
                          <a:cs typeface="Arial" panose="020B0604020202020204" pitchFamily="34" charset="0"/>
                        </a:rPr>
                        <a:t>Tikšanās platformas ar </a:t>
                      </a:r>
                      <a:r>
                        <a:rPr lang="lv-LV" sz="2800" b="0" dirty="0" err="1">
                          <a:effectLst/>
                          <a:latin typeface="Arial" panose="020B0604020202020204" pitchFamily="34" charset="0"/>
                          <a:ea typeface="Calibri" panose="020F0502020204030204" pitchFamily="34" charset="0"/>
                          <a:cs typeface="Arial" panose="020B0604020202020204" pitchFamily="34" charset="0"/>
                        </a:rPr>
                        <a:t>jauniebraucējiem</a:t>
                      </a:r>
                      <a:r>
                        <a:rPr lang="lv-LV" sz="2800" b="0" dirty="0">
                          <a:effectLst/>
                          <a:latin typeface="Arial" panose="020B0604020202020204" pitchFamily="34" charset="0"/>
                          <a:ea typeface="Calibri" panose="020F0502020204030204" pitchFamily="34" charset="0"/>
                          <a:cs typeface="Arial" panose="020B0604020202020204" pitchFamily="34" charset="0"/>
                        </a:rPr>
                        <a:t>, viedokļa izzināšana, </a:t>
                      </a:r>
                      <a:r>
                        <a:rPr lang="lv-LV" sz="2800" b="0" kern="1200" dirty="0">
                          <a:solidFill>
                            <a:schemeClr val="tx1"/>
                          </a:solidFill>
                          <a:effectLst/>
                          <a:latin typeface="Arial" panose="020B0604020202020204" pitchFamily="34" charset="0"/>
                          <a:ea typeface="+mn-ea"/>
                          <a:cs typeface="Arial" panose="020B0604020202020204" pitchFamily="34" charset="0"/>
                        </a:rPr>
                        <a:t>līderu identificēšana un apmācīšana</a:t>
                      </a:r>
                      <a:r>
                        <a:rPr lang="lv-LV" sz="2800" b="0" kern="1200" dirty="0">
                          <a:solidFill>
                            <a:schemeClr val="tx1"/>
                          </a:solidFill>
                          <a:effectLst/>
                          <a:latin typeface="Arial" panose="020B0604020202020204" pitchFamily="34" charset="0"/>
                          <a:ea typeface="Calibri" panose="020F0502020204030204" pitchFamily="34" charset="0"/>
                          <a:cs typeface="Arial" panose="020B0604020202020204" pitchFamily="34" charset="0"/>
                        </a:rPr>
                        <a:t> </a:t>
                      </a:r>
                    </a:p>
                  </a:txBody>
                  <a:tcPr/>
                </a:tc>
                <a:tc>
                  <a:txBody>
                    <a:bodyPr/>
                    <a:lstStyle/>
                    <a:p>
                      <a:pPr>
                        <a:lnSpc>
                          <a:spcPct val="107000"/>
                        </a:lnSpc>
                        <a:spcAft>
                          <a:spcPts val="800"/>
                        </a:spcAft>
                      </a:pPr>
                      <a:r>
                        <a:rPr lang="lv-LV" sz="2800" b="0" dirty="0">
                          <a:effectLst/>
                          <a:latin typeface="Arial" panose="020B0604020202020204" pitchFamily="34" charset="0"/>
                          <a:ea typeface="Calibri" panose="020F0502020204030204" pitchFamily="34" charset="0"/>
                          <a:cs typeface="Arial" panose="020B0604020202020204" pitchFamily="34" charset="0"/>
                        </a:rPr>
                        <a:t>Iekļauts Rīcības virziens/ </a:t>
                      </a:r>
                      <a:r>
                        <a:rPr lang="lv-LV" sz="2800" b="0" kern="1200" dirty="0">
                          <a:solidFill>
                            <a:schemeClr val="tx1"/>
                          </a:solidFill>
                          <a:effectLst/>
                          <a:latin typeface="Arial" panose="020B0604020202020204" pitchFamily="34" charset="0"/>
                          <a:ea typeface="+mn-ea"/>
                          <a:cs typeface="Arial" panose="020B0604020202020204" pitchFamily="34" charset="0"/>
                        </a:rPr>
                        <a:t>uzdevums - atbalstīt pilsoniskās līdzdalības pasākumus </a:t>
                      </a:r>
                      <a:r>
                        <a:rPr lang="lv-LV" sz="2800" b="0" kern="1200" dirty="0" err="1">
                          <a:solidFill>
                            <a:schemeClr val="tx1"/>
                          </a:solidFill>
                          <a:effectLst/>
                          <a:latin typeface="Arial" panose="020B0604020202020204" pitchFamily="34" charset="0"/>
                          <a:ea typeface="+mn-ea"/>
                          <a:cs typeface="Arial" panose="020B0604020202020204" pitchFamily="34" charset="0"/>
                        </a:rPr>
                        <a:t>jauniebraucēju</a:t>
                      </a:r>
                      <a:r>
                        <a:rPr lang="lv-LV" sz="2800" b="0" kern="1200" dirty="0">
                          <a:solidFill>
                            <a:schemeClr val="tx1"/>
                          </a:solidFill>
                          <a:effectLst/>
                          <a:latin typeface="Arial" panose="020B0604020202020204" pitchFamily="34" charset="0"/>
                          <a:ea typeface="+mn-ea"/>
                          <a:cs typeface="Arial" panose="020B0604020202020204" pitchFamily="34" charset="0"/>
                        </a:rPr>
                        <a:t> iekļaušanai sabiedrībā (</a:t>
                      </a:r>
                      <a:r>
                        <a:rPr lang="lv-LV" sz="2800" b="0" kern="1200" dirty="0" err="1">
                          <a:solidFill>
                            <a:schemeClr val="tx1"/>
                          </a:solidFill>
                          <a:effectLst/>
                          <a:latin typeface="Arial" panose="020B0604020202020204" pitchFamily="34" charset="0"/>
                          <a:ea typeface="+mn-ea"/>
                          <a:cs typeface="Arial" panose="020B0604020202020204" pitchFamily="34" charset="0"/>
                        </a:rPr>
                        <a:t>jauniebraucēju</a:t>
                      </a:r>
                      <a:r>
                        <a:rPr lang="lv-LV" sz="2800" b="0" kern="1200" dirty="0">
                          <a:solidFill>
                            <a:schemeClr val="tx1"/>
                          </a:solidFill>
                          <a:effectLst/>
                          <a:latin typeface="Arial" panose="020B0604020202020204" pitchFamily="34" charset="0"/>
                          <a:ea typeface="+mn-ea"/>
                          <a:cs typeface="Arial" panose="020B0604020202020204" pitchFamily="34" charset="0"/>
                        </a:rPr>
                        <a:t> iesaiste pašvaldības līdzdalības mehānismu izzināšanā, izpēte par </a:t>
                      </a:r>
                      <a:r>
                        <a:rPr lang="lv-LV" sz="2800" b="0" kern="1200" dirty="0" err="1">
                          <a:solidFill>
                            <a:schemeClr val="tx1"/>
                          </a:solidFill>
                          <a:effectLst/>
                          <a:latin typeface="Arial" panose="020B0604020202020204" pitchFamily="34" charset="0"/>
                          <a:ea typeface="+mn-ea"/>
                          <a:cs typeface="Arial" panose="020B0604020202020204" pitchFamily="34" charset="0"/>
                        </a:rPr>
                        <a:t>jauniebraucēju</a:t>
                      </a:r>
                      <a:r>
                        <a:rPr lang="lv-LV" sz="2800" b="0" kern="1200" dirty="0">
                          <a:solidFill>
                            <a:schemeClr val="tx1"/>
                          </a:solidFill>
                          <a:effectLst/>
                          <a:latin typeface="Arial" panose="020B0604020202020204" pitchFamily="34" charset="0"/>
                          <a:ea typeface="+mn-ea"/>
                          <a:cs typeface="Arial" panose="020B0604020202020204" pitchFamily="34" charset="0"/>
                        </a:rPr>
                        <a:t> organizācijām un neformālajām grupām, migrantu kopienu līderu apmācības)</a:t>
                      </a:r>
                    </a:p>
                  </a:txBody>
                  <a:tcPr/>
                </a:tc>
                <a:extLst>
                  <a:ext uri="{0D108BD9-81ED-4DB2-BD59-A6C34878D82A}">
                    <a16:rowId xmlns:a16="http://schemas.microsoft.com/office/drawing/2014/main" val="838373467"/>
                  </a:ext>
                </a:extLst>
              </a:tr>
              <a:tr h="1124092">
                <a:tc>
                  <a:txBody>
                    <a:bodyPr/>
                    <a:lstStyle/>
                    <a:p>
                      <a:pPr>
                        <a:lnSpc>
                          <a:spcPct val="107000"/>
                        </a:lnSpc>
                        <a:spcAft>
                          <a:spcPts val="800"/>
                        </a:spcAft>
                      </a:pPr>
                      <a:r>
                        <a:rPr lang="lv-LV" sz="2800" b="0" dirty="0">
                          <a:effectLst/>
                          <a:latin typeface="Arial" panose="020B0604020202020204" pitchFamily="34" charset="0"/>
                          <a:cs typeface="Arial" panose="020B0604020202020204" pitchFamily="34" charset="0"/>
                        </a:rPr>
                        <a:t>Konkurss apkaimju iniciatīvas līdzdalības un piederības veicināšanai, pievēršot īpašu uzmanību </a:t>
                      </a:r>
                      <a:r>
                        <a:rPr lang="lv-LV" sz="2800" b="0" dirty="0" err="1">
                          <a:effectLst/>
                          <a:latin typeface="Arial" panose="020B0604020202020204" pitchFamily="34" charset="0"/>
                          <a:cs typeface="Arial" panose="020B0604020202020204" pitchFamily="34" charset="0"/>
                        </a:rPr>
                        <a:t>jauniebraucēju</a:t>
                      </a:r>
                      <a:r>
                        <a:rPr lang="lv-LV" sz="2800" b="0" dirty="0">
                          <a:effectLst/>
                          <a:latin typeface="Arial" panose="020B0604020202020204" pitchFamily="34" charset="0"/>
                          <a:cs typeface="Arial" panose="020B0604020202020204" pitchFamily="34" charset="0"/>
                        </a:rPr>
                        <a:t> iesaistei/ kā vienu no prioritātēm izvirzot </a:t>
                      </a:r>
                      <a:r>
                        <a:rPr lang="lv-LV" sz="2800" b="0" dirty="0" err="1">
                          <a:effectLst/>
                          <a:latin typeface="Arial" panose="020B0604020202020204" pitchFamily="34" charset="0"/>
                          <a:cs typeface="Arial" panose="020B0604020202020204" pitchFamily="34" charset="0"/>
                        </a:rPr>
                        <a:t>jauniebraucēju</a:t>
                      </a:r>
                      <a:r>
                        <a:rPr lang="lv-LV" sz="2800" b="0" dirty="0">
                          <a:effectLst/>
                          <a:latin typeface="Arial" panose="020B0604020202020204" pitchFamily="34" charset="0"/>
                          <a:cs typeface="Arial" panose="020B0604020202020204" pitchFamily="34" charset="0"/>
                        </a:rPr>
                        <a:t> iesaisti.</a:t>
                      </a:r>
                      <a:endParaRPr lang="lv-LV" sz="2800" b="0" dirty="0">
                        <a:effectLst/>
                        <a:latin typeface="Arial" panose="020B0604020202020204" pitchFamily="34" charset="0"/>
                        <a:ea typeface="Calibri" panose="020F0502020204030204" pitchFamily="34" charset="0"/>
                        <a:cs typeface="Arial" panose="020B0604020202020204" pitchFamily="34" charset="0"/>
                      </a:endParaRPr>
                    </a:p>
                  </a:txBody>
                  <a:tcPr/>
                </a:tc>
                <a:tc>
                  <a:txBody>
                    <a:bodyPr/>
                    <a:lstStyle/>
                    <a:p>
                      <a:pPr>
                        <a:lnSpc>
                          <a:spcPct val="107000"/>
                        </a:lnSpc>
                        <a:spcAft>
                          <a:spcPts val="800"/>
                        </a:spcAft>
                      </a:pPr>
                      <a:r>
                        <a:rPr lang="lv-LV" sz="2800" b="0" dirty="0">
                          <a:effectLst/>
                          <a:latin typeface="Arial" panose="020B0604020202020204" pitchFamily="34" charset="0"/>
                          <a:cs typeface="Arial" panose="020B0604020202020204" pitchFamily="34" charset="0"/>
                        </a:rPr>
                        <a:t>Sabiedrības integrācijas projektu konkurss nevalstiskajām organizācijām tika papildināts ar 4.jomu “</a:t>
                      </a:r>
                      <a:r>
                        <a:rPr lang="lv-LV" sz="2800" b="0" dirty="0" err="1">
                          <a:effectLst/>
                          <a:latin typeface="Arial" panose="020B0604020202020204" pitchFamily="34" charset="0"/>
                          <a:cs typeface="Arial" panose="020B0604020202020204" pitchFamily="34" charset="0"/>
                        </a:rPr>
                        <a:t>jauniebraucēju</a:t>
                      </a:r>
                      <a:r>
                        <a:rPr lang="lv-LV" sz="2800" b="0" dirty="0">
                          <a:effectLst/>
                          <a:latin typeface="Arial" panose="020B0604020202020204" pitchFamily="34" charset="0"/>
                          <a:cs typeface="Arial" panose="020B0604020202020204" pitchFamily="34" charset="0"/>
                        </a:rPr>
                        <a:t> līdzdalība un </a:t>
                      </a:r>
                      <a:r>
                        <a:rPr lang="lv-LV" sz="2800" b="0" kern="1200" dirty="0">
                          <a:solidFill>
                            <a:schemeClr val="tx1"/>
                          </a:solidFill>
                          <a:effectLst/>
                          <a:latin typeface="Arial" panose="020B0604020202020204" pitchFamily="34" charset="0"/>
                          <a:ea typeface="+mn-ea"/>
                          <a:cs typeface="Arial" panose="020B0604020202020204" pitchFamily="34" charset="0"/>
                        </a:rPr>
                        <a:t>iekļaušana</a:t>
                      </a:r>
                      <a:r>
                        <a:rPr lang="lv-LV" sz="2800" b="0" dirty="0">
                          <a:effectLst/>
                          <a:latin typeface="Arial" panose="020B0604020202020204" pitchFamily="34" charset="0"/>
                          <a:cs typeface="Arial" panose="020B0604020202020204" pitchFamily="34" charset="0"/>
                        </a:rPr>
                        <a:t> Latvijas sabiedrībā”</a:t>
                      </a:r>
                      <a:endParaRPr lang="lv-LV" sz="2800" b="0" dirty="0">
                        <a:effectLst/>
                        <a:latin typeface="Arial" panose="020B0604020202020204" pitchFamily="34" charset="0"/>
                        <a:ea typeface="Calibri" panose="020F0502020204030204" pitchFamily="34" charset="0"/>
                        <a:cs typeface="Arial" panose="020B0604020202020204" pitchFamily="34" charset="0"/>
                      </a:endParaRPr>
                    </a:p>
                  </a:txBody>
                  <a:tcPr/>
                </a:tc>
                <a:extLst>
                  <a:ext uri="{0D108BD9-81ED-4DB2-BD59-A6C34878D82A}">
                    <a16:rowId xmlns:a16="http://schemas.microsoft.com/office/drawing/2014/main" val="1322501171"/>
                  </a:ext>
                </a:extLst>
              </a:tr>
              <a:tr h="1124092">
                <a:tc>
                  <a:txBody>
                    <a:bodyPr/>
                    <a:lstStyle/>
                    <a:p>
                      <a:pPr>
                        <a:lnSpc>
                          <a:spcPct val="107000"/>
                        </a:lnSpc>
                        <a:spcAft>
                          <a:spcPts val="800"/>
                        </a:spcAft>
                      </a:pPr>
                      <a:r>
                        <a:rPr lang="lv-LV" sz="2800" b="0" dirty="0" err="1">
                          <a:effectLst/>
                          <a:latin typeface="Arial" panose="020B0604020202020204" pitchFamily="34" charset="0"/>
                          <a:ea typeface="Calibri" panose="020F0502020204030204" pitchFamily="34" charset="0"/>
                          <a:cs typeface="Arial" panose="020B0604020202020204" pitchFamily="34" charset="0"/>
                        </a:rPr>
                        <a:t>Jauniebraucēju</a:t>
                      </a:r>
                      <a:r>
                        <a:rPr lang="lv-LV" sz="2800" b="0" dirty="0">
                          <a:effectLst/>
                          <a:latin typeface="Arial" panose="020B0604020202020204" pitchFamily="34" charset="0"/>
                          <a:ea typeface="Calibri" panose="020F0502020204030204" pitchFamily="34" charset="0"/>
                          <a:cs typeface="Arial" panose="020B0604020202020204" pitchFamily="34" charset="0"/>
                        </a:rPr>
                        <a:t> atbalsta centrs</a:t>
                      </a:r>
                    </a:p>
                  </a:txBody>
                  <a:tcPr/>
                </a:tc>
                <a:tc>
                  <a:txBody>
                    <a:bodyPr/>
                    <a:lstStyle/>
                    <a:p>
                      <a:pPr>
                        <a:lnSpc>
                          <a:spcPct val="107000"/>
                        </a:lnSpc>
                        <a:spcAft>
                          <a:spcPts val="800"/>
                        </a:spcAft>
                      </a:pPr>
                      <a:r>
                        <a:rPr lang="lv-LV" sz="2800" b="0" kern="1200" dirty="0">
                          <a:solidFill>
                            <a:schemeClr val="tx1"/>
                          </a:solidFill>
                          <a:effectLst/>
                          <a:latin typeface="Arial" panose="020B0604020202020204" pitchFamily="34" charset="0"/>
                          <a:ea typeface="+mn-ea"/>
                          <a:cs typeface="Arial" panose="020B0604020202020204" pitchFamily="34" charset="0"/>
                        </a:rPr>
                        <a:t>Rīcības plānā iekļauts - </a:t>
                      </a:r>
                      <a:r>
                        <a:rPr lang="lv-LV" sz="2800" b="0" kern="1200" dirty="0" err="1">
                          <a:solidFill>
                            <a:schemeClr val="tx1"/>
                          </a:solidFill>
                          <a:effectLst/>
                          <a:latin typeface="Arial" panose="020B0604020202020204" pitchFamily="34" charset="0"/>
                          <a:ea typeface="+mn-ea"/>
                          <a:cs typeface="Arial" panose="020B0604020202020204" pitchFamily="34" charset="0"/>
                        </a:rPr>
                        <a:t>jauniebraucēju</a:t>
                      </a:r>
                      <a:r>
                        <a:rPr lang="lv-LV" sz="2800" b="0" kern="1200" dirty="0">
                          <a:solidFill>
                            <a:schemeClr val="tx1"/>
                          </a:solidFill>
                          <a:effectLst/>
                          <a:latin typeface="Arial" panose="020B0604020202020204" pitchFamily="34" charset="0"/>
                          <a:ea typeface="+mn-ea"/>
                          <a:cs typeface="Arial" panose="020B0604020202020204" pitchFamily="34" charset="0"/>
                        </a:rPr>
                        <a:t> un </a:t>
                      </a:r>
                      <a:r>
                        <a:rPr lang="lv-LV" sz="2800" b="0" kern="1200" dirty="0" err="1">
                          <a:solidFill>
                            <a:schemeClr val="tx1"/>
                          </a:solidFill>
                          <a:effectLst/>
                          <a:latin typeface="Arial" panose="020B0604020202020204" pitchFamily="34" charset="0"/>
                          <a:ea typeface="+mn-ea"/>
                          <a:cs typeface="Arial" panose="020B0604020202020204" pitchFamily="34" charset="0"/>
                        </a:rPr>
                        <a:t>remigrantu</a:t>
                      </a:r>
                      <a:r>
                        <a:rPr lang="lv-LV" sz="2800" b="0" kern="1200" dirty="0">
                          <a:solidFill>
                            <a:schemeClr val="tx1"/>
                          </a:solidFill>
                          <a:effectLst/>
                          <a:latin typeface="Arial" panose="020B0604020202020204" pitchFamily="34" charset="0"/>
                          <a:ea typeface="+mn-ea"/>
                          <a:cs typeface="Arial" panose="020B0604020202020204" pitchFamily="34" charset="0"/>
                        </a:rPr>
                        <a:t> atbalsta centrs – vienas pieturas aģentūra, kas sniedz būtiskākos pakalpojumus un konsultācijas </a:t>
                      </a:r>
                      <a:r>
                        <a:rPr lang="lv-LV" sz="2800" b="0" kern="1200" dirty="0" err="1">
                          <a:solidFill>
                            <a:schemeClr val="tx1"/>
                          </a:solidFill>
                          <a:effectLst/>
                          <a:latin typeface="Arial" panose="020B0604020202020204" pitchFamily="34" charset="0"/>
                          <a:ea typeface="+mn-ea"/>
                          <a:cs typeface="Arial" panose="020B0604020202020204" pitchFamily="34" charset="0"/>
                        </a:rPr>
                        <a:t>relokācijas</a:t>
                      </a:r>
                      <a:r>
                        <a:rPr lang="lv-LV" sz="2800" b="0" kern="1200" dirty="0">
                          <a:solidFill>
                            <a:schemeClr val="tx1"/>
                          </a:solidFill>
                          <a:effectLst/>
                          <a:latin typeface="Arial" panose="020B0604020202020204" pitchFamily="34" charset="0"/>
                          <a:ea typeface="+mn-ea"/>
                          <a:cs typeface="Arial" panose="020B0604020202020204" pitchFamily="34" charset="0"/>
                        </a:rPr>
                        <a:t> un integrācijas procesā </a:t>
                      </a:r>
                    </a:p>
                  </a:txBody>
                  <a:tcPr/>
                </a:tc>
                <a:extLst>
                  <a:ext uri="{0D108BD9-81ED-4DB2-BD59-A6C34878D82A}">
                    <a16:rowId xmlns:a16="http://schemas.microsoft.com/office/drawing/2014/main" val="425766298"/>
                  </a:ext>
                </a:extLst>
              </a:tr>
              <a:tr h="1124092">
                <a:tc>
                  <a:txBody>
                    <a:bodyPr/>
                    <a:lstStyle/>
                    <a:p>
                      <a:pPr>
                        <a:lnSpc>
                          <a:spcPct val="107000"/>
                        </a:lnSpc>
                        <a:spcAft>
                          <a:spcPts val="800"/>
                        </a:spcAft>
                      </a:pPr>
                      <a:r>
                        <a:rPr lang="lv-LV" sz="2800" b="0" kern="1200" dirty="0">
                          <a:solidFill>
                            <a:schemeClr val="tx1"/>
                          </a:solidFill>
                          <a:effectLst/>
                          <a:latin typeface="Arial" panose="020B0604020202020204" pitchFamily="34" charset="0"/>
                          <a:ea typeface="+mn-ea"/>
                          <a:cs typeface="Arial" panose="020B0604020202020204" pitchFamily="34" charset="0"/>
                        </a:rPr>
                        <a:t>NVO projektu konkursos noteikti prioritātes tā, lai dažas no </a:t>
                      </a:r>
                      <a:r>
                        <a:rPr lang="lv-LV" sz="2800" b="0" kern="1200" dirty="0" err="1">
                          <a:solidFill>
                            <a:schemeClr val="tx1"/>
                          </a:solidFill>
                          <a:effectLst/>
                          <a:latin typeface="Arial" panose="020B0604020202020204" pitchFamily="34" charset="0"/>
                          <a:ea typeface="+mn-ea"/>
                          <a:cs typeface="Arial" panose="020B0604020202020204" pitchFamily="34" charset="0"/>
                        </a:rPr>
                        <a:t>pilotaktivitātēm</a:t>
                      </a:r>
                      <a:r>
                        <a:rPr lang="lv-LV" sz="2800" b="0" kern="1200" dirty="0">
                          <a:solidFill>
                            <a:schemeClr val="tx1"/>
                          </a:solidFill>
                          <a:effectLst/>
                          <a:latin typeface="Arial" panose="020B0604020202020204" pitchFamily="34" charset="0"/>
                          <a:ea typeface="+mn-ea"/>
                          <a:cs typeface="Arial" panose="020B0604020202020204" pitchFamily="34" charset="0"/>
                        </a:rPr>
                        <a:t> kļūtu par pastāvīgām aktivitātēm, piemēram latviešu valodas klubi</a:t>
                      </a:r>
                      <a:endParaRPr lang="lv-LV" sz="2800" b="0" dirty="0">
                        <a:effectLst/>
                        <a:latin typeface="Arial" panose="020B0604020202020204" pitchFamily="34" charset="0"/>
                        <a:ea typeface="Calibri" panose="020F0502020204030204" pitchFamily="34" charset="0"/>
                        <a:cs typeface="Arial" panose="020B0604020202020204" pitchFamily="34" charset="0"/>
                      </a:endParaRPr>
                    </a:p>
                  </a:txBody>
                  <a:tcPr/>
                </a:tc>
                <a:tc>
                  <a:txBody>
                    <a:bodyPr/>
                    <a:lstStyle/>
                    <a:p>
                      <a:pPr>
                        <a:lnSpc>
                          <a:spcPct val="107000"/>
                        </a:lnSpc>
                        <a:spcAft>
                          <a:spcPts val="800"/>
                        </a:spcAft>
                      </a:pPr>
                      <a:r>
                        <a:rPr lang="lv-LV" sz="2800" b="0" kern="1200" dirty="0">
                          <a:solidFill>
                            <a:schemeClr val="tx1"/>
                          </a:solidFill>
                          <a:effectLst/>
                          <a:latin typeface="Arial" panose="020B0604020202020204" pitchFamily="34" charset="0"/>
                          <a:ea typeface="+mn-ea"/>
                          <a:cs typeface="Arial" panose="020B0604020202020204" pitchFamily="34" charset="0"/>
                        </a:rPr>
                        <a:t>No 20223.gada paredzēts papildināt projektu konkursu „Latviešu valodas apguves nodrošināšana Rīgas pilsētas iedzīvotājiem” ar iespēju piedāvāt latviešu sarunvalodas klubus.</a:t>
                      </a:r>
                    </a:p>
                  </a:txBody>
                  <a:tcPr/>
                </a:tc>
                <a:extLst>
                  <a:ext uri="{0D108BD9-81ED-4DB2-BD59-A6C34878D82A}">
                    <a16:rowId xmlns:a16="http://schemas.microsoft.com/office/drawing/2014/main" val="634153114"/>
                  </a:ext>
                </a:extLst>
              </a:tr>
              <a:tr h="1222597">
                <a:tc>
                  <a:txBody>
                    <a:bodyPr/>
                    <a:lstStyle/>
                    <a:p>
                      <a:pPr>
                        <a:lnSpc>
                          <a:spcPct val="107000"/>
                        </a:lnSpc>
                        <a:spcAft>
                          <a:spcPts val="800"/>
                        </a:spcAft>
                      </a:pPr>
                      <a:r>
                        <a:rPr lang="lv-LV" sz="2800" b="0" kern="1200" dirty="0">
                          <a:solidFill>
                            <a:schemeClr val="tx1"/>
                          </a:solidFill>
                          <a:effectLst/>
                          <a:latin typeface="Arial" panose="020B0604020202020204" pitchFamily="34" charset="0"/>
                          <a:ea typeface="+mn-ea"/>
                          <a:cs typeface="Arial" panose="020B0604020202020204" pitchFamily="34" charset="0"/>
                        </a:rPr>
                        <a:t>Informācija vieglajā valodā, arī ārzemniekiem </a:t>
                      </a:r>
                      <a:endParaRPr lang="lv-LV" sz="2800" b="0" dirty="0">
                        <a:effectLst/>
                        <a:latin typeface="Arial" panose="020B0604020202020204" pitchFamily="34" charset="0"/>
                        <a:ea typeface="Calibri" panose="020F0502020204030204" pitchFamily="34" charset="0"/>
                        <a:cs typeface="Arial" panose="020B0604020202020204" pitchFamily="34" charset="0"/>
                      </a:endParaRPr>
                    </a:p>
                  </a:txBody>
                  <a:tcPr/>
                </a:tc>
                <a:tc>
                  <a:txBody>
                    <a:bodyPr/>
                    <a:lstStyle/>
                    <a:p>
                      <a:pPr>
                        <a:lnSpc>
                          <a:spcPct val="107000"/>
                        </a:lnSpc>
                        <a:spcAft>
                          <a:spcPts val="800"/>
                        </a:spcAft>
                      </a:pPr>
                      <a:r>
                        <a:rPr lang="lv-LV" sz="2800" b="0" kern="1200" dirty="0">
                          <a:solidFill>
                            <a:schemeClr val="tx1"/>
                          </a:solidFill>
                          <a:effectLst/>
                          <a:latin typeface="Arial" panose="020B0604020202020204" pitchFamily="34" charset="0"/>
                          <a:ea typeface="+mn-ea"/>
                          <a:cs typeface="Arial" panose="020B0604020202020204" pitchFamily="34" charset="0"/>
                        </a:rPr>
                        <a:t>Apmācības pašvaldības darbiniekiem - informācijas veidošana  un pasniegšana pieejamā un iekļaujošā veidā. </a:t>
                      </a:r>
                    </a:p>
                  </a:txBody>
                  <a:tcPr/>
                </a:tc>
                <a:extLst>
                  <a:ext uri="{0D108BD9-81ED-4DB2-BD59-A6C34878D82A}">
                    <a16:rowId xmlns:a16="http://schemas.microsoft.com/office/drawing/2014/main" val="1554943814"/>
                  </a:ext>
                </a:extLst>
              </a:tr>
              <a:tr h="1124092">
                <a:tc>
                  <a:txBody>
                    <a:bodyPr/>
                    <a:lstStyle/>
                    <a:p>
                      <a:pPr>
                        <a:lnSpc>
                          <a:spcPct val="107000"/>
                        </a:lnSpc>
                        <a:spcAft>
                          <a:spcPts val="800"/>
                        </a:spcAft>
                      </a:pPr>
                      <a:r>
                        <a:rPr lang="lv-LV" sz="2800" b="0" kern="1200" dirty="0">
                          <a:solidFill>
                            <a:schemeClr val="tx1"/>
                          </a:solidFill>
                          <a:effectLst/>
                          <a:latin typeface="Arial" panose="020B0604020202020204" pitchFamily="34" charset="0"/>
                          <a:ea typeface="+mn-ea"/>
                          <a:cs typeface="Arial" panose="020B0604020202020204" pitchFamily="34" charset="0"/>
                        </a:rPr>
                        <a:t>Iekļaut EAPN-Latvia pārskatu un diskusiju par starptautisko projektu (01/02/2022 - 31/08/2024), kura daļa tiek īstenota Rīgā attiecībā uz </a:t>
                      </a:r>
                      <a:r>
                        <a:rPr lang="lv-LV" sz="2800" b="0" kern="1200" dirty="0" err="1">
                          <a:solidFill>
                            <a:schemeClr val="tx1"/>
                          </a:solidFill>
                          <a:effectLst/>
                          <a:latin typeface="Arial" panose="020B0604020202020204" pitchFamily="34" charset="0"/>
                          <a:ea typeface="+mn-ea"/>
                          <a:cs typeface="Arial" panose="020B0604020202020204" pitchFamily="34" charset="0"/>
                        </a:rPr>
                        <a:t>bezpajumtniecības</a:t>
                      </a:r>
                      <a:r>
                        <a:rPr lang="lv-LV" sz="2800" b="0" kern="1200" dirty="0">
                          <a:solidFill>
                            <a:schemeClr val="tx1"/>
                          </a:solidFill>
                          <a:effectLst/>
                          <a:latin typeface="Arial" panose="020B0604020202020204" pitchFamily="34" charset="0"/>
                          <a:ea typeface="+mn-ea"/>
                          <a:cs typeface="Arial" panose="020B0604020202020204" pitchFamily="34" charset="0"/>
                        </a:rPr>
                        <a:t> mazināšanu un patversmju darbinieku kapacitātes stiprināšanu.</a:t>
                      </a:r>
                    </a:p>
                  </a:txBody>
                  <a:tcPr/>
                </a:tc>
                <a:tc>
                  <a:txBody>
                    <a:bodyPr/>
                    <a:lstStyle/>
                    <a:p>
                      <a:pPr>
                        <a:lnSpc>
                          <a:spcPct val="107000"/>
                        </a:lnSpc>
                        <a:spcAft>
                          <a:spcPts val="800"/>
                        </a:spcAft>
                      </a:pPr>
                      <a:r>
                        <a:rPr lang="lv-LV" sz="2800" b="0" kern="1200" dirty="0">
                          <a:solidFill>
                            <a:schemeClr val="tx1"/>
                          </a:solidFill>
                          <a:effectLst/>
                          <a:latin typeface="Arial" panose="020B0604020202020204" pitchFamily="34" charset="0"/>
                          <a:ea typeface="+mn-ea"/>
                          <a:cs typeface="Arial" panose="020B0604020202020204" pitchFamily="34" charset="0"/>
                        </a:rPr>
                        <a:t>Netika iekļauts. Dokumentā nav paredzēts iekļaut detalizētu informāciju par kādas konkrētas organizācijas projektu rezultātiem.</a:t>
                      </a:r>
                      <a:endParaRPr lang="lv-LV" sz="2800" b="0" kern="1200" dirty="0">
                        <a:solidFill>
                          <a:schemeClr val="tx1"/>
                        </a:solidFill>
                        <a:effectLst/>
                        <a:highlight>
                          <a:srgbClr val="FFFF00"/>
                        </a:highlight>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3818073965"/>
                  </a:ext>
                </a:extLst>
              </a:tr>
            </a:tbl>
          </a:graphicData>
        </a:graphic>
      </p:graphicFrame>
    </p:spTree>
    <p:extLst>
      <p:ext uri="{BB962C8B-B14F-4D97-AF65-F5344CB8AC3E}">
        <p14:creationId xmlns:p14="http://schemas.microsoft.com/office/powerpoint/2010/main" val="34989277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A15A20D7-A159-4A4D-986B-80AA173811AD}"/>
              </a:ext>
            </a:extLst>
          </p:cNvPr>
          <p:cNvSpPr>
            <a:spLocks noGrp="1"/>
          </p:cNvSpPr>
          <p:nvPr>
            <p:ph type="title"/>
          </p:nvPr>
        </p:nvSpPr>
        <p:spPr>
          <a:xfrm>
            <a:off x="1676400" y="491712"/>
            <a:ext cx="21031200" cy="2651126"/>
          </a:xfrm>
        </p:spPr>
        <p:txBody>
          <a:bodyPr>
            <a:normAutofit/>
          </a:bodyPr>
          <a:lstStyle/>
          <a:p>
            <a:r>
              <a:rPr lang="lv-LV" sz="5400" b="1" dirty="0">
                <a:solidFill>
                  <a:srgbClr val="002060"/>
                </a:solidFill>
                <a:latin typeface="Arial" panose="020B0604020202020204" pitchFamily="34" charset="0"/>
                <a:cs typeface="Arial" panose="020B0604020202020204" pitchFamily="34" charset="0"/>
              </a:rPr>
              <a:t>2022.gadā īstenotais</a:t>
            </a:r>
          </a:p>
        </p:txBody>
      </p:sp>
      <p:sp>
        <p:nvSpPr>
          <p:cNvPr id="3" name="Satura vietturis 2">
            <a:extLst>
              <a:ext uri="{FF2B5EF4-FFF2-40B4-BE49-F238E27FC236}">
                <a16:creationId xmlns:a16="http://schemas.microsoft.com/office/drawing/2014/main" id="{03A9DEC1-EAE7-4F3C-B60E-68E52FA5BEA8}"/>
              </a:ext>
            </a:extLst>
          </p:cNvPr>
          <p:cNvSpPr>
            <a:spLocks noGrp="1"/>
          </p:cNvSpPr>
          <p:nvPr>
            <p:ph idx="1"/>
          </p:nvPr>
        </p:nvSpPr>
        <p:spPr>
          <a:xfrm>
            <a:off x="1676400" y="3645165"/>
            <a:ext cx="21031200" cy="8702676"/>
          </a:xfrm>
        </p:spPr>
        <p:txBody>
          <a:bodyPr>
            <a:normAutofit lnSpcReduction="10000"/>
          </a:bodyPr>
          <a:lstStyle/>
          <a:p>
            <a:r>
              <a:rPr lang="lv-LV" sz="3500" dirty="0">
                <a:latin typeface="Arial" panose="020B0604020202020204" pitchFamily="34" charset="0"/>
                <a:cs typeface="Arial" panose="020B0604020202020204" pitchFamily="34" charset="0"/>
              </a:rPr>
              <a:t>Administratīvo prasību samazināšana un projektu ieviešanas atvieglošana projektu īstenotājiem</a:t>
            </a:r>
          </a:p>
          <a:p>
            <a:endParaRPr lang="lv-LV" sz="3500" dirty="0">
              <a:latin typeface="Arial" panose="020B0604020202020204" pitchFamily="34" charset="0"/>
              <a:cs typeface="Arial" panose="020B0604020202020204" pitchFamily="34" charset="0"/>
            </a:endParaRPr>
          </a:p>
          <a:p>
            <a:r>
              <a:rPr lang="lv-LV" sz="3500" dirty="0">
                <a:latin typeface="Arial" panose="020B0604020202020204" pitchFamily="34" charset="0"/>
                <a:cs typeface="Arial" panose="020B0604020202020204" pitchFamily="34" charset="0"/>
              </a:rPr>
              <a:t>Lielāks fokuss uz </a:t>
            </a:r>
            <a:r>
              <a:rPr lang="lv-LV" sz="3500" dirty="0" err="1">
                <a:latin typeface="Arial" panose="020B0604020202020204" pitchFamily="34" charset="0"/>
                <a:cs typeface="Arial" panose="020B0604020202020204" pitchFamily="34" charset="0"/>
              </a:rPr>
              <a:t>jauniebraucēju</a:t>
            </a:r>
            <a:r>
              <a:rPr lang="lv-LV" sz="3500" dirty="0">
                <a:latin typeface="Arial" panose="020B0604020202020204" pitchFamily="34" charset="0"/>
                <a:cs typeface="Arial" panose="020B0604020202020204" pitchFamily="34" charset="0"/>
              </a:rPr>
              <a:t> integrācijas veicināšanu un projektu konkursu jomu papildināšana</a:t>
            </a:r>
          </a:p>
          <a:p>
            <a:endParaRPr lang="lv-LV" sz="3500" dirty="0">
              <a:latin typeface="Arial" panose="020B0604020202020204" pitchFamily="34" charset="0"/>
              <a:cs typeface="Arial" panose="020B0604020202020204" pitchFamily="34" charset="0"/>
            </a:endParaRPr>
          </a:p>
          <a:p>
            <a:r>
              <a:rPr lang="lv-LV" sz="3500" dirty="0">
                <a:latin typeface="Arial" panose="020B0604020202020204" pitchFamily="34" charset="0"/>
                <a:cs typeface="Arial" panose="020B0604020202020204" pitchFamily="34" charset="0"/>
              </a:rPr>
              <a:t>Rīgas dalība Eiropas Padomes </a:t>
            </a:r>
            <a:r>
              <a:rPr lang="lv-LV" sz="3500" dirty="0" err="1">
                <a:latin typeface="Arial" panose="020B0604020202020204" pitchFamily="34" charset="0"/>
                <a:cs typeface="Arial" panose="020B0604020202020204" pitchFamily="34" charset="0"/>
              </a:rPr>
              <a:t>Starpkultūru</a:t>
            </a:r>
            <a:r>
              <a:rPr lang="lv-LV" sz="3500" dirty="0">
                <a:latin typeface="Arial" panose="020B0604020202020204" pitchFamily="34" charset="0"/>
                <a:cs typeface="Arial" panose="020B0604020202020204" pitchFamily="34" charset="0"/>
              </a:rPr>
              <a:t> pilsētu programmā (Rīgas domes lēmums 05.10.2022., Nr. RD-22-1889-lē)</a:t>
            </a:r>
          </a:p>
          <a:p>
            <a:endParaRPr lang="lv-LV" sz="3500" dirty="0">
              <a:latin typeface="Arial" panose="020B0604020202020204" pitchFamily="34" charset="0"/>
              <a:cs typeface="Arial" panose="020B0604020202020204" pitchFamily="34" charset="0"/>
            </a:endParaRPr>
          </a:p>
          <a:p>
            <a:r>
              <a:rPr lang="lv-LV" sz="3500" dirty="0">
                <a:latin typeface="Arial" panose="020B0604020202020204" pitchFamily="34" charset="0"/>
                <a:cs typeface="Arial" panose="020B0604020202020204" pitchFamily="34" charset="0"/>
              </a:rPr>
              <a:t>Memoranda padomes darbība - panākta vienošanās par memoranda Padomes darbības mērķiem un uzdevumiem</a:t>
            </a:r>
          </a:p>
          <a:p>
            <a:endParaRPr lang="lv-LV" sz="3500" dirty="0">
              <a:latin typeface="Arial" panose="020B0604020202020204" pitchFamily="34" charset="0"/>
              <a:cs typeface="Arial" panose="020B0604020202020204" pitchFamily="34" charset="0"/>
            </a:endParaRPr>
          </a:p>
          <a:p>
            <a:r>
              <a:rPr lang="lv-LV" sz="3500" dirty="0">
                <a:latin typeface="Arial" panose="020B0604020202020204" pitchFamily="34" charset="0"/>
                <a:cs typeface="Arial" panose="020B0604020202020204" pitchFamily="34" charset="0"/>
              </a:rPr>
              <a:t>Pieejamo resursu nevalstiskajām organizācijām palielināšana (telpas, aprīkojums)</a:t>
            </a:r>
          </a:p>
          <a:p>
            <a:endParaRPr lang="lv-LV" sz="3500" dirty="0">
              <a:latin typeface="Arial" panose="020B0604020202020204" pitchFamily="34" charset="0"/>
              <a:cs typeface="Arial" panose="020B0604020202020204" pitchFamily="34" charset="0"/>
            </a:endParaRPr>
          </a:p>
          <a:p>
            <a:r>
              <a:rPr lang="lv-LV" sz="3500" dirty="0">
                <a:latin typeface="Arial" panose="020B0604020202020204" pitchFamily="34" charset="0"/>
                <a:cs typeface="Arial" panose="020B0604020202020204" pitchFamily="34" charset="0"/>
              </a:rPr>
              <a:t>Informācijas pieejamības nodrošināšana – 5 jauni video zīmju valodā par pašvaldības pakalpojumiem</a:t>
            </a:r>
          </a:p>
          <a:p>
            <a:endParaRPr lang="lv-LV" sz="3500" dirty="0">
              <a:latin typeface="Arial" panose="020B0604020202020204" pitchFamily="34" charset="0"/>
              <a:cs typeface="Arial" panose="020B0604020202020204" pitchFamily="34" charset="0"/>
            </a:endParaRPr>
          </a:p>
          <a:p>
            <a:r>
              <a:rPr lang="lv-LV" sz="3500" dirty="0">
                <a:latin typeface="Arial" panose="020B0604020202020204" pitchFamily="34" charset="0"/>
                <a:cs typeface="Arial" panose="020B0604020202020204" pitchFamily="34" charset="0"/>
              </a:rPr>
              <a:t>Brīvprātīgo programmas izveidošana Ukrainas iedzīvotāju atbalstam</a:t>
            </a:r>
          </a:p>
          <a:p>
            <a:endParaRPr lang="lv-LV" dirty="0"/>
          </a:p>
        </p:txBody>
      </p:sp>
    </p:spTree>
    <p:extLst>
      <p:ext uri="{BB962C8B-B14F-4D97-AF65-F5344CB8AC3E}">
        <p14:creationId xmlns:p14="http://schemas.microsoft.com/office/powerpoint/2010/main" val="242638595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1_BasicWhite">
  <a:themeElements>
    <a:clrScheme name="21_BasicWhite">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2972</TotalTime>
  <Words>981</Words>
  <Application>Microsoft Office PowerPoint</Application>
  <PresentationFormat>Pielāgots</PresentationFormat>
  <Paragraphs>101</Paragraphs>
  <Slides>10</Slides>
  <Notes>0</Notes>
  <HiddenSlides>0</HiddenSlides>
  <MMClips>0</MMClips>
  <ScaleCrop>false</ScaleCrop>
  <HeadingPairs>
    <vt:vector size="6" baseType="variant">
      <vt:variant>
        <vt:lpstr>Lietotie fonti</vt:lpstr>
      </vt:variant>
      <vt:variant>
        <vt:i4>5</vt:i4>
      </vt:variant>
      <vt:variant>
        <vt:lpstr>Dizains</vt:lpstr>
      </vt:variant>
      <vt:variant>
        <vt:i4>1</vt:i4>
      </vt:variant>
      <vt:variant>
        <vt:lpstr>Slaidu virsraksti</vt:lpstr>
      </vt:variant>
      <vt:variant>
        <vt:i4>10</vt:i4>
      </vt:variant>
    </vt:vector>
  </HeadingPairs>
  <TitlesOfParts>
    <vt:vector size="16" baseType="lpstr">
      <vt:lpstr>Arial</vt:lpstr>
      <vt:lpstr>Calibri</vt:lpstr>
      <vt:lpstr>Calibri Light</vt:lpstr>
      <vt:lpstr>Helvetica Neue</vt:lpstr>
      <vt:lpstr>Wingdings</vt:lpstr>
      <vt:lpstr>Office Theme</vt:lpstr>
      <vt:lpstr>Rīgas pilsētas Sabiedrības integrācijas pamatnostādņu 2019.-2024.gadam īstenošanas rīcības plāns 2022.-2024.gadam</vt:lpstr>
      <vt:lpstr>Rīgas pilsētas Sabiedrības integrācijas pamatnostādnes 2019.-2024.gadam</vt:lpstr>
      <vt:lpstr>Pamatnostādnēs iekļautie attīstības virzieni – atbilst rīcības plāna darbības virzieniem </vt:lpstr>
      <vt:lpstr>Iesaistītās institūcijas </vt:lpstr>
      <vt:lpstr>Konsultācijas par rīcības plāna projektu</vt:lpstr>
      <vt:lpstr>Izmaiņas salīdzinot ar pirmā perioda rīcības plānu</vt:lpstr>
      <vt:lpstr>Komentāri un to izpilde/ iestrādāšana Rīcības plānā I</vt:lpstr>
      <vt:lpstr>Komentāri un to izpilde/ iestrādāšana Rīcības plānā II</vt:lpstr>
      <vt:lpstr>2022.gadā īstenotais</vt:lpstr>
      <vt:lpstr>Kā uzlabot plānošanas procesus turpmāk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Zinta Gugane</dc:creator>
  <cp:lastModifiedBy>Marika Barone</cp:lastModifiedBy>
  <cp:revision>138</cp:revision>
  <cp:lastPrinted>2022-08-22T13:17:12Z</cp:lastPrinted>
  <dcterms:modified xsi:type="dcterms:W3CDTF">2022-12-04T21:49:50Z</dcterms:modified>
</cp:coreProperties>
</file>