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71" r:id="rId5"/>
    <p:sldId id="288" r:id="rId6"/>
    <p:sldId id="289" r:id="rId7"/>
    <p:sldId id="290" r:id="rId8"/>
    <p:sldId id="291" r:id="rId9"/>
    <p:sldId id="292" r:id="rId10"/>
    <p:sldId id="293" r:id="rId11"/>
  </p:sldIdLst>
  <p:sldSz cx="12192000" cy="6858000"/>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enosaukta sadaļa" id="{1873ED02-CF38-4400-9EB7-6C7A2C0FEC6C}">
          <p14:sldIdLst>
            <p14:sldId id="271"/>
            <p14:sldId id="288"/>
            <p14:sldId id="289"/>
            <p14:sldId id="290"/>
            <p14:sldId id="291"/>
            <p14:sldId id="292"/>
            <p14:sldId id="29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ja Lilienfelde" initials="AL" lastIdx="1" clrIdx="0">
    <p:extLst>
      <p:ext uri="{19B8F6BF-5375-455C-9EA6-DF929625EA0E}">
        <p15:presenceInfo xmlns:p15="http://schemas.microsoft.com/office/powerpoint/2012/main" userId="S::Aija.Lilienfelde2@riga.lv::f6e676f7-0277-4e13-92de-3ddcda684106" providerId="AD"/>
      </p:ext>
    </p:extLst>
  </p:cmAuthor>
  <p:cmAuthor id="2" name="Dators" initials="D" lastIdx="16" clrIdx="1"/>
  <p:cmAuthor id="3" name="Linda Sausā" initials="LS" lastIdx="10" clrIdx="2">
    <p:extLst>
      <p:ext uri="{19B8F6BF-5375-455C-9EA6-DF929625EA0E}">
        <p15:presenceInfo xmlns:p15="http://schemas.microsoft.com/office/powerpoint/2012/main" userId="S::Linda.Sausa@riga.lv::cf055812-60be-442e-82a1-b9ff25c088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snapToGrid="0">
      <p:cViewPr varScale="1">
        <p:scale>
          <a:sx n="108" d="100"/>
          <a:sy n="108" d="100"/>
        </p:scale>
        <p:origin x="654"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889250" cy="495300"/>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778250" y="0"/>
            <a:ext cx="2889250" cy="495300"/>
          </a:xfrm>
          <a:prstGeom prst="rect">
            <a:avLst/>
          </a:prstGeom>
        </p:spPr>
        <p:txBody>
          <a:bodyPr vert="horz" lIns="91440" tIns="45720" rIns="91440" bIns="45720" rtlCol="0"/>
          <a:lstStyle>
            <a:lvl1pPr algn="r">
              <a:defRPr sz="1200"/>
            </a:lvl1pPr>
          </a:lstStyle>
          <a:p>
            <a:fld id="{E8272E44-E269-4294-96FD-4B874BACC3EE}" type="datetimeFigureOut">
              <a:rPr lang="lv-LV" smtClean="0"/>
              <a:t>28.03.2022</a:t>
            </a:fld>
            <a:endParaRPr lang="lv-LV"/>
          </a:p>
        </p:txBody>
      </p:sp>
      <p:sp>
        <p:nvSpPr>
          <p:cNvPr id="4" name="Slaida attēla vietturis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66750" y="4751388"/>
            <a:ext cx="5335588" cy="3887787"/>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9377363"/>
            <a:ext cx="2889250" cy="495300"/>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778250" y="9377363"/>
            <a:ext cx="2889250" cy="495300"/>
          </a:xfrm>
          <a:prstGeom prst="rect">
            <a:avLst/>
          </a:prstGeom>
        </p:spPr>
        <p:txBody>
          <a:bodyPr vert="horz" lIns="91440" tIns="45720" rIns="91440" bIns="45720" rtlCol="0" anchor="b"/>
          <a:lstStyle>
            <a:lvl1pPr algn="r">
              <a:defRPr sz="1200"/>
            </a:lvl1pPr>
          </a:lstStyle>
          <a:p>
            <a:fld id="{CC1C808B-B0B1-496D-9725-318B897A7C79}" type="slidenum">
              <a:rPr lang="lv-LV" smtClean="0"/>
              <a:t>‹#›</a:t>
            </a:fld>
            <a:endParaRPr lang="lv-LV"/>
          </a:p>
        </p:txBody>
      </p:sp>
    </p:spTree>
    <p:extLst>
      <p:ext uri="{BB962C8B-B14F-4D97-AF65-F5344CB8AC3E}">
        <p14:creationId xmlns:p14="http://schemas.microsoft.com/office/powerpoint/2010/main" val="569481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lv-LV"/>
              <a:t>Rediģēt šablona virsraksta stilu</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FC588C81-ECA4-44AC-80E4-0443F1D33A11}" type="datetimeFigureOut">
              <a:rPr lang="lv-LV" smtClean="0"/>
              <a:t>28.03.2022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30D0395-532B-485C-B419-86866C205C54}" type="slidenum">
              <a:rPr lang="lv-LV" smtClean="0"/>
              <a:t>‹#›</a:t>
            </a:fld>
            <a:endParaRPr lang="lv-LV"/>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039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FC588C81-ECA4-44AC-80E4-0443F1D33A11}" type="datetimeFigureOut">
              <a:rPr lang="lv-LV" smtClean="0"/>
              <a:t>28.03.2022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30D0395-532B-485C-B419-86866C205C54}" type="slidenum">
              <a:rPr lang="lv-LV" smtClean="0"/>
              <a:t>‹#›</a:t>
            </a:fld>
            <a:endParaRPr lang="lv-LV"/>
          </a:p>
        </p:txBody>
      </p:sp>
    </p:spTree>
    <p:extLst>
      <p:ext uri="{BB962C8B-B14F-4D97-AF65-F5344CB8AC3E}">
        <p14:creationId xmlns:p14="http://schemas.microsoft.com/office/powerpoint/2010/main" val="628300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āls virsraksts un tekst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lv-LV"/>
              <a:t>Rediģēt šablona virsraksta stilu</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FC588C81-ECA4-44AC-80E4-0443F1D33A11}" type="datetimeFigureOut">
              <a:rPr lang="lv-LV" smtClean="0"/>
              <a:t>28.03.2022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30D0395-532B-485C-B419-86866C205C54}" type="slidenum">
              <a:rPr lang="lv-LV" smtClean="0"/>
              <a:t>‹#›</a:t>
            </a:fld>
            <a:endParaRPr lang="lv-LV"/>
          </a:p>
        </p:txBody>
      </p:sp>
    </p:spTree>
    <p:extLst>
      <p:ext uri="{BB962C8B-B14F-4D97-AF65-F5344CB8AC3E}">
        <p14:creationId xmlns:p14="http://schemas.microsoft.com/office/powerpoint/2010/main" val="161283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FC588C81-ECA4-44AC-80E4-0443F1D33A11}" type="datetimeFigureOut">
              <a:rPr lang="lv-LV" smtClean="0"/>
              <a:t>28.03.2022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30D0395-532B-485C-B419-86866C205C54}" type="slidenum">
              <a:rPr lang="lv-LV" smtClean="0"/>
              <a:t>‹#›</a:t>
            </a:fld>
            <a:endParaRPr lang="lv-LV"/>
          </a:p>
        </p:txBody>
      </p:sp>
    </p:spTree>
    <p:extLst>
      <p:ext uri="{BB962C8B-B14F-4D97-AF65-F5344CB8AC3E}">
        <p14:creationId xmlns:p14="http://schemas.microsoft.com/office/powerpoint/2010/main" val="192483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adaļas galve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lv-LV"/>
              <a:t>Rediģēt šablona virsraksta stilu</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Rediģēt šablona teksta stilus</a:t>
            </a:r>
          </a:p>
        </p:txBody>
      </p:sp>
      <p:sp>
        <p:nvSpPr>
          <p:cNvPr id="4" name="Date Placeholder 3"/>
          <p:cNvSpPr>
            <a:spLocks noGrp="1"/>
          </p:cNvSpPr>
          <p:nvPr>
            <p:ph type="dt" sz="half" idx="10"/>
          </p:nvPr>
        </p:nvSpPr>
        <p:spPr/>
        <p:txBody>
          <a:bodyPr/>
          <a:lstStyle/>
          <a:p>
            <a:fld id="{FC588C81-ECA4-44AC-80E4-0443F1D33A11}" type="datetimeFigureOut">
              <a:rPr lang="lv-LV" smtClean="0"/>
              <a:t>28.03.2022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830D0395-532B-485C-B419-86866C205C54}" type="slidenum">
              <a:rPr lang="lv-LV" smtClean="0"/>
              <a:t>‹#›</a:t>
            </a:fld>
            <a:endParaRPr lang="lv-LV"/>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863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lv-LV"/>
              <a:t>Rediģēt šablona virsraksta stilu</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FC588C81-ECA4-44AC-80E4-0443F1D33A11}" type="datetimeFigureOut">
              <a:rPr lang="lv-LV" smtClean="0"/>
              <a:t>28.03.2022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830D0395-532B-485C-B419-86866C205C54}" type="slidenum">
              <a:rPr lang="lv-LV" smtClean="0"/>
              <a:t>‹#›</a:t>
            </a:fld>
            <a:endParaRPr lang="lv-LV"/>
          </a:p>
        </p:txBody>
      </p:sp>
    </p:spTree>
    <p:extLst>
      <p:ext uri="{BB962C8B-B14F-4D97-AF65-F5344CB8AC3E}">
        <p14:creationId xmlns:p14="http://schemas.microsoft.com/office/powerpoint/2010/main" val="3172551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lv-LV"/>
              <a:t>Rediģēt šablona virsraksta stilu</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Content Placeholder 3"/>
          <p:cNvSpPr>
            <a:spLocks noGrp="1"/>
          </p:cNvSpPr>
          <p:nvPr>
            <p:ph sz="half" idx="2"/>
          </p:nvPr>
        </p:nvSpPr>
        <p:spPr>
          <a:xfrm>
            <a:off x="1097280" y="2582334"/>
            <a:ext cx="4937760" cy="3378200"/>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Content Placeholder 5"/>
          <p:cNvSpPr>
            <a:spLocks noGrp="1"/>
          </p:cNvSpPr>
          <p:nvPr>
            <p:ph sz="quarter" idx="4"/>
          </p:nvPr>
        </p:nvSpPr>
        <p:spPr>
          <a:xfrm>
            <a:off x="6217920" y="2582334"/>
            <a:ext cx="4937760" cy="3378200"/>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FC588C81-ECA4-44AC-80E4-0443F1D33A11}" type="datetimeFigureOut">
              <a:rPr lang="lv-LV" smtClean="0"/>
              <a:t>28.03.2022</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830D0395-532B-485C-B419-86866C205C54}" type="slidenum">
              <a:rPr lang="lv-LV" smtClean="0"/>
              <a:t>‹#›</a:t>
            </a:fld>
            <a:endParaRPr lang="lv-LV"/>
          </a:p>
        </p:txBody>
      </p:sp>
    </p:spTree>
    <p:extLst>
      <p:ext uri="{BB962C8B-B14F-4D97-AF65-F5344CB8AC3E}">
        <p14:creationId xmlns:p14="http://schemas.microsoft.com/office/powerpoint/2010/main" val="1596296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FC588C81-ECA4-44AC-80E4-0443F1D33A11}" type="datetimeFigureOut">
              <a:rPr lang="lv-LV" smtClean="0"/>
              <a:t>28.03.2022</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830D0395-532B-485C-B419-86866C205C54}" type="slidenum">
              <a:rPr lang="lv-LV" smtClean="0"/>
              <a:t>‹#›</a:t>
            </a:fld>
            <a:endParaRPr lang="lv-LV"/>
          </a:p>
        </p:txBody>
      </p:sp>
    </p:spTree>
    <p:extLst>
      <p:ext uri="{BB962C8B-B14F-4D97-AF65-F5344CB8AC3E}">
        <p14:creationId xmlns:p14="http://schemas.microsoft.com/office/powerpoint/2010/main" val="1209843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kšs">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C588C81-ECA4-44AC-80E4-0443F1D33A11}" type="datetimeFigureOut">
              <a:rPr lang="lv-LV" smtClean="0"/>
              <a:t>28.03.2022</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830D0395-532B-485C-B419-86866C205C54}" type="slidenum">
              <a:rPr lang="lv-LV" smtClean="0"/>
              <a:t>‹#›</a:t>
            </a:fld>
            <a:endParaRPr lang="lv-LV"/>
          </a:p>
        </p:txBody>
      </p:sp>
    </p:spTree>
    <p:extLst>
      <p:ext uri="{BB962C8B-B14F-4D97-AF65-F5344CB8AC3E}">
        <p14:creationId xmlns:p14="http://schemas.microsoft.com/office/powerpoint/2010/main" val="29840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turs ar parakstu">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lv-LV"/>
              <a:t>Rediģēt šablona virsraksta stilu</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C588C81-ECA4-44AC-80E4-0443F1D33A11}" type="datetimeFigureOut">
              <a:rPr lang="lv-LV" smtClean="0"/>
              <a:t>28.03.2022</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30D0395-532B-485C-B419-86866C205C54}" type="slidenum">
              <a:rPr lang="lv-LV" smtClean="0"/>
              <a:t>‹#›</a:t>
            </a:fld>
            <a:endParaRPr lang="lv-LV"/>
          </a:p>
        </p:txBody>
      </p:sp>
    </p:spTree>
    <p:extLst>
      <p:ext uri="{BB962C8B-B14F-4D97-AF65-F5344CB8AC3E}">
        <p14:creationId xmlns:p14="http://schemas.microsoft.com/office/powerpoint/2010/main" val="18931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ttēls ar parakstu">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Rediģēt šablona teksta stilus</a:t>
            </a:r>
          </a:p>
        </p:txBody>
      </p:sp>
      <p:sp>
        <p:nvSpPr>
          <p:cNvPr id="5" name="Date Placeholder 4"/>
          <p:cNvSpPr>
            <a:spLocks noGrp="1"/>
          </p:cNvSpPr>
          <p:nvPr>
            <p:ph type="dt" sz="half" idx="10"/>
          </p:nvPr>
        </p:nvSpPr>
        <p:spPr/>
        <p:txBody>
          <a:bodyPr/>
          <a:lstStyle/>
          <a:p>
            <a:fld id="{FC588C81-ECA4-44AC-80E4-0443F1D33A11}" type="datetimeFigureOut">
              <a:rPr lang="lv-LV" smtClean="0"/>
              <a:t>28.03.2022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830D0395-532B-485C-B419-86866C205C54}" type="slidenum">
              <a:rPr lang="lv-LV" smtClean="0"/>
              <a:t>‹#›</a:t>
            </a:fld>
            <a:endParaRPr lang="lv-LV"/>
          </a:p>
        </p:txBody>
      </p:sp>
    </p:spTree>
    <p:extLst>
      <p:ext uri="{BB962C8B-B14F-4D97-AF65-F5344CB8AC3E}">
        <p14:creationId xmlns:p14="http://schemas.microsoft.com/office/powerpoint/2010/main" val="1975311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lv-LV"/>
              <a:t>Rediģēt šablona virsraksta stilu</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C588C81-ECA4-44AC-80E4-0443F1D33A11}" type="datetimeFigureOut">
              <a:rPr lang="lv-LV" smtClean="0"/>
              <a:t>28.03.2022</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30D0395-532B-485C-B419-86866C205C54}" type="slidenum">
              <a:rPr lang="lv-LV" smtClean="0"/>
              <a:t>‹#›</a:t>
            </a:fld>
            <a:endParaRPr lang="lv-LV"/>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684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ntegracija.riga.lv/" TargetMode="External"/><Relationship Id="rId2" Type="http://schemas.openxmlformats.org/officeDocument/2006/relationships/hyperlink" Target="http://www.apkaimes.lv/integracija" TargetMode="External"/><Relationship Id="rId1" Type="http://schemas.openxmlformats.org/officeDocument/2006/relationships/slideLayout" Target="../slideLayouts/slideLayout2.xml"/><Relationship Id="rId5" Type="http://schemas.openxmlformats.org/officeDocument/2006/relationships/hyperlink" Target="https://www.pexels.com/photo/blue-yellow-and-green-macaw-3935361/"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0AD69-FD10-4FFA-84F5-D1F44C3629C3}"/>
              </a:ext>
            </a:extLst>
          </p:cNvPr>
          <p:cNvSpPr>
            <a:spLocks noGrp="1"/>
          </p:cNvSpPr>
          <p:nvPr>
            <p:ph type="ctrTitle"/>
          </p:nvPr>
        </p:nvSpPr>
        <p:spPr>
          <a:xfrm>
            <a:off x="946962" y="459209"/>
            <a:ext cx="10539866" cy="3204366"/>
          </a:xfrm>
        </p:spPr>
        <p:txBody>
          <a:bodyPr anchor="b">
            <a:normAutofit/>
          </a:bodyPr>
          <a:lstStyle/>
          <a:p>
            <a:r>
              <a:rPr lang="lv-LV" sz="4500" b="1" dirty="0"/>
              <a:t>SAISTOŠIE NOTEIKUMI - </a:t>
            </a:r>
            <a:br>
              <a:rPr lang="lv-LV" sz="4500" b="1" dirty="0"/>
            </a:br>
            <a:r>
              <a:rPr lang="lv-LV" sz="4500" b="1" dirty="0"/>
              <a:t>Par pašvaldības atbalstu </a:t>
            </a:r>
            <a:br>
              <a:rPr lang="lv-LV" sz="4500" b="1" dirty="0"/>
            </a:br>
            <a:r>
              <a:rPr lang="lv-LV" sz="4500" b="1" dirty="0"/>
              <a:t>sabiedrības integrācijas </a:t>
            </a:r>
            <a:br>
              <a:rPr lang="lv-LV" sz="4500" dirty="0"/>
            </a:br>
            <a:r>
              <a:rPr lang="lv-LV" sz="4500" b="1" dirty="0"/>
              <a:t>un līdzdalības aktivitāšu īstenošanai Rīgā </a:t>
            </a:r>
            <a:endParaRPr lang="en-US" sz="4500" b="1" dirty="0">
              <a:solidFill>
                <a:srgbClr val="FFFFFF"/>
              </a:solidFill>
              <a:cs typeface="Calibri Light"/>
            </a:endParaRPr>
          </a:p>
        </p:txBody>
      </p:sp>
      <p:sp>
        <p:nvSpPr>
          <p:cNvPr id="3" name="Subtitle 2">
            <a:extLst>
              <a:ext uri="{FF2B5EF4-FFF2-40B4-BE49-F238E27FC236}">
                <a16:creationId xmlns:a16="http://schemas.microsoft.com/office/drawing/2014/main" id="{21C199CB-2AE3-43FC-8E10-2C60A7D2EA8C}"/>
              </a:ext>
            </a:extLst>
          </p:cNvPr>
          <p:cNvSpPr>
            <a:spLocks noGrp="1"/>
          </p:cNvSpPr>
          <p:nvPr>
            <p:ph type="subTitle" idx="1"/>
          </p:nvPr>
        </p:nvSpPr>
        <p:spPr>
          <a:xfrm>
            <a:off x="1803069" y="5002982"/>
            <a:ext cx="10005951" cy="1458258"/>
          </a:xfrm>
        </p:spPr>
        <p:txBody>
          <a:bodyPr vert="horz" lIns="91440" tIns="45720" rIns="91440" bIns="45720" rtlCol="0" anchor="ctr">
            <a:normAutofit fontScale="85000" lnSpcReduction="20000"/>
          </a:bodyPr>
          <a:lstStyle/>
          <a:p>
            <a:pPr algn="r">
              <a:spcBef>
                <a:spcPts val="0"/>
              </a:spcBef>
            </a:pPr>
            <a:r>
              <a:rPr lang="lv-LV" b="1" dirty="0">
                <a:cs typeface="Calibri"/>
              </a:rPr>
              <a:t>Ilze Meilande</a:t>
            </a:r>
          </a:p>
          <a:p>
            <a:pPr algn="r">
              <a:spcBef>
                <a:spcPts val="0"/>
              </a:spcBef>
            </a:pPr>
            <a:r>
              <a:rPr lang="lv-LV" b="1" dirty="0">
                <a:cs typeface="Calibri"/>
              </a:rPr>
              <a:t>AIC Apkaimju attīstības, sabiedrības integrācijas un klientu apkalpošanas pārvaldes Sabiedrības integrācijas un līdzdalības nodaļas vadītāja</a:t>
            </a:r>
          </a:p>
          <a:p>
            <a:pPr algn="r"/>
            <a:r>
              <a:rPr lang="lv-LV" b="1" dirty="0">
                <a:cs typeface="Calibri"/>
              </a:rPr>
              <a:t>28.03.2022</a:t>
            </a:r>
            <a:r>
              <a:rPr lang="en-US" b="1" dirty="0">
                <a:cs typeface="Calibri"/>
              </a:rPr>
              <a:t>.</a:t>
            </a:r>
          </a:p>
        </p:txBody>
      </p:sp>
    </p:spTree>
    <p:extLst>
      <p:ext uri="{BB962C8B-B14F-4D97-AF65-F5344CB8AC3E}">
        <p14:creationId xmlns:p14="http://schemas.microsoft.com/office/powerpoint/2010/main" val="116897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759D0EE-4BE7-4767-A862-98924FF43733}"/>
              </a:ext>
            </a:extLst>
          </p:cNvPr>
          <p:cNvSpPr>
            <a:spLocks noGrp="1"/>
          </p:cNvSpPr>
          <p:nvPr>
            <p:ph type="title"/>
          </p:nvPr>
        </p:nvSpPr>
        <p:spPr/>
        <p:txBody>
          <a:bodyPr/>
          <a:lstStyle/>
          <a:p>
            <a:r>
              <a:rPr lang="lv-LV" dirty="0"/>
              <a:t>SADAĻAS</a:t>
            </a:r>
          </a:p>
        </p:txBody>
      </p:sp>
      <p:sp>
        <p:nvSpPr>
          <p:cNvPr id="3" name="Satura vietturis 2">
            <a:extLst>
              <a:ext uri="{FF2B5EF4-FFF2-40B4-BE49-F238E27FC236}">
                <a16:creationId xmlns:a16="http://schemas.microsoft.com/office/drawing/2014/main" id="{EF199CDC-645C-4B7E-9270-08E90F6D87B7}"/>
              </a:ext>
            </a:extLst>
          </p:cNvPr>
          <p:cNvSpPr>
            <a:spLocks noGrp="1"/>
          </p:cNvSpPr>
          <p:nvPr>
            <p:ph idx="1"/>
          </p:nvPr>
        </p:nvSpPr>
        <p:spPr/>
        <p:txBody>
          <a:bodyPr/>
          <a:lstStyle/>
          <a:p>
            <a:pPr marL="0" indent="0">
              <a:buNone/>
            </a:pPr>
            <a:r>
              <a:rPr lang="lv-LV" sz="3500" dirty="0"/>
              <a:t>1. Vispārīgie jautājumi</a:t>
            </a:r>
          </a:p>
          <a:p>
            <a:pPr marL="0" indent="0">
              <a:buNone/>
            </a:pPr>
            <a:r>
              <a:rPr lang="lv-LV" sz="3500" dirty="0"/>
              <a:t>2. Līdzfinansējuma piešķiršana</a:t>
            </a:r>
          </a:p>
          <a:p>
            <a:pPr marL="0" indent="0">
              <a:buNone/>
            </a:pPr>
            <a:r>
              <a:rPr lang="lv-LV" sz="3500" dirty="0"/>
              <a:t>3. Atbalsta sniegšana Pasākumu rīkošanai</a:t>
            </a:r>
          </a:p>
          <a:p>
            <a:endParaRPr lang="lv-LV" dirty="0"/>
          </a:p>
        </p:txBody>
      </p:sp>
    </p:spTree>
    <p:extLst>
      <p:ext uri="{BB962C8B-B14F-4D97-AF65-F5344CB8AC3E}">
        <p14:creationId xmlns:p14="http://schemas.microsoft.com/office/powerpoint/2010/main" val="138427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ABB1F0C-ACC3-4650-974F-66382ACA2BE4}"/>
              </a:ext>
            </a:extLst>
          </p:cNvPr>
          <p:cNvSpPr>
            <a:spLocks noGrp="1"/>
          </p:cNvSpPr>
          <p:nvPr>
            <p:ph type="title"/>
          </p:nvPr>
        </p:nvSpPr>
        <p:spPr/>
        <p:txBody>
          <a:bodyPr/>
          <a:lstStyle/>
          <a:p>
            <a:r>
              <a:rPr lang="lv-LV" b="1" dirty="0"/>
              <a:t>1. Vispārīgie jautājumi</a:t>
            </a:r>
            <a:br>
              <a:rPr lang="lv-LV" b="1" dirty="0"/>
            </a:br>
            <a:endParaRPr lang="lv-LV" dirty="0"/>
          </a:p>
        </p:txBody>
      </p:sp>
      <p:sp>
        <p:nvSpPr>
          <p:cNvPr id="3" name="Satura vietturis 2">
            <a:extLst>
              <a:ext uri="{FF2B5EF4-FFF2-40B4-BE49-F238E27FC236}">
                <a16:creationId xmlns:a16="http://schemas.microsoft.com/office/drawing/2014/main" id="{85A9AAE9-4BA6-4DCA-98C9-85E4F1587816}"/>
              </a:ext>
            </a:extLst>
          </p:cNvPr>
          <p:cNvSpPr>
            <a:spLocks noGrp="1"/>
          </p:cNvSpPr>
          <p:nvPr>
            <p:ph idx="1"/>
          </p:nvPr>
        </p:nvSpPr>
        <p:spPr/>
        <p:txBody>
          <a:bodyPr/>
          <a:lstStyle/>
          <a:p>
            <a:pPr>
              <a:buFont typeface="Wingdings" panose="05000000000000000000" pitchFamily="2" charset="2"/>
              <a:buChar char="Ø"/>
            </a:pPr>
            <a:r>
              <a:rPr lang="lv-LV" sz="2800" dirty="0"/>
              <a:t>Saistošie noteikumi nosaka kārtību, kādā Rīgas </a:t>
            </a:r>
            <a:r>
              <a:rPr lang="lv-LV" sz="2800" dirty="0" err="1"/>
              <a:t>valstspilsētas</a:t>
            </a:r>
            <a:r>
              <a:rPr lang="lv-LV" sz="2800" dirty="0"/>
              <a:t> pašvaldība atbalsta sabiedrības integrācijas un līdzdalības aktivitāšu īstenošanu un pasākumu rīkošanu, piešķirot finanšu līdzekļus un sniedzot materiāltehnisko atbalstu juridiskām personām, ar mērķi veicināt sabiedrības integrāciju, sekmēt iedzīvotāju aktīvu un atbildīgu līdzdalību, veidojot iekļaujošu un saliedētu sabiedrību Rīgas pilsētā</a:t>
            </a:r>
          </a:p>
          <a:p>
            <a:pPr>
              <a:buFont typeface="Wingdings" panose="05000000000000000000" pitchFamily="2" charset="2"/>
              <a:buChar char="Ø"/>
            </a:pPr>
            <a:r>
              <a:rPr lang="lv-LV" sz="2800" dirty="0"/>
              <a:t>Kritēriji pretendentam</a:t>
            </a:r>
          </a:p>
          <a:p>
            <a:endParaRPr lang="lv-LV" dirty="0"/>
          </a:p>
        </p:txBody>
      </p:sp>
    </p:spTree>
    <p:extLst>
      <p:ext uri="{BB962C8B-B14F-4D97-AF65-F5344CB8AC3E}">
        <p14:creationId xmlns:p14="http://schemas.microsoft.com/office/powerpoint/2010/main" val="36647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1A4107B-27FC-4825-87D4-3680D2FAB64F}"/>
              </a:ext>
            </a:extLst>
          </p:cNvPr>
          <p:cNvSpPr>
            <a:spLocks noGrp="1"/>
          </p:cNvSpPr>
          <p:nvPr>
            <p:ph type="title"/>
          </p:nvPr>
        </p:nvSpPr>
        <p:spPr/>
        <p:txBody>
          <a:bodyPr/>
          <a:lstStyle/>
          <a:p>
            <a:r>
              <a:rPr lang="lv-LV" b="1" dirty="0"/>
              <a:t>2. Līdzfinansējuma piešķiršana</a:t>
            </a:r>
            <a:endParaRPr lang="lv-LV" dirty="0"/>
          </a:p>
        </p:txBody>
      </p:sp>
      <p:sp>
        <p:nvSpPr>
          <p:cNvPr id="3" name="Satura vietturis 2">
            <a:extLst>
              <a:ext uri="{FF2B5EF4-FFF2-40B4-BE49-F238E27FC236}">
                <a16:creationId xmlns:a16="http://schemas.microsoft.com/office/drawing/2014/main" id="{3A90645B-928A-4EE1-8ADC-02EC08648ABE}"/>
              </a:ext>
            </a:extLst>
          </p:cNvPr>
          <p:cNvSpPr>
            <a:spLocks noGrp="1"/>
          </p:cNvSpPr>
          <p:nvPr>
            <p:ph idx="1"/>
          </p:nvPr>
        </p:nvSpPr>
        <p:spPr>
          <a:xfrm>
            <a:off x="1097280" y="1845734"/>
            <a:ext cx="10745532" cy="4350880"/>
          </a:xfrm>
        </p:spPr>
        <p:txBody>
          <a:bodyPr>
            <a:normAutofit fontScale="92500" lnSpcReduction="10000"/>
          </a:bodyPr>
          <a:lstStyle/>
          <a:p>
            <a:pPr lvl="1">
              <a:buFont typeface="Wingdings" panose="05000000000000000000" pitchFamily="2" charset="2"/>
              <a:buChar char="Ø"/>
            </a:pPr>
            <a:r>
              <a:rPr lang="lv-LV" sz="2800" dirty="0"/>
              <a:t>Projektu konkursi</a:t>
            </a:r>
          </a:p>
          <a:p>
            <a:pPr lvl="1">
              <a:buFont typeface="Wingdings" panose="05000000000000000000" pitchFamily="2" charset="2"/>
              <a:buChar char="Ø"/>
            </a:pPr>
            <a:r>
              <a:rPr lang="lv-LV" sz="2800" dirty="0"/>
              <a:t>Nolikumi </a:t>
            </a:r>
          </a:p>
          <a:p>
            <a:pPr lvl="1">
              <a:buFont typeface="Wingdings" panose="05000000000000000000" pitchFamily="2" charset="2"/>
              <a:buChar char="Ø"/>
            </a:pPr>
            <a:r>
              <a:rPr lang="lv-LV" sz="2800" dirty="0"/>
              <a:t>Līdzfinansējuma veidi: </a:t>
            </a:r>
          </a:p>
          <a:p>
            <a:pPr lvl="2">
              <a:buFont typeface="Wingdings" panose="05000000000000000000" pitchFamily="2" charset="2"/>
              <a:buChar char="Ø"/>
            </a:pPr>
            <a:r>
              <a:rPr lang="lv-LV" sz="2000" dirty="0"/>
              <a:t>Konkursu mērķis</a:t>
            </a:r>
          </a:p>
          <a:p>
            <a:pPr lvl="2">
              <a:buFont typeface="Wingdings" panose="05000000000000000000" pitchFamily="2" charset="2"/>
              <a:buChar char="Ø"/>
            </a:pPr>
            <a:r>
              <a:rPr lang="lv-LV" sz="2000" dirty="0"/>
              <a:t>Precizēts līdzfinansējuma saņēmējs</a:t>
            </a:r>
          </a:p>
          <a:p>
            <a:pPr lvl="2">
              <a:buFont typeface="Wingdings" panose="05000000000000000000" pitchFamily="2" charset="2"/>
              <a:buChar char="Ø"/>
            </a:pPr>
            <a:r>
              <a:rPr lang="lv-LV" sz="2000" dirty="0"/>
              <a:t>Atbalstāmās jomas</a:t>
            </a:r>
          </a:p>
          <a:p>
            <a:pPr lvl="2">
              <a:buFont typeface="Wingdings" panose="05000000000000000000" pitchFamily="2" charset="2"/>
              <a:buChar char="Ø"/>
            </a:pPr>
            <a:r>
              <a:rPr lang="lv-LV" sz="2000" dirty="0"/>
              <a:t>Atbalstāmās aktivitātes</a:t>
            </a:r>
          </a:p>
          <a:p>
            <a:pPr lvl="2">
              <a:buFont typeface="Wingdings" panose="05000000000000000000" pitchFamily="2" charset="2"/>
              <a:buChar char="Ø"/>
            </a:pPr>
            <a:r>
              <a:rPr lang="lv-LV" sz="2000" dirty="0"/>
              <a:t>Attiecināmās izmaksas un neattiecināmās izmaksas</a:t>
            </a:r>
          </a:p>
          <a:p>
            <a:pPr lvl="2">
              <a:buFont typeface="Wingdings" panose="05000000000000000000" pitchFamily="2" charset="2"/>
              <a:buChar char="Ø"/>
            </a:pPr>
            <a:r>
              <a:rPr lang="lv-LV" sz="2000" dirty="0"/>
              <a:t>Finansējuma apjoms vienam projektam</a:t>
            </a:r>
          </a:p>
          <a:p>
            <a:pPr lvl="2">
              <a:buFont typeface="Wingdings" panose="05000000000000000000" pitchFamily="2" charset="2"/>
              <a:buChar char="Ø"/>
            </a:pPr>
            <a:r>
              <a:rPr lang="lv-LV" sz="2000" dirty="0"/>
              <a:t>Vērtēšanas kārtība</a:t>
            </a:r>
          </a:p>
          <a:p>
            <a:pPr lvl="1">
              <a:buFont typeface="Wingdings" panose="05000000000000000000" pitchFamily="2" charset="2"/>
              <a:buChar char="Ø"/>
            </a:pPr>
            <a:r>
              <a:rPr lang="lv-LV" sz="2800" dirty="0"/>
              <a:t>Komisijas lēmuma pieņemšanas un apstrīdēšanas kārtība</a:t>
            </a:r>
          </a:p>
          <a:p>
            <a:pPr lvl="1">
              <a:buFont typeface="Wingdings" panose="05000000000000000000" pitchFamily="2" charset="2"/>
              <a:buChar char="Ø"/>
            </a:pPr>
            <a:r>
              <a:rPr lang="lv-LV" sz="2800" dirty="0"/>
              <a:t>Lēmuma izpildes kontrole</a:t>
            </a:r>
            <a:endParaRPr lang="lv-LV" sz="3200" dirty="0"/>
          </a:p>
          <a:p>
            <a:pPr lvl="2"/>
            <a:endParaRPr lang="lv-LV" dirty="0"/>
          </a:p>
        </p:txBody>
      </p:sp>
    </p:spTree>
    <p:extLst>
      <p:ext uri="{BB962C8B-B14F-4D97-AF65-F5344CB8AC3E}">
        <p14:creationId xmlns:p14="http://schemas.microsoft.com/office/powerpoint/2010/main" val="3154470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6BD5CDF-C89A-4391-B77C-1E325D4DFD2E}"/>
              </a:ext>
            </a:extLst>
          </p:cNvPr>
          <p:cNvSpPr>
            <a:spLocks noGrp="1"/>
          </p:cNvSpPr>
          <p:nvPr>
            <p:ph type="title"/>
          </p:nvPr>
        </p:nvSpPr>
        <p:spPr/>
        <p:txBody>
          <a:bodyPr/>
          <a:lstStyle/>
          <a:p>
            <a:r>
              <a:rPr lang="lv-LV" dirty="0"/>
              <a:t>Līdzfinansējuma veidi</a:t>
            </a:r>
          </a:p>
        </p:txBody>
      </p:sp>
      <p:sp>
        <p:nvSpPr>
          <p:cNvPr id="3" name="Satura vietturis 2">
            <a:extLst>
              <a:ext uri="{FF2B5EF4-FFF2-40B4-BE49-F238E27FC236}">
                <a16:creationId xmlns:a16="http://schemas.microsoft.com/office/drawing/2014/main" id="{67814418-E304-4315-B33F-E3C623136CCB}"/>
              </a:ext>
            </a:extLst>
          </p:cNvPr>
          <p:cNvSpPr>
            <a:spLocks noGrp="1"/>
          </p:cNvSpPr>
          <p:nvPr>
            <p:ph idx="1"/>
          </p:nvPr>
        </p:nvSpPr>
        <p:spPr/>
        <p:txBody>
          <a:bodyPr/>
          <a:lstStyle/>
          <a:p>
            <a:pPr>
              <a:buFont typeface="Wingdings" panose="05000000000000000000" pitchFamily="2" charset="2"/>
              <a:buChar char="Ø"/>
            </a:pPr>
            <a:r>
              <a:rPr lang="lv-LV" sz="2400" dirty="0"/>
              <a:t>Līdzfinansējums biedrību, nodibinājumu un reliģisku organizāciju projektiem, kas veicina sabiedrības integrāciju Rīgas pilsētā un sekmē saliedētas sabiedrības veidošanos</a:t>
            </a:r>
          </a:p>
          <a:p>
            <a:pPr>
              <a:buFont typeface="Wingdings" panose="05000000000000000000" pitchFamily="2" charset="2"/>
              <a:buChar char="Ø"/>
            </a:pPr>
            <a:r>
              <a:rPr lang="lv-LV" sz="2400" dirty="0"/>
              <a:t>Līdzfinansējums projektiem, kas aktivizē apkaimju kustību kā vienu no iedzīvotāju </a:t>
            </a:r>
            <a:r>
              <a:rPr lang="lv-LV" sz="2400" dirty="0" err="1"/>
              <a:t>pašorganizācijas</a:t>
            </a:r>
            <a:r>
              <a:rPr lang="lv-LV" sz="2400" dirty="0"/>
              <a:t> veidiem un nodrošina iedzīvotāju personisko līdzdalību apkaimes/kopienas dzīves vides uzlabošanā</a:t>
            </a:r>
          </a:p>
          <a:p>
            <a:pPr>
              <a:buFont typeface="Wingdings" panose="05000000000000000000" pitchFamily="2" charset="2"/>
              <a:buChar char="Ø"/>
            </a:pPr>
            <a:r>
              <a:rPr lang="lv-LV" sz="2400" dirty="0"/>
              <a:t>Līdzfinansējums projektiem, kas nodrošina iespēju apgūt latviešu valodu pieaugušajiem Rīgas iedzīvotājiem</a:t>
            </a:r>
          </a:p>
          <a:p>
            <a:pPr>
              <a:buFont typeface="Wingdings" panose="05000000000000000000" pitchFamily="2" charset="2"/>
              <a:buChar char="Ø"/>
            </a:pPr>
            <a:r>
              <a:rPr lang="lv-LV" sz="2400" dirty="0"/>
              <a:t>Līdzfinansējums citu projektu īstenošanai</a:t>
            </a:r>
            <a:endParaRPr lang="lv-LV" dirty="0"/>
          </a:p>
        </p:txBody>
      </p:sp>
    </p:spTree>
    <p:extLst>
      <p:ext uri="{BB962C8B-B14F-4D97-AF65-F5344CB8AC3E}">
        <p14:creationId xmlns:p14="http://schemas.microsoft.com/office/powerpoint/2010/main" val="1586560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E20FC6B-4E21-46C2-B6EB-615F3F5C13F8}"/>
              </a:ext>
            </a:extLst>
          </p:cNvPr>
          <p:cNvSpPr>
            <a:spLocks noGrp="1"/>
          </p:cNvSpPr>
          <p:nvPr>
            <p:ph type="title"/>
          </p:nvPr>
        </p:nvSpPr>
        <p:spPr>
          <a:xfrm>
            <a:off x="838200" y="356247"/>
            <a:ext cx="10515600" cy="1325563"/>
          </a:xfrm>
        </p:spPr>
        <p:txBody>
          <a:bodyPr>
            <a:normAutofit fontScale="90000"/>
          </a:bodyPr>
          <a:lstStyle/>
          <a:p>
            <a:r>
              <a:rPr lang="lv-LV" b="1" dirty="0">
                <a:latin typeface="Calibri Light (Virsraksti)"/>
              </a:rPr>
              <a:t>3. Atbalsta sniegšana Pasākumu rīkošanai</a:t>
            </a:r>
            <a:br>
              <a:rPr lang="lv-LV" dirty="0"/>
            </a:br>
            <a:endParaRPr lang="lv-LV" dirty="0"/>
          </a:p>
        </p:txBody>
      </p:sp>
      <p:sp>
        <p:nvSpPr>
          <p:cNvPr id="3" name="Satura vietturis 2">
            <a:extLst>
              <a:ext uri="{FF2B5EF4-FFF2-40B4-BE49-F238E27FC236}">
                <a16:creationId xmlns:a16="http://schemas.microsoft.com/office/drawing/2014/main" id="{3A6319F3-5E78-4468-AFED-E1EE21F259B7}"/>
              </a:ext>
            </a:extLst>
          </p:cNvPr>
          <p:cNvSpPr>
            <a:spLocks noGrp="1"/>
          </p:cNvSpPr>
          <p:nvPr>
            <p:ph idx="1"/>
          </p:nvPr>
        </p:nvSpPr>
        <p:spPr/>
        <p:txBody>
          <a:bodyPr>
            <a:normAutofit/>
          </a:bodyPr>
          <a:lstStyle/>
          <a:p>
            <a:pPr>
              <a:buFont typeface="Wingdings" panose="05000000000000000000" pitchFamily="2" charset="2"/>
              <a:buChar char="Ø"/>
            </a:pPr>
            <a:r>
              <a:rPr lang="lv-LV" sz="2800" dirty="0"/>
              <a:t>Pašvaldības telpas</a:t>
            </a:r>
          </a:p>
          <a:p>
            <a:pPr>
              <a:buFont typeface="Wingdings" panose="05000000000000000000" pitchFamily="2" charset="2"/>
              <a:buChar char="Ø"/>
            </a:pPr>
            <a:r>
              <a:rPr lang="lv-LV" sz="2800" dirty="0"/>
              <a:t>Pašvaldības aprīkojums</a:t>
            </a:r>
          </a:p>
          <a:p>
            <a:pPr>
              <a:buFont typeface="Wingdings" panose="05000000000000000000" pitchFamily="2" charset="2"/>
              <a:buChar char="Ø"/>
            </a:pPr>
            <a:r>
              <a:rPr lang="lv-LV" sz="2800" dirty="0"/>
              <a:t>Atbalstāmie pasākumi</a:t>
            </a:r>
          </a:p>
          <a:p>
            <a:pPr>
              <a:buFont typeface="Wingdings" panose="05000000000000000000" pitchFamily="2" charset="2"/>
              <a:buChar char="Ø"/>
            </a:pPr>
            <a:r>
              <a:rPr lang="lv-LV" sz="2800" dirty="0"/>
              <a:t>Pieteikšanās un lietošanas kārtība</a:t>
            </a:r>
          </a:p>
        </p:txBody>
      </p:sp>
    </p:spTree>
    <p:extLst>
      <p:ext uri="{BB962C8B-B14F-4D97-AF65-F5344CB8AC3E}">
        <p14:creationId xmlns:p14="http://schemas.microsoft.com/office/powerpoint/2010/main" val="490902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D3A9FB0-68E0-4A7F-81CF-C7C6C06FE98D}"/>
              </a:ext>
            </a:extLst>
          </p:cNvPr>
          <p:cNvSpPr>
            <a:spLocks noGrp="1"/>
          </p:cNvSpPr>
          <p:nvPr>
            <p:ph type="title"/>
          </p:nvPr>
        </p:nvSpPr>
        <p:spPr/>
        <p:txBody>
          <a:bodyPr/>
          <a:lstStyle/>
          <a:p>
            <a:r>
              <a:rPr lang="lv-LV" dirty="0">
                <a:hlinkClick r:id="rId2"/>
              </a:rPr>
              <a:t>www.apkaimes.lv/integracija</a:t>
            </a:r>
            <a:br>
              <a:rPr lang="lv-LV" dirty="0"/>
            </a:br>
            <a:r>
              <a:rPr lang="lv-LV" dirty="0">
                <a:hlinkClick r:id="rId3"/>
              </a:rPr>
              <a:t>www.integracija.riga.lv</a:t>
            </a:r>
            <a:r>
              <a:rPr lang="lv-LV" dirty="0"/>
              <a:t>  </a:t>
            </a:r>
          </a:p>
        </p:txBody>
      </p:sp>
      <p:pic>
        <p:nvPicPr>
          <p:cNvPr id="12" name="Satura vietturis 11">
            <a:extLst>
              <a:ext uri="{FF2B5EF4-FFF2-40B4-BE49-F238E27FC236}">
                <a16:creationId xmlns:a16="http://schemas.microsoft.com/office/drawing/2014/main" id="{7D9B2796-9A60-42D5-9522-890F8C338A3C}"/>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28375" y="1846263"/>
            <a:ext cx="6395576" cy="4022725"/>
          </a:xfrm>
        </p:spPr>
      </p:pic>
    </p:spTree>
    <p:extLst>
      <p:ext uri="{BB962C8B-B14F-4D97-AF65-F5344CB8AC3E}">
        <p14:creationId xmlns:p14="http://schemas.microsoft.com/office/powerpoint/2010/main" val="3980660148"/>
      </p:ext>
    </p:extLst>
  </p:cSld>
  <p:clrMapOvr>
    <a:masterClrMapping/>
  </p:clrMapOvr>
</p:sld>
</file>

<file path=ppt/theme/theme1.xml><?xml version="1.0" encoding="utf-8"?>
<a:theme xmlns:a="http://schemas.openxmlformats.org/drawingml/2006/main" name="Retrospekcija">
  <a:themeElements>
    <a:clrScheme name="Retrospekci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cij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i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s" ma:contentTypeID="0x01010081E1384914728C40B2B1C7178B61F36C" ma:contentTypeVersion="8" ma:contentTypeDescription="Izveidot jaunu dokumentu." ma:contentTypeScope="" ma:versionID="396434434af0c58b5b6debfb86f99708">
  <xsd:schema xmlns:xsd="http://www.w3.org/2001/XMLSchema" xmlns:xs="http://www.w3.org/2001/XMLSchema" xmlns:p="http://schemas.microsoft.com/office/2006/metadata/properties" xmlns:ns2="3d6e20ad-1c79-4e84-8604-5ddbe952edb4" targetNamespace="http://schemas.microsoft.com/office/2006/metadata/properties" ma:root="true" ma:fieldsID="1bf64d7db8f4db12e3d48674144db939" ns2:_="">
    <xsd:import namespace="3d6e20ad-1c79-4e84-8604-5ddbe952ed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6e20ad-1c79-4e84-8604-5ddbe952ed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419EAE-CD52-422D-ABBC-80AD6F60A38A}">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3d6e20ad-1c79-4e84-8604-5ddbe952edb4"/>
    <ds:schemaRef ds:uri="http://www.w3.org/XML/1998/namespace"/>
    <ds:schemaRef ds:uri="http://purl.org/dc/terms/"/>
  </ds:schemaRefs>
</ds:datastoreItem>
</file>

<file path=customXml/itemProps2.xml><?xml version="1.0" encoding="utf-8"?>
<ds:datastoreItem xmlns:ds="http://schemas.openxmlformats.org/officeDocument/2006/customXml" ds:itemID="{556542D5-0372-4492-ACA5-91FCE6EFA100}">
  <ds:schemaRefs>
    <ds:schemaRef ds:uri="http://schemas.microsoft.com/sharepoint/v3/contenttype/forms"/>
  </ds:schemaRefs>
</ds:datastoreItem>
</file>

<file path=customXml/itemProps3.xml><?xml version="1.0" encoding="utf-8"?>
<ds:datastoreItem xmlns:ds="http://schemas.openxmlformats.org/officeDocument/2006/customXml" ds:itemID="{7194120C-D407-42EC-A03C-C19ABD1064E6}">
  <ds:schemaRefs>
    <ds:schemaRef ds:uri="3d6e20ad-1c79-4e84-8604-5ddbe952ed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1420</TotalTime>
  <Words>241</Words>
  <Application>Microsoft Office PowerPoint</Application>
  <PresentationFormat>Platekrāna</PresentationFormat>
  <Paragraphs>35</Paragraphs>
  <Slides>7</Slides>
  <Notes>0</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7</vt:i4>
      </vt:variant>
    </vt:vector>
  </HeadingPairs>
  <TitlesOfParts>
    <vt:vector size="12" baseType="lpstr">
      <vt:lpstr>Calibri</vt:lpstr>
      <vt:lpstr>Calibri Light</vt:lpstr>
      <vt:lpstr>Calibri Light (Virsraksti)</vt:lpstr>
      <vt:lpstr>Wingdings</vt:lpstr>
      <vt:lpstr>Retrospekcija</vt:lpstr>
      <vt:lpstr>SAISTOŠIE NOTEIKUMI -  Par pašvaldības atbalstu  sabiedrības integrācijas  un līdzdalības aktivitāšu īstenošanai Rīgā </vt:lpstr>
      <vt:lpstr>SADAĻAS</vt:lpstr>
      <vt:lpstr>1. Vispārīgie jautājumi </vt:lpstr>
      <vt:lpstr>2. Līdzfinansējuma piešķiršana</vt:lpstr>
      <vt:lpstr>Līdzfinansējuma veidi</vt:lpstr>
      <vt:lpstr>3. Atbalsta sniegšana Pasākumu rīkošanai </vt:lpstr>
      <vt:lpstr>www.apkaimes.lv/integracija www.integracija.riga.lv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Aija Lilienfelde</dc:creator>
  <cp:lastModifiedBy>Ilze Meilande</cp:lastModifiedBy>
  <cp:revision>79</cp:revision>
  <cp:lastPrinted>2021-11-24T15:11:39Z</cp:lastPrinted>
  <dcterms:created xsi:type="dcterms:W3CDTF">2021-02-22T07:45:53Z</dcterms:created>
  <dcterms:modified xsi:type="dcterms:W3CDTF">2022-03-28T09:47:59Z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0x01010081E1384914728C40B2B1C7178B61F36C</vt:lpwstr>
  </property>
</Properties>
</file>