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5"/>
  </p:notesMasterIdLst>
  <p:sldIdLst>
    <p:sldId id="271" r:id="rId6"/>
    <p:sldId id="281" r:id="rId7"/>
    <p:sldId id="277" r:id="rId8"/>
    <p:sldId id="286" r:id="rId9"/>
    <p:sldId id="282" r:id="rId10"/>
    <p:sldId id="285" r:id="rId11"/>
    <p:sldId id="284" r:id="rId12"/>
    <p:sldId id="287" r:id="rId13"/>
    <p:sldId id="274" r:id="rId14"/>
  </p:sldIdLst>
  <p:sldSz cx="12192000" cy="6858000"/>
  <p:notesSz cx="6669088" cy="987266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enosaukta sadaļa" id="{1873ED02-CF38-4400-9EB7-6C7A2C0FEC6C}">
          <p14:sldIdLst>
            <p14:sldId id="271"/>
            <p14:sldId id="281"/>
            <p14:sldId id="277"/>
            <p14:sldId id="286"/>
            <p14:sldId id="282"/>
            <p14:sldId id="285"/>
            <p14:sldId id="284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ja Lilienfelde" initials="AL" lastIdx="1" clrIdx="0">
    <p:extLst>
      <p:ext uri="{19B8F6BF-5375-455C-9EA6-DF929625EA0E}">
        <p15:presenceInfo xmlns:p15="http://schemas.microsoft.com/office/powerpoint/2012/main" userId="S::Aija.Lilienfelde2@riga.lv::f6e676f7-0277-4e13-92de-3ddcda684106" providerId="AD"/>
      </p:ext>
    </p:extLst>
  </p:cmAuthor>
  <p:cmAuthor id="2" name="Dators" initials="D" lastIdx="16" clrIdx="1"/>
  <p:cmAuthor id="3" name="Linda Sausā" initials="LS" lastIdx="10" clrIdx="2">
    <p:extLst>
      <p:ext uri="{19B8F6BF-5375-455C-9EA6-DF929625EA0E}">
        <p15:presenceInfo xmlns:p15="http://schemas.microsoft.com/office/powerpoint/2012/main" userId="S::Linda.Sausa@riga.lv::cf055812-60be-442e-82a1-b9ff25c08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2E44-E269-4294-96FD-4B874BACC3EE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C808B-B0B1-496D-9725-318B897A7C7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948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C808B-B0B1-496D-9725-318B897A7C79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570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C808B-B0B1-496D-9725-318B897A7C79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854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525759C-586A-4E91-8629-508C1BC61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A591F34-4173-40C6-BF2B-DA002842B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2B46417-C63D-471B-BB18-A5EF785B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841D823-F280-4EFF-BB0D-38EA8135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9E91355-43EB-4D41-91DF-FC073D72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16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670F15B-40F7-465B-B286-11392DEC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915E953-9736-4A68-9230-9A0453E8B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4A6D62F-FFA9-423F-930E-90681FB4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87F722D-2028-4C73-92B2-AB489B12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8AA4235-FD5A-4620-A06C-259EC2B7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778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0105A18F-E2B0-4537-B630-77F174C09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5BA4139-C18D-44AF-8180-8772F3C62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F1BF863-B578-43A5-BB8C-692A1506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6715E1-4543-4928-BDDE-D3E5A3C3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605D17A-691F-4846-ABFE-007AA712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376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BAA920A-91E3-4A03-B4DA-7812AF5C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E700DFCB-8634-48F2-B668-BBC30B9E1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6482476-ABBA-47C9-8F8A-F4F49279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D28D03F-A71F-4B3E-A836-54AF23D3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6D3B926-F630-4137-81D7-83F24821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452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F762E6-CD06-44D3-9297-4A10DAFE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CF652FF-9850-49C2-BE98-34B792545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5EB041B-3339-4008-BB3A-57A7448D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F5A341E-7317-4120-ABF8-26D8476F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2ACCA9B-0E13-4C02-80CA-6A3A91FC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174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E002AD4-E181-4F88-80AC-1E83E8DD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C90866D-A9ED-4E10-BF2F-429E4FCB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1160BC2-1978-45E3-8DD0-F91DF4B0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6449693-AAB7-40BC-BC7D-0840F5BE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4B15DF0-48A5-4ECC-B739-7DA68F03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0950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737857-450D-4453-93CE-AD271FE9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816E811-5A29-4485-B6A9-5AF9A660A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09A1C1C0-7783-4604-AA6E-FCB4D15AF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D7B1205-7D79-4224-8E64-6FBB7942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EA99D3A4-85C4-4F46-9C7C-700E1C9D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F0AED47-01A5-40B1-A5D9-43BF79EE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969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8710308-E959-4D65-A23B-56D67123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E15D1AD9-0A01-45BD-A1BA-002013B2B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413E1AD-9E80-4C90-9397-969EDE1F9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ECABE34D-2759-4AFC-A115-17B775B2E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04ED1D4-8AA9-4532-8182-1B9667B57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D7C2F52E-E9AE-4284-9C86-361C14C3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0E091ACA-8FE9-49B5-B733-23C96CA9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31696F90-3B28-42C5-BD59-D6E2C422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642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64C8762-1AAF-48D3-8AF2-08DCE297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F171384-1F4F-40A2-8ACF-7ECAD00D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ABEA4100-88B8-46FD-86C8-36574D68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2F74809-98DC-4405-9307-02428EC2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716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FA5DDC62-2BB8-413E-B916-676BF866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E3239262-D66E-4C1E-BBD7-1588D674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01D19A8-4570-432A-9B52-7FE197D9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6657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058828-ED45-437F-8B0F-3E6CD38C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8527226-A1A7-4F43-A04A-CCE10D43A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6F6A14E-1EA7-4448-AC1D-AB4D38B60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29AFFF4-49E5-4406-B5C3-86E34020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50A5B50-D3D9-4995-A307-CBB214EB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DDC26E2-FD40-48C5-BBE3-8284B629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81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02B1633-7180-4C72-8DDE-2B1630DD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A2F5DA1-E69A-4A4A-AEDF-335CF3B4F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F8ABA71-BAF6-4D14-93D2-7366CE25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A0741D7-A257-49BE-B603-50EE13F4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052A838-F98F-4BD3-881F-0643F18C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5018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E9FA5D4-19A5-4FF5-9BCF-67BAE4A3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196A9B68-C848-4E87-91DF-91D057B18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903D3595-8322-4B65-B02F-D2B79308C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9A07CF6-2882-4D6F-8B72-A05A02B0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B31537C6-013E-4581-A20E-41601EB4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503EBE1-E6F1-4A75-B6BE-96F13BD5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231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D015DBC-6793-4E29-94DF-58B2C659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72C6A874-4C2C-4110-9F99-81BF86531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432E6A9-A015-45DD-8D60-E65DE255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B9C32B6-173D-4017-8A43-8D909250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AEAAD7A-52AD-4FF0-85F3-FFADF970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858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DAA0DD40-7C22-4EBD-8635-2FC696C83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BF883CCA-B55E-4D2C-8BE7-0E8B3D50B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AC24AC3-DD4C-45AC-A594-A1008539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D1C6111-7688-46C0-B2BD-55DCD846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0B46112-6766-442D-AF73-91DC472F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51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4D34C54-B1C6-4900-A409-05552C14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AAD4A836-1A26-4525-BF51-C6B248BB9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3B2FB7D-F8AD-4ECF-9C7D-26D5DE0E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2C67D5D-F7FA-4E40-A88E-8A4A521E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EE3F494-A7DE-49F1-A6F8-7A8D675B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582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1BDA5A7-25F5-4185-A2C2-FF8045FE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0EE385D-1648-4DEE-BE11-8A86DDB3F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A6F003B-50B1-4A17-985A-9FF377F24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0D40850-EAAD-44C1-9920-BA68C9C6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8B15FFC-F648-4406-9370-12FFAD3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03AEEC0-3945-4FEF-BF54-C37703CD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43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87B1BB1-B0D2-4EBE-AF7E-109C061C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461711F-89AE-4BC6-B4FE-51B2EDB4D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328EFEB-BBF5-4BCE-9300-02827537F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AE3202B3-4D21-4D07-A3D4-3FF961687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C9F534A7-A689-4B8A-BAF7-2262CFA85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113D6C1F-E85B-4A64-8E46-CFCB4AF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0D7F0F26-AE68-4AF9-B6B4-2483804E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6C3001B8-8464-478E-B831-0DE71CC1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346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BEF768A-2644-449E-8790-7DD978E5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AC404-5D95-474B-BCF2-C9EA9543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FFC4DA4-9536-4820-A00D-57C66A1E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AB5D2AA-F004-466C-A586-E5824044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663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A0499487-18A1-4778-9921-9B8A6620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2FDC2653-3E70-4FA8-BCCF-F515BC7E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31E0E04-8ECA-41D7-9979-05FB6F93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897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C347700-C216-45B3-B8CD-E34AFBC7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91D951-A92C-47D6-AD05-1F5E6274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13271CB-C220-4829-BEA4-94B10CE5A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C6764E2-0DB2-4523-9158-F68053C5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EEDF859-6CC5-452F-B441-F56F5A0F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1B9880-A51A-4656-B6CA-8675B3C3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639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7405D4A-F20F-447E-B1BA-6E6B9913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AB66FB34-2ED8-4CED-8DEF-5D67EA565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A2095607-C55C-4F5F-A220-996740BD8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14BAE33-3116-498B-B033-C08DE231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7EA165-F5F3-4D4B-847F-AAC4D658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4EA7C3B-0709-4B45-A3F2-7B46B59F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27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6414F0D-EF94-4C54-A4A1-AD31DE02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4C070CF-B81E-4149-BC88-9327A5213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FDA3274-A69B-4410-A9D6-F5597D887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0D4E-40E5-4593-A775-054A4B7566DA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4BF32FA-5BFD-47C9-8EE9-FC9AC3CF7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2DCC820-F6D7-44A6-98EF-44069FF7B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D450C-70F5-4107-B7E9-F5006F42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447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234A4A4C-9E42-4897-888E-1FE651A3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BA52AD12-D74B-461B-BDF0-3D6DCFBB5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DF97D66-F1F8-42BC-984F-CEB283D33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8C81-ECA4-44AC-80E4-0443F1D33A11}" type="datetimeFigureOut">
              <a:rPr lang="lv-LV" smtClean="0"/>
              <a:t>26.03.2022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81E6A0A-13C6-4FCE-B41E-5B96230D4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921281B-7B39-43CF-8664-5B04B29A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0395-532B-485C-B419-86866C205C5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725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0AD69-FD10-4FFA-84F5-D1F44C362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962" y="459209"/>
            <a:ext cx="10539866" cy="3204366"/>
          </a:xfrm>
        </p:spPr>
        <p:txBody>
          <a:bodyPr anchor="b">
            <a:normAutofit/>
          </a:bodyPr>
          <a:lstStyle/>
          <a:p>
            <a:r>
              <a:rPr lang="lv-LV" sz="7200" b="1" dirty="0">
                <a:solidFill>
                  <a:srgbClr val="FFFFFF"/>
                </a:solidFill>
                <a:cs typeface="Calibri Light"/>
              </a:rPr>
              <a:t>Rīgas atbalsta centrs Ukrainas iedzīvotājiem</a:t>
            </a:r>
            <a:endParaRPr lang="en-US" sz="72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199CB-2AE3-43FC-8E10-2C60A7D2E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3069" y="5002982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ts val="0"/>
              </a:spcBef>
            </a:pPr>
            <a:r>
              <a:rPr lang="lv-LV" b="1" dirty="0">
                <a:cs typeface="Calibri"/>
              </a:rPr>
              <a:t>Ilona Stalidzāne</a:t>
            </a:r>
          </a:p>
          <a:p>
            <a:pPr algn="r">
              <a:spcBef>
                <a:spcPts val="0"/>
              </a:spcBef>
            </a:pPr>
            <a:r>
              <a:rPr lang="lv-LV" b="1" dirty="0">
                <a:cs typeface="Calibri"/>
              </a:rPr>
              <a:t>AIC Apkaimju attīstības un klientu apkalpošanas pārvaldes priekšniece</a:t>
            </a:r>
          </a:p>
          <a:p>
            <a:pPr algn="r"/>
            <a:r>
              <a:rPr lang="lv-LV" b="1" dirty="0">
                <a:cs typeface="Calibri"/>
              </a:rPr>
              <a:t>28.03.2022</a:t>
            </a:r>
            <a:r>
              <a:rPr lang="en-US" b="1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9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DB1447E-2D89-407C-9950-86F3B5D3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76" y="684510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4000" b="1" dirty="0">
                <a:solidFill>
                  <a:srgbClr val="FFFFFF"/>
                </a:solidFill>
              </a:rPr>
              <a:t>Tālruņi ukraiņu atbalstam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3D618C0-2978-41FD-8B72-BF88EE9F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684510"/>
            <a:ext cx="7324078" cy="57258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4000" dirty="0"/>
              <a:t>Pašvaldības – 80000800 </a:t>
            </a:r>
          </a:p>
          <a:p>
            <a:pPr marL="0" indent="0">
              <a:buNone/>
            </a:pPr>
            <a:r>
              <a:rPr lang="lv-LV" sz="4000" dirty="0"/>
              <a:t>(no 2.03. 24/7)</a:t>
            </a:r>
          </a:p>
          <a:p>
            <a:pPr marL="0" indent="0">
              <a:buNone/>
            </a:pPr>
            <a:endParaRPr lang="lv-LV" sz="4000" dirty="0"/>
          </a:p>
          <a:p>
            <a:pPr marL="0" indent="0">
              <a:buNone/>
            </a:pPr>
            <a:r>
              <a:rPr lang="lv-LV" sz="4000" dirty="0"/>
              <a:t>Valsts vienotais tālrunis – 27380380 </a:t>
            </a:r>
          </a:p>
          <a:p>
            <a:pPr marL="0" indent="0">
              <a:buNone/>
            </a:pPr>
            <a:r>
              <a:rPr lang="lv-LV" sz="4000" dirty="0"/>
              <a:t>(izveidots 3.03. 24/7)</a:t>
            </a:r>
          </a:p>
        </p:txBody>
      </p:sp>
    </p:spTree>
    <p:extLst>
      <p:ext uri="{BB962C8B-B14F-4D97-AF65-F5344CB8AC3E}">
        <p14:creationId xmlns:p14="http://schemas.microsoft.com/office/powerpoint/2010/main" val="391938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Virsraksts 1">
            <a:extLst>
              <a:ext uri="{FF2B5EF4-FFF2-40B4-BE49-F238E27FC236}">
                <a16:creationId xmlns:a16="http://schemas.microsoft.com/office/drawing/2014/main" id="{C4864FAA-99E1-4EB5-B08C-0E47E1A7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59" y="2121607"/>
            <a:ext cx="2972299" cy="1875179"/>
          </a:xfrm>
        </p:spPr>
        <p:txBody>
          <a:bodyPr anchor="b">
            <a:normAutofit fontScale="90000"/>
          </a:bodyPr>
          <a:lstStyle/>
          <a:p>
            <a:pPr algn="r"/>
            <a:r>
              <a:rPr lang="lv-LV" sz="4000" b="1" dirty="0">
                <a:solidFill>
                  <a:srgbClr val="FFFFFF"/>
                </a:solidFill>
              </a:rPr>
              <a:t>Atbalsta centrs Ukrainas iedzīvotājiem – Kongresu nams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E7F5430-713A-488E-9149-A182BCACE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635" y="254524"/>
            <a:ext cx="7551198" cy="6391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Darbojas kopš š.g. 7.marta</a:t>
            </a:r>
          </a:p>
          <a:p>
            <a:pPr marL="0" indent="0">
              <a:buNone/>
            </a:pPr>
            <a:r>
              <a:rPr lang="lv-LV" dirty="0"/>
              <a:t>Darba laiks: darba dienās 9.00-18.00</a:t>
            </a:r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r>
              <a:rPr lang="lv-LV" dirty="0"/>
              <a:t>Centrā darbojas: </a:t>
            </a:r>
          </a:p>
          <a:p>
            <a:pPr marL="0" indent="0">
              <a:buNone/>
            </a:pPr>
            <a:r>
              <a:rPr lang="lv-LV" b="1" dirty="0"/>
              <a:t>Latvijas Valsts Robežsardze </a:t>
            </a:r>
            <a:r>
              <a:rPr lang="lv-LV" dirty="0"/>
              <a:t>– pārbauda dokumentus</a:t>
            </a:r>
          </a:p>
          <a:p>
            <a:pPr marL="0" indent="0">
              <a:buNone/>
            </a:pPr>
            <a:r>
              <a:rPr lang="lv-LV" b="1" dirty="0"/>
              <a:t>AIC</a:t>
            </a:r>
            <a:r>
              <a:rPr lang="lv-LV" dirty="0"/>
              <a:t> – veic reģistrāciju</a:t>
            </a:r>
          </a:p>
          <a:p>
            <a:pPr marL="0" indent="0">
              <a:buNone/>
            </a:pPr>
            <a:r>
              <a:rPr lang="lv-LV" b="1" dirty="0"/>
              <a:t>VUGD</a:t>
            </a:r>
            <a:r>
              <a:rPr lang="lv-LV" dirty="0"/>
              <a:t> - mājoklis</a:t>
            </a:r>
          </a:p>
          <a:p>
            <a:pPr marL="0" indent="0">
              <a:buNone/>
            </a:pPr>
            <a:r>
              <a:rPr lang="lv-LV" b="1" dirty="0"/>
              <a:t>PMLP</a:t>
            </a:r>
            <a:r>
              <a:rPr lang="lv-LV" dirty="0"/>
              <a:t> – pieņem pieteikumus vīzām un uzturēšanās atļaujām un izsniedz gatavos dokumentus</a:t>
            </a:r>
          </a:p>
          <a:p>
            <a:pPr marL="0" indent="0">
              <a:buNone/>
            </a:pPr>
            <a:r>
              <a:rPr lang="lv-LV" b="1" dirty="0"/>
              <a:t>IKSD</a:t>
            </a:r>
            <a:r>
              <a:rPr lang="lv-LV" dirty="0"/>
              <a:t> – pieņem pieteikumus skolai, pirmsskolai</a:t>
            </a:r>
          </a:p>
          <a:p>
            <a:pPr marL="0" indent="0">
              <a:buNone/>
            </a:pPr>
            <a:r>
              <a:rPr lang="lv-LV" b="1" dirty="0"/>
              <a:t>LD, RSD </a:t>
            </a:r>
            <a:r>
              <a:rPr lang="lv-LV" dirty="0"/>
              <a:t>– sociālā palīdzība un atbalsts</a:t>
            </a:r>
          </a:p>
          <a:p>
            <a:pPr marL="0" indent="0">
              <a:buNone/>
            </a:pPr>
            <a:r>
              <a:rPr lang="lv-LV" b="1" dirty="0"/>
              <a:t>NVA</a:t>
            </a:r>
            <a:r>
              <a:rPr lang="lv-LV" dirty="0"/>
              <a:t> – nodarbinātības iespējas</a:t>
            </a:r>
          </a:p>
          <a:p>
            <a:pPr marL="0" indent="0">
              <a:buNone/>
            </a:pPr>
            <a:r>
              <a:rPr lang="lv-LV" b="1" dirty="0"/>
              <a:t>NVD</a:t>
            </a:r>
            <a:r>
              <a:rPr lang="lv-LV" dirty="0"/>
              <a:t> –veselības aprūpes jautājumi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9404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Attēls 15" descr="Attēls, kurā ir iekštelpa, pārtika, persona, griesti&#10;&#10;Apraksts ģenerēts automātiski">
            <a:extLst>
              <a:ext uri="{FF2B5EF4-FFF2-40B4-BE49-F238E27FC236}">
                <a16:creationId xmlns:a16="http://schemas.microsoft.com/office/drawing/2014/main" id="{3417D5E7-7648-4942-8CD3-456D7B36C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r="40911" b="1"/>
          <a:stretch/>
        </p:blipFill>
        <p:spPr>
          <a:xfrm>
            <a:off x="838199" y="557188"/>
            <a:ext cx="4181917" cy="5750293"/>
          </a:xfrm>
          <a:prstGeom prst="rect">
            <a:avLst/>
          </a:prstGeom>
        </p:spPr>
      </p:pic>
      <p:pic>
        <p:nvPicPr>
          <p:cNvPr id="5" name="Attēls 4" descr="Attēls, kurā ir teksts, ēka, ārtelpa, veikals&#10;&#10;Apraksts ģenerēts automātiski">
            <a:extLst>
              <a:ext uri="{FF2B5EF4-FFF2-40B4-BE49-F238E27FC236}">
                <a16:creationId xmlns:a16="http://schemas.microsoft.com/office/drawing/2014/main" id="{B37309F9-7F98-425F-8E40-EFF84D0D1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 r="3" b="28373"/>
          <a:stretch/>
        </p:blipFill>
        <p:spPr>
          <a:xfrm>
            <a:off x="5186775" y="557188"/>
            <a:ext cx="6167025" cy="2785948"/>
          </a:xfrm>
          <a:prstGeom prst="rect">
            <a:avLst/>
          </a:prstGeom>
        </p:spPr>
      </p:pic>
      <p:pic>
        <p:nvPicPr>
          <p:cNvPr id="31" name="Attēls 30" descr="Attēls, kurā ir persona, cilvēki, pūlis&#10;&#10;Apraksts ģenerēts automātiski">
            <a:extLst>
              <a:ext uri="{FF2B5EF4-FFF2-40B4-BE49-F238E27FC236}">
                <a16:creationId xmlns:a16="http://schemas.microsoft.com/office/drawing/2014/main" id="{850D4914-FC59-495F-818A-788FCF7E7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1" r="3" b="12402"/>
          <a:stretch/>
        </p:blipFill>
        <p:spPr>
          <a:xfrm>
            <a:off x="5186774" y="3514851"/>
            <a:ext cx="6167025" cy="27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4864FAA-99E1-4EB5-B08C-0E47E1A7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27" y="2894249"/>
            <a:ext cx="3201366" cy="1201002"/>
          </a:xfrm>
        </p:spPr>
        <p:txBody>
          <a:bodyPr anchor="b">
            <a:normAutofit fontScale="90000"/>
          </a:bodyPr>
          <a:lstStyle/>
          <a:p>
            <a:pPr algn="r"/>
            <a:r>
              <a:rPr lang="lv-LV" sz="4000" b="1" dirty="0">
                <a:solidFill>
                  <a:srgbClr val="FFFFFF"/>
                </a:solidFill>
              </a:rPr>
              <a:t>Atbalsta centrs Ukrainas iedzīvotājiem – Kaļķu iela 1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654CDF6-A3CD-4039-8B28-068045FC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198" y="277177"/>
            <a:ext cx="7606913" cy="642548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lv-LV" dirty="0">
                <a:cs typeface="Calibri"/>
              </a:rPr>
              <a:t>Centrs Kaļķu ielā 1 darbojas kopš š.g. 21.marta</a:t>
            </a:r>
          </a:p>
          <a:p>
            <a:pPr marL="0" indent="0">
              <a:buNone/>
            </a:pPr>
            <a:r>
              <a:rPr lang="lv-LV" dirty="0">
                <a:cs typeface="Calibri"/>
              </a:rPr>
              <a:t>Darba laiks: darba dienās 9.00-18.00</a:t>
            </a:r>
          </a:p>
          <a:p>
            <a:pPr marL="0" indent="0">
              <a:buNone/>
            </a:pPr>
            <a:endParaRPr lang="lv-LV" dirty="0">
              <a:cs typeface="Calibri"/>
            </a:endParaRPr>
          </a:p>
          <a:p>
            <a:pPr marL="0" indent="0">
              <a:buNone/>
            </a:pPr>
            <a:r>
              <a:rPr lang="lv-LV" dirty="0">
                <a:cs typeface="Calibri"/>
              </a:rPr>
              <a:t>Centrā turpina darboties visas iepriekš minētās institūcijas, kā arī:</a:t>
            </a:r>
          </a:p>
          <a:p>
            <a:pPr marL="0" indent="0">
              <a:buNone/>
            </a:pPr>
            <a:r>
              <a:rPr lang="lv-LV" b="1" dirty="0">
                <a:cs typeface="Calibri"/>
              </a:rPr>
              <a:t>Rīgas satiksme </a:t>
            </a:r>
            <a:r>
              <a:rPr lang="lv-LV" dirty="0">
                <a:cs typeface="Calibri"/>
              </a:rPr>
              <a:t>– e-talonu noformēšana</a:t>
            </a:r>
          </a:p>
          <a:p>
            <a:pPr marL="0" indent="0">
              <a:buNone/>
            </a:pPr>
            <a:r>
              <a:rPr lang="lv-LV" b="1" dirty="0">
                <a:cs typeface="Calibri"/>
              </a:rPr>
              <a:t>VIAA</a:t>
            </a:r>
            <a:r>
              <a:rPr lang="lv-LV" dirty="0">
                <a:cs typeface="Calibri"/>
              </a:rPr>
              <a:t> – augstākās izglītības iespējas</a:t>
            </a:r>
          </a:p>
          <a:p>
            <a:pPr marL="0" indent="0">
              <a:buNone/>
            </a:pPr>
            <a:endParaRPr lang="lv-LV" dirty="0">
              <a:cs typeface="Calibri"/>
            </a:endParaRPr>
          </a:p>
          <a:p>
            <a:pPr marL="0" indent="0" algn="r">
              <a:buNone/>
            </a:pPr>
            <a:r>
              <a:rPr lang="lv-LV" dirty="0">
                <a:cs typeface="Calibri"/>
              </a:rPr>
              <a:t>Kopš š.g. 19.marta Kongresu namā darbojas </a:t>
            </a:r>
            <a:r>
              <a:rPr lang="lv-LV" sz="3200" b="1" dirty="0">
                <a:cs typeface="Calibri"/>
              </a:rPr>
              <a:t>Informācijas punkts</a:t>
            </a:r>
          </a:p>
          <a:p>
            <a:pPr marL="0" indent="0" algn="r">
              <a:buNone/>
            </a:pPr>
            <a:r>
              <a:rPr lang="lv-LV" dirty="0">
                <a:cs typeface="Calibri"/>
              </a:rPr>
              <a:t>Darba laiki: darba dienās 9.00-18.00</a:t>
            </a:r>
          </a:p>
          <a:p>
            <a:pPr marL="0" indent="0" algn="r">
              <a:buNone/>
            </a:pPr>
            <a:r>
              <a:rPr lang="lv-LV" dirty="0">
                <a:cs typeface="Calibri"/>
              </a:rPr>
              <a:t>Brīvdienās 10.00-16.00</a:t>
            </a:r>
          </a:p>
          <a:p>
            <a:pPr marL="0" indent="0">
              <a:buNone/>
            </a:pPr>
            <a:endParaRPr lang="lv-LV" dirty="0">
              <a:cs typeface="Calibri"/>
            </a:endParaRPr>
          </a:p>
          <a:p>
            <a:pPr marL="0" indent="0">
              <a:buNone/>
            </a:pPr>
            <a:r>
              <a:rPr lang="lv-LV" dirty="0">
                <a:cs typeface="Calibri"/>
              </a:rPr>
              <a:t>Centra darbības nodrošināšanai izveidota jauna nodaļa AIC sastāvā</a:t>
            </a:r>
          </a:p>
        </p:txBody>
      </p:sp>
    </p:spTree>
    <p:extLst>
      <p:ext uri="{BB962C8B-B14F-4D97-AF65-F5344CB8AC3E}">
        <p14:creationId xmlns:p14="http://schemas.microsoft.com/office/powerpoint/2010/main" val="301831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2">
            <a:extLst>
              <a:ext uri="{FF2B5EF4-FFF2-40B4-BE49-F238E27FC236}">
                <a16:creationId xmlns:a16="http://schemas.microsoft.com/office/drawing/2014/main" id="{4676BFEE-E63A-42A3-87D5-FD65694B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Attēls 9" descr="Attēls, kurā ir logs, iekštelpa, balts&#10;&#10;Apraksts ģenerēts automātiski">
            <a:extLst>
              <a:ext uri="{FF2B5EF4-FFF2-40B4-BE49-F238E27FC236}">
                <a16:creationId xmlns:a16="http://schemas.microsoft.com/office/drawing/2014/main" id="{8BF7A298-333F-4DD3-B39F-4B17E73DE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9" r="29190" b="-2"/>
          <a:stretch/>
        </p:blipFill>
        <p:spPr>
          <a:xfrm>
            <a:off x="20" y="-1"/>
            <a:ext cx="4654276" cy="6858000"/>
          </a:xfrm>
          <a:prstGeom prst="rect">
            <a:avLst/>
          </a:prstGeom>
        </p:spPr>
      </p:pic>
      <p:pic>
        <p:nvPicPr>
          <p:cNvPr id="28" name="Attēls 27" descr="Attēls, kurā ir iekštelpa, persona, cilvēki, griesti&#10;&#10;Apraksts ģenerēts automātiski">
            <a:extLst>
              <a:ext uri="{FF2B5EF4-FFF2-40B4-BE49-F238E27FC236}">
                <a16:creationId xmlns:a16="http://schemas.microsoft.com/office/drawing/2014/main" id="{98D4D874-AB55-452A-A9A6-42B51427F9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 b="2207"/>
          <a:stretch/>
        </p:blipFill>
        <p:spPr>
          <a:xfrm>
            <a:off x="4774005" y="10"/>
            <a:ext cx="7417994" cy="4526265"/>
          </a:xfrm>
          <a:prstGeom prst="rect">
            <a:avLst/>
          </a:prstGeom>
        </p:spPr>
      </p:pic>
      <p:pic>
        <p:nvPicPr>
          <p:cNvPr id="7" name="Attēls 6" descr="Attēls, kurā ir teksts, ēka, ārtelpa&#10;&#10;Apraksts ģenerēts automātiski">
            <a:extLst>
              <a:ext uri="{FF2B5EF4-FFF2-40B4-BE49-F238E27FC236}">
                <a16:creationId xmlns:a16="http://schemas.microsoft.com/office/drawing/2014/main" id="{073669E2-66F5-4D6F-983D-ACD279666C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r="13560" b="5"/>
          <a:stretch/>
        </p:blipFill>
        <p:spPr>
          <a:xfrm>
            <a:off x="4774005" y="4629736"/>
            <a:ext cx="2392858" cy="2228264"/>
          </a:xfrm>
          <a:prstGeom prst="rect">
            <a:avLst/>
          </a:prstGeom>
        </p:spPr>
      </p:pic>
      <p:pic>
        <p:nvPicPr>
          <p:cNvPr id="20" name="Attēls 19" descr="Attēls, kurā ir iekštelpa, grīda, siena, griesti&#10;&#10;Apraksts ģenerēts automātiski">
            <a:extLst>
              <a:ext uri="{FF2B5EF4-FFF2-40B4-BE49-F238E27FC236}">
                <a16:creationId xmlns:a16="http://schemas.microsoft.com/office/drawing/2014/main" id="{4E0A10BA-CB95-428E-A13E-E80BB4F934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0" r="13446" b="5"/>
          <a:stretch/>
        </p:blipFill>
        <p:spPr>
          <a:xfrm>
            <a:off x="7270322" y="4629737"/>
            <a:ext cx="2409107" cy="2228264"/>
          </a:xfrm>
          <a:prstGeom prst="rect">
            <a:avLst/>
          </a:prstGeom>
        </p:spPr>
      </p:pic>
      <p:pic>
        <p:nvPicPr>
          <p:cNvPr id="15" name="Attēls 14" descr="Attēls, kurā ir teksts, zīme&#10;&#10;Apraksts ģenerēts automātiski">
            <a:extLst>
              <a:ext uri="{FF2B5EF4-FFF2-40B4-BE49-F238E27FC236}">
                <a16:creationId xmlns:a16="http://schemas.microsoft.com/office/drawing/2014/main" id="{BA3E1EEC-0FFD-4617-9921-DFAED11F32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3" b="5"/>
          <a:stretch/>
        </p:blipFill>
        <p:spPr>
          <a:xfrm>
            <a:off x="9783443" y="4629735"/>
            <a:ext cx="2408549" cy="22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E0F01388-63BE-4CBB-BEF7-19D32B95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lv-LV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NVO un brīvprā</a:t>
            </a:r>
            <a:r>
              <a:rPr lang="lv-LV" sz="4000" b="1" dirty="0">
                <a:solidFill>
                  <a:srgbClr val="FFFFFF"/>
                </a:solidFill>
              </a:rPr>
              <a:t>tīgie 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D0C491D-FC99-42D4-8110-3A087E10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4548" y="434751"/>
            <a:ext cx="7289347" cy="600877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sz="3200" dirty="0"/>
              <a:t>Kopš kara pirmās dienas NVO aktīvi iesaistījušies atbalsta sniegšanā</a:t>
            </a:r>
          </a:p>
          <a:p>
            <a:r>
              <a:rPr lang="lv-LV" sz="3200" dirty="0"/>
              <a:t>Izveidota aptaujas anketa par atbalsta iespējām</a:t>
            </a:r>
          </a:p>
          <a:p>
            <a:r>
              <a:rPr lang="lv-LV" sz="3200" dirty="0"/>
              <a:t>Izveidota platforma ukraine-latvia.com</a:t>
            </a:r>
          </a:p>
          <a:p>
            <a:r>
              <a:rPr lang="lv-LV" sz="3200" dirty="0"/>
              <a:t>Katra iesaistītā organizācija piedāvā savu atbalsta klāstu gan attiecībā uz Ukrainu, gan atbalsta centrā, gan ārpus tā (GPB, LSK, LS&amp;G, Caritas Latvija utt.)</a:t>
            </a:r>
          </a:p>
          <a:p>
            <a:endParaRPr lang="lv-LV" sz="3200" dirty="0"/>
          </a:p>
          <a:p>
            <a:r>
              <a:rPr lang="lv-LV" sz="3200" dirty="0"/>
              <a:t>Brīvprātīgie – neatsverams atbalsts centra darbības nodrošināšanā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756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56946473-156C-44D0-8395-D4AABBF81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2" r="5039" b="-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43F3B0CA-DE43-447A-833C-BF1FB0F51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5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8693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D4969-6976-44C5-A6FD-6F28ABAEF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  <a:cs typeface="Calibri Light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710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81E1384914728C40B2B1C7178B61F36C" ma:contentTypeVersion="8" ma:contentTypeDescription="Izveidot jaunu dokumentu." ma:contentTypeScope="" ma:versionID="396434434af0c58b5b6debfb86f99708">
  <xsd:schema xmlns:xsd="http://www.w3.org/2001/XMLSchema" xmlns:xs="http://www.w3.org/2001/XMLSchema" xmlns:p="http://schemas.microsoft.com/office/2006/metadata/properties" xmlns:ns2="3d6e20ad-1c79-4e84-8604-5ddbe952edb4" targetNamespace="http://schemas.microsoft.com/office/2006/metadata/properties" ma:root="true" ma:fieldsID="1bf64d7db8f4db12e3d48674144db939" ns2:_="">
    <xsd:import namespace="3d6e20ad-1c79-4e84-8604-5ddbe952e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e20ad-1c79-4e84-8604-5ddbe952e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94120C-D407-42EC-A03C-C19ABD1064E6}">
  <ds:schemaRefs>
    <ds:schemaRef ds:uri="3d6e20ad-1c79-4e84-8604-5ddbe952ed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419EAE-CD52-422D-ABBC-80AD6F60A38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d6e20ad-1c79-4e84-8604-5ddbe952edb4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6542D5-0372-4492-ACA5-91FCE6EFA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259</Words>
  <Application>Microsoft Office PowerPoint</Application>
  <PresentationFormat>Platekrāna</PresentationFormat>
  <Paragraphs>46</Paragraphs>
  <Slides>9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dizains</vt:lpstr>
      <vt:lpstr>Office dizains</vt:lpstr>
      <vt:lpstr>Rīgas atbalsta centrs Ukrainas iedzīvotājiem</vt:lpstr>
      <vt:lpstr>Tālruņi ukraiņu atbalstam</vt:lpstr>
      <vt:lpstr>Atbalsta centrs Ukrainas iedzīvotājiem – Kongresu nams</vt:lpstr>
      <vt:lpstr>PowerPoint prezentācija</vt:lpstr>
      <vt:lpstr>Atbalsta centrs Ukrainas iedzīvotājiem – Kaļķu iela 1</vt:lpstr>
      <vt:lpstr>PowerPoint prezentācija</vt:lpstr>
      <vt:lpstr>NVO un brīvprātīgie </vt:lpstr>
      <vt:lpstr>PowerPoint prezentācija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Aija Lilienfelde</dc:creator>
  <cp:lastModifiedBy>Ilona Stalidzāne</cp:lastModifiedBy>
  <cp:revision>71</cp:revision>
  <cp:lastPrinted>2021-11-24T15:11:39Z</cp:lastPrinted>
  <dcterms:created xsi:type="dcterms:W3CDTF">2021-02-22T07:45:53Z</dcterms:created>
  <dcterms:modified xsi:type="dcterms:W3CDTF">2022-03-26T09:43:39Z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0x01010081E1384914728C40B2B1C7178B61F36C</vt:lpwstr>
  </property>
</Properties>
</file>