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5" r:id="rId6"/>
    <p:sldId id="274" r:id="rId7"/>
    <p:sldId id="287" r:id="rId8"/>
    <p:sldId id="288" r:id="rId9"/>
    <p:sldId id="276" r:id="rId10"/>
    <p:sldId id="283" r:id="rId11"/>
    <p:sldId id="280" r:id="rId12"/>
    <p:sldId id="277" r:id="rId13"/>
    <p:sldId id="285" r:id="rId14"/>
    <p:sldId id="268" r:id="rId15"/>
    <p:sldId id="269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4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96" autoAdjust="0"/>
  </p:normalViewPr>
  <p:slideViewPr>
    <p:cSldViewPr snapToGrid="0">
      <p:cViewPr varScale="1">
        <p:scale>
          <a:sx n="105" d="100"/>
          <a:sy n="105" d="100"/>
        </p:scale>
        <p:origin x="750" y="102"/>
      </p:cViewPr>
      <p:guideLst/>
    </p:cSldViewPr>
  </p:slideViewPr>
  <p:outlineViewPr>
    <p:cViewPr>
      <p:scale>
        <a:sx n="33" d="100"/>
        <a:sy n="33" d="100"/>
      </p:scale>
      <p:origin x="0" y="-1686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038E9-2B36-41D9-8FA5-A60042B82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75ACD0-B011-4507-8042-B778137FD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0C222-63CF-45D0-BAEB-9CE676C3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82277-8548-4267-AE98-19BFB5C4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4650E-1E22-429D-8C6F-CA47E592F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530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744D-F4F3-4E4E-8CD6-F842131D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92A48-0086-44DF-8D12-F7B72D4EB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CF940-DD1B-4FBE-8606-5644B5CA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97225-EDB1-4E67-8225-0BECBDEC6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64FFC-0B49-43C4-BEDA-7D03D262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684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B524BA-67A0-46BF-995B-B6B090872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96E317-82A2-4F0A-A716-2DF04A505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BA15E-2415-40B0-AF5F-FC9913D3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E7D7C-798E-4861-966B-B61E92E1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1B07-CD3E-4225-8A48-97C3DD0F8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118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A4F76-6553-4A6E-98B5-AE3CCBC8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F6495-CAA0-409A-95FD-20A048654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EA96C-69BC-4198-AA24-9FD361D25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861D9-3585-4C21-A1B3-F566F458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67DA-77D5-4E90-80AA-8E1D414A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81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6BE87-8756-4EBE-B4B5-155728D5A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81F0A-6128-4FE5-882D-1B19443FA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A757D-119F-4720-8C38-72BAA936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68DAA-A429-405F-AF5D-DFED71E57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1F287-23C4-4FF2-AE16-0A78CA462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874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E91DF-D124-4EB4-BD21-91A3BDF4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27406-152D-4BB6-A912-43493BA85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77BCA-6233-4D2F-ADE5-93E521130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1BDFD-5D9D-4654-B4C6-9E937F09E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1D2942-438A-49C1-AD8F-ECDC05328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50943E-7E85-446E-815E-975AFA33B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045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2EEE9-41BB-43D5-BFD2-2908E803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31E2F-E70A-4F1A-9E91-3DE4CA3A0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77246-D946-43B7-A298-49087C9F3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158C14-1CFE-48AD-A1B2-526773B62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145D14-52E3-4E53-AE61-D79222F29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04854C-E188-41FD-B7C4-6E48FA8FB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51389A-56F5-4FEC-A833-60CDDFE32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CB2014-4725-41DB-80A5-5EE5A378F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279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ED4EE-D0CE-4139-9928-F1C9F0055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F250D-538E-414B-BA00-0B3E54C78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C60521-9B87-4B28-A17E-456FA1CC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4D9EAD-4853-4305-BA4C-CE024E95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790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E479E7-70C3-446B-9526-9EF9F4CF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AF81A-9F11-40D0-96F1-45D5F3369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767FA-9A28-474C-8DE0-F09DECF6F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7524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C3F15-F8F2-47F9-A38F-9E127FC76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EF30-6F4F-45AB-88AB-7C07428F6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51640-5CA4-49B6-8971-DC2B02D6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EA640-FFFB-49EC-A027-8C0E4080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49F1E-27AE-4477-8A21-2B477B7C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2C24C-D9ED-4034-A64B-C72AC829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971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6FE7A-9FD6-4186-961C-19C8DFF91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907903-4DD4-4A16-A6D4-C8E220129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419DF-F53D-47D9-BFC5-3E6EBF656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78C71-4998-4901-9A6F-DD9707A8A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9C38E-24CA-47EE-9030-B6682AB60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B2A54-5175-42C8-8CAA-523792196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335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DAF9C7-758F-4588-9985-3BC61A02C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24693-FAA4-4E2F-829B-F1F740BD9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53B07-A3D9-4E16-BCBB-832C3F814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7539B-02FB-4772-8163-B9F487E8D0E5}" type="datetimeFigureOut">
              <a:rPr lang="lv-LV" smtClean="0"/>
              <a:t>29.03.2023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F8346-D3F1-4108-87DC-F4713C020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B2F8B-DEB7-4803-B90A-98D971502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02CD-22FA-4DF5-8B12-9D753CE62BB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381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4065" y="2167806"/>
            <a:ext cx="7945357" cy="20431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lv-LV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Mans r</a:t>
            </a:r>
            <a:r>
              <a:rPr lang="lv-LV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edzējums par Rīgas domes NVO memoranda īstenošanas attīstību, motivācija darbam NVO padomē un savas jomas pārstāvniecībai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4E298B-F520-45CF-BB30-BE6D983B2B0C}"/>
              </a:ext>
            </a:extLst>
          </p:cNvPr>
          <p:cNvSpPr txBox="1"/>
          <p:nvPr/>
        </p:nvSpPr>
        <p:spPr>
          <a:xfrm>
            <a:off x="3542770" y="5551522"/>
            <a:ext cx="609771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Anna Ozola</a:t>
            </a: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Latvijas Mazo un vidējo uzņēmumu asociācijas </a:t>
            </a:r>
          </a:p>
          <a:p>
            <a:pPr algn="r"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aldes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priekšsēdētāja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C4EE01-24A0-7B87-0826-679704995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140" y="4956690"/>
            <a:ext cx="1506696" cy="15181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10809F-B9D5-B82F-0182-CBF06A8BE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810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174" y="1646733"/>
            <a:ext cx="9687652" cy="4419771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Latvijā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uzņēmumu ir mazie un vidējie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T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 </a:t>
            </a:r>
            <a:r>
              <a:rPr lang="lv-LV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nodarbina apm. 64% darbinieku no visiem Latvijas uzņēmumos strādājošajiem un nodokļos samaksā</a:t>
            </a:r>
            <a:r>
              <a:rPr lang="lv-LV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40%  no kopējiem VID nodokļu ieņēmumiem</a:t>
            </a:r>
            <a:endParaRPr lang="lv-LV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lv-LV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airāk nekā puse (51.09%) no visiem uzņēmumiem reģistrēti Rīgā </a:t>
            </a:r>
            <a:r>
              <a:rPr lang="lv-LV" sz="2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 vēl 20.09% Pierīgā</a:t>
            </a:r>
            <a:endParaRPr lang="lv-LV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Ņemot vērā Covid-19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pēc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Ukrainas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kara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izraisīto krīzi, kā arī to, ka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mazie un vidējie uzņēmumi ir ekonomikas mugurkauls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, ir nepieciešama šo uzņēmumu interešu pārstāvība padomē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Tā kā pārstāvu asociāciju arī sapulcēs ar publisko pārvaldi par dažādiem normatīvo aktu un politikas plānošanas dokumentu projektiem, tiks nodrošināta </a:t>
            </a:r>
            <a:r>
              <a:rPr lang="lv-LV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sasaite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starp publiskās pārvaldes un domes lēmumiem</a:t>
            </a:r>
            <a:endParaRPr lang="en-US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F3FBA8-1AAD-DABD-0A62-F9DFD5D7A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598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D6E73ED-2953-4FB4-969F-56CA8113173B}"/>
              </a:ext>
            </a:extLst>
          </p:cNvPr>
          <p:cNvSpPr/>
          <p:nvPr/>
        </p:nvSpPr>
        <p:spPr>
          <a:xfrm>
            <a:off x="1586062" y="1600674"/>
            <a:ext cx="87686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C00000"/>
                </a:solidFill>
                <a:latin typeface="Arial" charset="0"/>
              </a:rPr>
              <a:t>P</a:t>
            </a:r>
            <a:r>
              <a:rPr lang="lv-LV" sz="2800" b="1" dirty="0">
                <a:solidFill>
                  <a:srgbClr val="C00000"/>
                </a:solidFill>
                <a:latin typeface="Arial" charset="0"/>
              </a:rPr>
              <a:t>artnerība un komandas darbs ir galvenais panākumu nosacījums</a:t>
            </a:r>
            <a:r>
              <a:rPr lang="en-US" sz="2800" b="1" cap="all" dirty="0">
                <a:solidFill>
                  <a:srgbClr val="C00000"/>
                </a:solidFill>
                <a:latin typeface="Arial" charset="0"/>
              </a:rPr>
              <a:t>!</a:t>
            </a:r>
            <a:endParaRPr lang="lt-LT" sz="2800" b="1" cap="all" dirty="0">
              <a:solidFill>
                <a:srgbClr val="C00000"/>
              </a:solidFill>
              <a:latin typeface="Arial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8F29340-C031-4486-81C7-374E5829D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875" y="2936256"/>
            <a:ext cx="6080249" cy="32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173D5F-7C03-9C9B-EFD7-90701C79D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74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E6433B2-F1E6-4C1D-9782-C8A0E601D12C}"/>
              </a:ext>
            </a:extLst>
          </p:cNvPr>
          <p:cNvSpPr txBox="1"/>
          <p:nvPr/>
        </p:nvSpPr>
        <p:spPr>
          <a:xfrm>
            <a:off x="2739362" y="1728208"/>
            <a:ext cx="6358048" cy="769441"/>
          </a:xfrm>
          <a:prstGeom prst="rect">
            <a:avLst/>
          </a:prstGeom>
          <a:noFill/>
          <a:ln w="92075">
            <a:solidFill>
              <a:srgbClr val="C00000"/>
            </a:solidFill>
          </a:ln>
          <a:effectLst>
            <a:softEdge rad="50800"/>
          </a:effectLst>
          <a:scene3d>
            <a:camera prst="orthographicFront"/>
            <a:lightRig rig="threePt" dir="t"/>
          </a:scene3d>
          <a:sp3d>
            <a:bevelT w="12700"/>
            <a:bevelB w="12700"/>
          </a:sp3d>
        </p:spPr>
        <p:txBody>
          <a:bodyPr wrap="square" rtlCol="0">
            <a:spAutoFit/>
          </a:bodyPr>
          <a:lstStyle/>
          <a:p>
            <a:r>
              <a:rPr lang="en-CA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CA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MĒS    TO     VARAM !</a:t>
            </a:r>
            <a:endParaRPr lang="en-US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300986-9830-48D3-806E-E732596CED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337" y="2560597"/>
            <a:ext cx="6269100" cy="286777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A7F3A74-2C7D-AEE1-2B96-E9269702A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5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2475201"/>
            <a:ext cx="9144000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lv-LV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Redzējums par Rīgas domes NVO memoranda īstenošanas attīstību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CD64D8-3FE4-CA7E-29E3-936159661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59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9874" y="1804390"/>
            <a:ext cx="9813598" cy="408513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Šobrīd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attīstība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nav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starp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Rīgas domes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prioritātēm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Šobrīd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ir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izmiris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skatlogi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tukši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tumši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Skats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bēdīgs</a:t>
            </a: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lv-LV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palielina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Rīgas domes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pie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attīstības Rīgas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centrā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ir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jādara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nekavējoties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Pieejai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ir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jābūt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kompleksai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Ja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nebūs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centrā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iedzīvotāji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tad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arī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uzņēmējiem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nebūs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tirgot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preci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sniegt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savus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pakalpojumus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395FC2-D4FA-F7BA-224D-BA2FB1271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9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608" y="1641988"/>
            <a:ext cx="9626784" cy="4395019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Priekšlikum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izveidot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attīstības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darba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grupu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NVO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kuras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uzdevums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izstrādāt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stratēģiju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pasākumus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identificēt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finansējuma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avotus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veicināšanai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centrā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darba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grupā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iekļaut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domes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komiteju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vadītājus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departmentu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domes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padoto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struktūrvienību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pārstāvjus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kuru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kompetences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sfērā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ietilpst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jomas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kas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saistītas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veicināšanu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pilsētā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darba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grupā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iekļaut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LTRK Rīgas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komitejas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biznesa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NVO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pārstāvjus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Ekonomikas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ministrijas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Finanšu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ministrijas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pārstāvjus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395FC2-D4FA-F7BA-224D-BA2FB1271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6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687" y="1980031"/>
            <a:ext cx="9833262" cy="3677265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Priekšlikumi:</a:t>
            </a: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regulāri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rīkot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tikšanās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starp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darba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grupu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biznesa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organizāciju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pārstāvjiem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nākošajā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forumā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iekļaut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dimensiju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attīstības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problemātiku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Diemžēl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mans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priekšlikums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iekļaut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dimensiju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gada NVO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forumā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tika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noraidīts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turpināt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manu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iesākot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praksi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līdzšinējā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padomē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pieteikt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izskatīšanai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sēdēm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biznesa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NVO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ierosinātos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problēmjautājumus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būt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 “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tiltu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starp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citiem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biznesa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NVO)</a:t>
            </a: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395FC2-D4FA-F7BA-224D-BA2FB1271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3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2475201"/>
            <a:ext cx="9144000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lv-LV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Motivācija darbam NVO padomē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7744A77-3EEE-34B0-AC39-B8DC92E49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45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4211" y="1783142"/>
            <a:ext cx="9598590" cy="353611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divus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pēdējos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gadus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Rīgas domes NVO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locekle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līdz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 ir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gūts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ieskats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darbā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starp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Rīgas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domi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un NVO. Ja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tikšu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ievēlēta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nebūs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jāsāk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iepazīšanās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“no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jauna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varēšu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turpināt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iesākto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Turpināšu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būt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 “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tiltu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starp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padomi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citiem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biznesa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NVO,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piesakot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ierosinātos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problēmjautājumus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sēdēm</a:t>
            </a:r>
            <a:endParaRPr lang="lv-LV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šobrīd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esmu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Eiropas Savienības struktūrfondu un Kohēzijas fonda 2021. - 2027. gada plānošanas perioda uzraudzības </a:t>
            </a:r>
            <a:r>
              <a:rPr lang="lv-LV" sz="2000" dirty="0" err="1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komitej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balsstiesīgā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locekle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tādējādi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 ir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iespējams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rosināt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izskatīšanā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komitejā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jautājumus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saistībā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 fondu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finansējuma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piesaisti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Rīgas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uzņēmējdarbības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veicināšanai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7FDE63-F8EE-1F0F-370C-3F7741AFA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917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8550" y="1606162"/>
            <a:ext cx="9814899" cy="456877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lv-LV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«Universālais kareivis»! Man ir daudzpusēja pieredze un plašs skatījums, jo:</a:t>
            </a: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ir pieredze strādājot gan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publiskajā pārvaldē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(divas ministrijas, valsts aģentūra), gan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privātajā sektorā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(lielā un mazā uzņēmumā), gan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trīs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biedrības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), gan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Komisijā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ir pieredze ne tikai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 vadīšanā, administrēšanā un kontrolē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(tostarp ES finansēto), bet arī valsts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normatīvo aktu un politikas plānošanas dokumentu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izstrādē, 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interešu aizstāvēšanā Briselē, NVO interešu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aizstāvēšanā publiskajā  sektorā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gūtā pieredze valsts pārvaldes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līmenī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lv-LV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bonuss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manā darbā padomē. Pašvaldības izstrādājamā politikai jābūt sasaistē ar valsts politiku, turklāt valsts pārvalde apstiprina un uzrauga pašvaldības īstenotos ES struktūrfondu līdzfinansētos projektus, piešķir dotācijas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br>
              <a:rPr lang="lv-LV" sz="2000" dirty="0">
                <a:solidFill>
                  <a:srgbClr val="C6441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rgbClr val="C6441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b="0" i="0" dirty="0">
              <a:solidFill>
                <a:srgbClr val="C6441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lv-LV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30EE00-F4BB-894D-0F6A-42A827C0B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72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91900E-0580-4869-98E6-A4C53671D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2475201"/>
            <a:ext cx="9144000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lv-LV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lv-LV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otivācija savas jomas pārstāvniecībai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C9A9C4-1741-471E-740C-D3CEA5BBC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72" y="180728"/>
            <a:ext cx="3416527" cy="113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02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52C97187F7F64B8F738DEFABBDDD75" ma:contentTypeVersion="16" ma:contentTypeDescription="Create a new document." ma:contentTypeScope="" ma:versionID="7fe798c458249fde85a91d88d7978972">
  <xsd:schema xmlns:xsd="http://www.w3.org/2001/XMLSchema" xmlns:xs="http://www.w3.org/2001/XMLSchema" xmlns:p="http://schemas.microsoft.com/office/2006/metadata/properties" xmlns:ns2="6590a182-8ae7-424e-96f6-c051fb151b58" xmlns:ns3="9f9cfb47-05ec-4a54-81f3-3c270fac4d48" targetNamespace="http://schemas.microsoft.com/office/2006/metadata/properties" ma:root="true" ma:fieldsID="77eb920eda4063769d19e2a0ad7e5bc1" ns2:_="" ns3:_="">
    <xsd:import namespace="6590a182-8ae7-424e-96f6-c051fb151b58"/>
    <xsd:import namespace="9f9cfb47-05ec-4a54-81f3-3c270fac4d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0a182-8ae7-424e-96f6-c051fb151b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83d777-5594-4f46-9893-f0d731547a34}" ma:internalName="TaxCatchAll" ma:showField="CatchAllData" ma:web="6590a182-8ae7-424e-96f6-c051fb151b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cfb47-05ec-4a54-81f3-3c270fac4d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20ff14-00a3-4836-8bb7-e867a3a436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590a182-8ae7-424e-96f6-c051fb151b58">
      <UserInfo>
        <DisplayName>Gatis Zonbergs</DisplayName>
        <AccountId>257</AccountId>
        <AccountType/>
      </UserInfo>
    </SharedWithUsers>
    <lcf76f155ced4ddcb4097134ff3c332f xmlns="9f9cfb47-05ec-4a54-81f3-3c270fac4d48">
      <Terms xmlns="http://schemas.microsoft.com/office/infopath/2007/PartnerControls"/>
    </lcf76f155ced4ddcb4097134ff3c332f>
    <TaxCatchAll xmlns="6590a182-8ae7-424e-96f6-c051fb151b5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F525F6-F8AE-4F1C-9F35-92C2EB44DF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90a182-8ae7-424e-96f6-c051fb151b58"/>
    <ds:schemaRef ds:uri="9f9cfb47-05ec-4a54-81f3-3c270fac4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4D5873-1609-430C-9A84-29B941E75B7A}">
  <ds:schemaRefs>
    <ds:schemaRef ds:uri="http://schemas.microsoft.com/office/2006/metadata/properties"/>
    <ds:schemaRef ds:uri="http://schemas.microsoft.com/office/infopath/2007/PartnerControls"/>
    <ds:schemaRef ds:uri="6590a182-8ae7-424e-96f6-c051fb151b58"/>
    <ds:schemaRef ds:uri="9f9cfb47-05ec-4a54-81f3-3c270fac4d48"/>
  </ds:schemaRefs>
</ds:datastoreItem>
</file>

<file path=customXml/itemProps3.xml><?xml version="1.0" encoding="utf-8"?>
<ds:datastoreItem xmlns:ds="http://schemas.openxmlformats.org/officeDocument/2006/customXml" ds:itemID="{B3549FCB-F1BC-4932-A899-274232B09C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589</Words>
  <Application>Microsoft Office PowerPoint</Application>
  <PresentationFormat>Platekrāna</PresentationFormat>
  <Paragraphs>93</Paragraphs>
  <Slides>12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Ozola</dc:creator>
  <cp:lastModifiedBy>Marika Barone</cp:lastModifiedBy>
  <cp:revision>168</cp:revision>
  <dcterms:created xsi:type="dcterms:W3CDTF">2020-12-17T13:50:40Z</dcterms:created>
  <dcterms:modified xsi:type="dcterms:W3CDTF">2023-03-29T06:52:59Z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0x0101003052C97187F7F64B8F738DEFABBDDD75</vt:lpwstr>
  </property>
  <property fmtid="{D5CDD505-2E9C-101B-9397-08002B2CF9AE}" pid="3" name="MediaServiceImageTags">
    <vt:lpwstr/>
  </property>
</Properties>
</file>