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1"/>
  </p:notesMasterIdLst>
  <p:sldIdLst>
    <p:sldId id="283" r:id="rId2"/>
    <p:sldId id="339" r:id="rId3"/>
    <p:sldId id="286" r:id="rId4"/>
    <p:sldId id="338" r:id="rId5"/>
    <p:sldId id="336" r:id="rId6"/>
    <p:sldId id="332" r:id="rId7"/>
    <p:sldId id="337" r:id="rId8"/>
    <p:sldId id="340" r:id="rId9"/>
    <p:sldId id="28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01" autoAdjust="0"/>
    <p:restoredTop sz="94640"/>
  </p:normalViewPr>
  <p:slideViewPr>
    <p:cSldViewPr>
      <p:cViewPr varScale="1">
        <p:scale>
          <a:sx n="59" d="100"/>
          <a:sy n="59" d="100"/>
        </p:scale>
        <p:origin x="143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1407F0-2913-4E15-B656-54DB20843215}" type="datetimeFigureOut">
              <a:rPr lang="en-GB" smtClean="0"/>
              <a:t>29/03/2023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04C6F8-C90F-4364-A282-2A6BB04CA20B}" type="slidenum">
              <a:rPr lang="en-GB" smtClean="0"/>
              <a:t>‹#›</a:t>
            </a:fld>
            <a:endParaRPr lang="en-GB"/>
          </a:p>
        </p:txBody>
      </p:sp>
    </p:spTree>
    <p:extLst>
      <p:ext uri="{BB962C8B-B14F-4D97-AF65-F5344CB8AC3E}">
        <p14:creationId xmlns:p14="http://schemas.microsoft.com/office/powerpoint/2010/main" val="2516395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2F24113-D556-4751-94C2-978D41C38CBB}" type="datetimeFigureOut">
              <a:rPr lang="en-GB" smtClean="0"/>
              <a:t>29/03/2023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E96BD8-3FC1-42E5-B2C6-524C646B34EC}" type="slidenum">
              <a:rPr lang="en-GB" smtClean="0"/>
              <a:t>‹#›</a:t>
            </a:fld>
            <a:endParaRPr lang="en-GB"/>
          </a:p>
        </p:txBody>
      </p:sp>
    </p:spTree>
    <p:extLst>
      <p:ext uri="{BB962C8B-B14F-4D97-AF65-F5344CB8AC3E}">
        <p14:creationId xmlns:p14="http://schemas.microsoft.com/office/powerpoint/2010/main" val="3736157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2F24113-D556-4751-94C2-978D41C38CBB}" type="datetimeFigureOut">
              <a:rPr lang="en-GB" smtClean="0"/>
              <a:t>29/03/2023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E96BD8-3FC1-42E5-B2C6-524C646B34EC}" type="slidenum">
              <a:rPr lang="en-GB" smtClean="0"/>
              <a:t>‹#›</a:t>
            </a:fld>
            <a:endParaRPr lang="en-GB"/>
          </a:p>
        </p:txBody>
      </p:sp>
    </p:spTree>
    <p:extLst>
      <p:ext uri="{BB962C8B-B14F-4D97-AF65-F5344CB8AC3E}">
        <p14:creationId xmlns:p14="http://schemas.microsoft.com/office/powerpoint/2010/main" val="616794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2F24113-D556-4751-94C2-978D41C38CBB}" type="datetimeFigureOut">
              <a:rPr lang="en-GB" smtClean="0"/>
              <a:t>29/03/2023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E96BD8-3FC1-42E5-B2C6-524C646B34EC}" type="slidenum">
              <a:rPr lang="en-GB" smtClean="0"/>
              <a:t>‹#›</a:t>
            </a:fld>
            <a:endParaRPr lang="en-GB"/>
          </a:p>
        </p:txBody>
      </p:sp>
    </p:spTree>
    <p:extLst>
      <p:ext uri="{BB962C8B-B14F-4D97-AF65-F5344CB8AC3E}">
        <p14:creationId xmlns:p14="http://schemas.microsoft.com/office/powerpoint/2010/main" val="3552121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2F24113-D556-4751-94C2-978D41C38CBB}" type="datetimeFigureOut">
              <a:rPr lang="en-GB" smtClean="0"/>
              <a:t>29/03/2023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E96BD8-3FC1-42E5-B2C6-524C646B34EC}" type="slidenum">
              <a:rPr lang="en-GB" smtClean="0"/>
              <a:t>‹#›</a:t>
            </a:fld>
            <a:endParaRPr lang="en-GB"/>
          </a:p>
        </p:txBody>
      </p:sp>
    </p:spTree>
    <p:extLst>
      <p:ext uri="{BB962C8B-B14F-4D97-AF65-F5344CB8AC3E}">
        <p14:creationId xmlns:p14="http://schemas.microsoft.com/office/powerpoint/2010/main" val="22331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F24113-D556-4751-94C2-978D41C38CBB}" type="datetimeFigureOut">
              <a:rPr lang="en-GB" smtClean="0"/>
              <a:t>29/03/2023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E96BD8-3FC1-42E5-B2C6-524C646B34EC}" type="slidenum">
              <a:rPr lang="en-GB" smtClean="0"/>
              <a:t>‹#›</a:t>
            </a:fld>
            <a:endParaRPr lang="en-GB"/>
          </a:p>
        </p:txBody>
      </p:sp>
    </p:spTree>
    <p:extLst>
      <p:ext uri="{BB962C8B-B14F-4D97-AF65-F5344CB8AC3E}">
        <p14:creationId xmlns:p14="http://schemas.microsoft.com/office/powerpoint/2010/main" val="3024754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2F24113-D556-4751-94C2-978D41C38CBB}" type="datetimeFigureOut">
              <a:rPr lang="en-GB" smtClean="0"/>
              <a:t>29/03/2023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E96BD8-3FC1-42E5-B2C6-524C646B34EC}" type="slidenum">
              <a:rPr lang="en-GB" smtClean="0"/>
              <a:t>‹#›</a:t>
            </a:fld>
            <a:endParaRPr lang="en-GB"/>
          </a:p>
        </p:txBody>
      </p:sp>
    </p:spTree>
    <p:extLst>
      <p:ext uri="{BB962C8B-B14F-4D97-AF65-F5344CB8AC3E}">
        <p14:creationId xmlns:p14="http://schemas.microsoft.com/office/powerpoint/2010/main" val="2808092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2F24113-D556-4751-94C2-978D41C38CBB}" type="datetimeFigureOut">
              <a:rPr lang="en-GB" smtClean="0"/>
              <a:t>29/03/2023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DE96BD8-3FC1-42E5-B2C6-524C646B34EC}" type="slidenum">
              <a:rPr lang="en-GB" smtClean="0"/>
              <a:t>‹#›</a:t>
            </a:fld>
            <a:endParaRPr lang="en-GB"/>
          </a:p>
        </p:txBody>
      </p:sp>
    </p:spTree>
    <p:extLst>
      <p:ext uri="{BB962C8B-B14F-4D97-AF65-F5344CB8AC3E}">
        <p14:creationId xmlns:p14="http://schemas.microsoft.com/office/powerpoint/2010/main" val="485311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2F24113-D556-4751-94C2-978D41C38CBB}" type="datetimeFigureOut">
              <a:rPr lang="en-GB" smtClean="0"/>
              <a:t>29/03/2023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DE96BD8-3FC1-42E5-B2C6-524C646B34EC}" type="slidenum">
              <a:rPr lang="en-GB" smtClean="0"/>
              <a:t>‹#›</a:t>
            </a:fld>
            <a:endParaRPr lang="en-GB"/>
          </a:p>
        </p:txBody>
      </p:sp>
    </p:spTree>
    <p:extLst>
      <p:ext uri="{BB962C8B-B14F-4D97-AF65-F5344CB8AC3E}">
        <p14:creationId xmlns:p14="http://schemas.microsoft.com/office/powerpoint/2010/main" val="208744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F24113-D556-4751-94C2-978D41C38CBB}" type="datetimeFigureOut">
              <a:rPr lang="en-GB" smtClean="0"/>
              <a:t>29/03/2023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DE96BD8-3FC1-42E5-B2C6-524C646B34EC}" type="slidenum">
              <a:rPr lang="en-GB" smtClean="0"/>
              <a:t>‹#›</a:t>
            </a:fld>
            <a:endParaRPr lang="en-GB"/>
          </a:p>
        </p:txBody>
      </p:sp>
    </p:spTree>
    <p:extLst>
      <p:ext uri="{BB962C8B-B14F-4D97-AF65-F5344CB8AC3E}">
        <p14:creationId xmlns:p14="http://schemas.microsoft.com/office/powerpoint/2010/main" val="930276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F24113-D556-4751-94C2-978D41C38CBB}" type="datetimeFigureOut">
              <a:rPr lang="en-GB" smtClean="0"/>
              <a:t>29/03/2023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E96BD8-3FC1-42E5-B2C6-524C646B34EC}" type="slidenum">
              <a:rPr lang="en-GB" smtClean="0"/>
              <a:t>‹#›</a:t>
            </a:fld>
            <a:endParaRPr lang="en-GB"/>
          </a:p>
        </p:txBody>
      </p:sp>
    </p:spTree>
    <p:extLst>
      <p:ext uri="{BB962C8B-B14F-4D97-AF65-F5344CB8AC3E}">
        <p14:creationId xmlns:p14="http://schemas.microsoft.com/office/powerpoint/2010/main" val="4146615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F24113-D556-4751-94C2-978D41C38CBB}" type="datetimeFigureOut">
              <a:rPr lang="en-GB" smtClean="0"/>
              <a:t>29/03/2023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E96BD8-3FC1-42E5-B2C6-524C646B34EC}" type="slidenum">
              <a:rPr lang="en-GB" smtClean="0"/>
              <a:t>‹#›</a:t>
            </a:fld>
            <a:endParaRPr lang="en-GB"/>
          </a:p>
        </p:txBody>
      </p:sp>
    </p:spTree>
    <p:extLst>
      <p:ext uri="{BB962C8B-B14F-4D97-AF65-F5344CB8AC3E}">
        <p14:creationId xmlns:p14="http://schemas.microsoft.com/office/powerpoint/2010/main" val="3753340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F24113-D556-4751-94C2-978D41C38CBB}" type="datetimeFigureOut">
              <a:rPr lang="en-GB" smtClean="0"/>
              <a:t>29/03/2023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E96BD8-3FC1-42E5-B2C6-524C646B34EC}" type="slidenum">
              <a:rPr lang="en-GB" smtClean="0"/>
              <a:t>‹#›</a:t>
            </a:fld>
            <a:endParaRPr lang="en-GB"/>
          </a:p>
        </p:txBody>
      </p:sp>
    </p:spTree>
    <p:extLst>
      <p:ext uri="{BB962C8B-B14F-4D97-AF65-F5344CB8AC3E}">
        <p14:creationId xmlns:p14="http://schemas.microsoft.com/office/powerpoint/2010/main" val="2205014719"/>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55576" y="1412776"/>
            <a:ext cx="7632848" cy="4713387"/>
          </a:xfrm>
        </p:spPr>
        <p:txBody>
          <a:bodyPr/>
          <a:lstStyle/>
          <a:p>
            <a:pPr marL="0" indent="0" algn="ctr">
              <a:buNone/>
            </a:pPr>
            <a:endParaRPr lang="lv-LV" b="1" dirty="0"/>
          </a:p>
          <a:p>
            <a:pPr marL="0" indent="0">
              <a:buNone/>
            </a:pPr>
            <a:r>
              <a:rPr lang="lv-LV" sz="2400" b="1" dirty="0">
                <a:solidFill>
                  <a:srgbClr val="FFFF00"/>
                </a:solidFill>
              </a:rPr>
              <a:t>Inga Brūvere</a:t>
            </a:r>
          </a:p>
          <a:p>
            <a:pPr marL="0" indent="0">
              <a:buNone/>
            </a:pPr>
            <a:r>
              <a:rPr lang="lv-LV" sz="2400" dirty="0">
                <a:solidFill>
                  <a:srgbClr val="FFFF00"/>
                </a:solidFill>
              </a:rPr>
              <a:t>Biedrības «Latvijas Radošo savienību padome» (RSP) </a:t>
            </a:r>
            <a:r>
              <a:rPr lang="lv-LV" sz="2400" b="1" dirty="0">
                <a:solidFill>
                  <a:srgbClr val="FFFF00"/>
                </a:solidFill>
                <a:latin typeface="Calibri" panose="020F0502020204030204" pitchFamily="34" charset="0"/>
                <a:cs typeface="Calibri" panose="020F0502020204030204" pitchFamily="34" charset="0"/>
              </a:rPr>
              <a:t>v</a:t>
            </a:r>
            <a:r>
              <a:rPr lang="lv-LV" sz="2400" dirty="0">
                <a:solidFill>
                  <a:srgbClr val="FFFF00"/>
                </a:solidFill>
                <a:latin typeface="Calibri" panose="020F0502020204030204" pitchFamily="34" charset="0"/>
                <a:cs typeface="Calibri" panose="020F0502020204030204" pitchFamily="34" charset="0"/>
              </a:rPr>
              <a:t>aldes priekšsēdētāja kopš 2019. gada</a:t>
            </a:r>
          </a:p>
          <a:p>
            <a:pPr marL="0" indent="0" algn="just">
              <a:buNone/>
            </a:pPr>
            <a:r>
              <a:rPr lang="lv-LV" sz="2400" b="1" i="0" dirty="0">
                <a:effectLst/>
                <a:latin typeface="Calibri" panose="020F0502020204030204" pitchFamily="34" charset="0"/>
                <a:cs typeface="Calibri" panose="020F0502020204030204" pitchFamily="34" charset="0"/>
              </a:rPr>
              <a:t>RSP mērķi saskaņā ar biedrības  statūtiem:</a:t>
            </a:r>
            <a:endParaRPr lang="lv-LV" sz="2400" b="0" i="0" dirty="0">
              <a:effectLst/>
              <a:latin typeface="Calibri" panose="020F0502020204030204" pitchFamily="34" charset="0"/>
              <a:cs typeface="Calibri" panose="020F0502020204030204" pitchFamily="34" charset="0"/>
            </a:endParaRPr>
          </a:p>
          <a:p>
            <a:pPr lvl="1">
              <a:buFont typeface="Wingdings" pitchFamily="2" charset="2"/>
              <a:buChar char="v"/>
            </a:pPr>
            <a:r>
              <a:rPr lang="lv-LV" sz="2400" b="0" i="0" dirty="0">
                <a:effectLst/>
                <a:latin typeface="Calibri" panose="020F0502020204030204" pitchFamily="34" charset="0"/>
                <a:cs typeface="Calibri" panose="020F0502020204030204" pitchFamily="34" charset="0"/>
              </a:rPr>
              <a:t>Kultūras pieejamības veicināšana Latvijas sabiedrībai</a:t>
            </a:r>
          </a:p>
          <a:p>
            <a:pPr lvl="1">
              <a:buFont typeface="Wingdings" pitchFamily="2" charset="2"/>
              <a:buChar char="v"/>
            </a:pPr>
            <a:r>
              <a:rPr lang="lv-LV" sz="2400" b="0" i="0" dirty="0">
                <a:effectLst/>
                <a:latin typeface="Calibri" panose="020F0502020204030204" pitchFamily="34" charset="0"/>
                <a:cs typeface="Calibri" panose="020F0502020204030204" pitchFamily="34" charset="0"/>
              </a:rPr>
              <a:t>Kulturālas un sociāli ilgtspējīgas dzīves vides veicināšana Latvijā</a:t>
            </a:r>
          </a:p>
          <a:p>
            <a:pPr lvl="1">
              <a:buFont typeface="Wingdings" pitchFamily="2" charset="2"/>
              <a:buChar char="v"/>
            </a:pPr>
            <a:r>
              <a:rPr lang="lv-LV" sz="2400" b="0" i="0" dirty="0">
                <a:effectLst/>
                <a:latin typeface="Calibri" panose="020F0502020204030204" pitchFamily="34" charset="0"/>
                <a:cs typeface="Calibri" panose="020F0502020204030204" pitchFamily="34" charset="0"/>
              </a:rPr>
              <a:t>Radošo darbinieku profesionālo, sociālo un ekonomisko tiesību un interešu aizstāvība</a:t>
            </a:r>
          </a:p>
          <a:p>
            <a:endParaRPr lang="en-GB" sz="2400" b="1" dirty="0"/>
          </a:p>
          <a:p>
            <a:endParaRPr lang="en-GB" dirty="0"/>
          </a:p>
        </p:txBody>
      </p:sp>
      <p:pic>
        <p:nvPicPr>
          <p:cNvPr id="2" name="Picture 1">
            <a:extLst>
              <a:ext uri="{FF2B5EF4-FFF2-40B4-BE49-F238E27FC236}">
                <a16:creationId xmlns:a16="http://schemas.microsoft.com/office/drawing/2014/main" id="{3F48A3D0-9BD3-97E4-3103-3D58CD2EC64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24128" y="548680"/>
            <a:ext cx="1946189" cy="1494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82840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9552" y="620688"/>
            <a:ext cx="7992888" cy="5505475"/>
          </a:xfrm>
        </p:spPr>
        <p:txBody>
          <a:bodyPr>
            <a:normAutofit fontScale="70000" lnSpcReduction="20000"/>
          </a:bodyPr>
          <a:lstStyle/>
          <a:p>
            <a:pPr marL="0" indent="0">
              <a:buNone/>
            </a:pPr>
            <a:r>
              <a:rPr lang="lv-LV" sz="3400" b="1" dirty="0">
                <a:solidFill>
                  <a:srgbClr val="FFFF00"/>
                </a:solidFill>
              </a:rPr>
              <a:t>Latvijas Radošo savienību padome</a:t>
            </a:r>
            <a:r>
              <a:rPr lang="lv-LV" sz="3400" dirty="0">
                <a:solidFill>
                  <a:srgbClr val="FFFF00"/>
                </a:solidFill>
              </a:rPr>
              <a:t> </a:t>
            </a:r>
            <a:r>
              <a:rPr lang="lv-LV" sz="3400" dirty="0"/>
              <a:t>(RSP) ir lielākā kultūrpolitikas NVO Latvijā, kas pārstāv 11 radošās savienības un vairāk nekā 3000 fizisko biedru. RSP pārstāv: Latvijas Komponistu savienība, Latvijas Mākslinieku savienība, Latvijas Rakstnieku savienība, Latvijas Teātra darbinieku savienība, Latvijas Zinātnieku savienība, Latvijas Fotogrāfu savienība, Horeogrāfu asociācija, Latvijas Arhitektu savienība, Latvijas Dizaineru savienība, Latvijas Kinematogrāfistu savienība, Latvijas Rokmūzikas asociācija.  </a:t>
            </a:r>
            <a:endParaRPr lang="en-GB" sz="3400" dirty="0"/>
          </a:p>
          <a:p>
            <a:pPr marL="0" indent="0">
              <a:buNone/>
            </a:pPr>
            <a:endParaRPr lang="lv-LV" sz="3400" dirty="0"/>
          </a:p>
          <a:p>
            <a:pPr marL="0" indent="0">
              <a:buNone/>
            </a:pPr>
            <a:r>
              <a:rPr lang="lv-LV" sz="3400" dirty="0"/>
              <a:t>Latvijas Radošo savienību padome dibināta 1988. gadā Rakstnieku savienības paplašinātajā plēnumā kā Radošo savienību Kultūras padome. 1995. gadā reģistrēta kā profesionālo radošo organizāciju apvienība – Latvijas Radošo savienību padome. Padome dibināta un darbojas ar pārliecību, ka latviešu valodas, kultūras, tradīciju, nacionālās identitātes un profesionālās mākslas saglabāšana un attīstīšana ir nozīmīgs un izšķirošs Latvijas valsts ilgtspējīgas pastāvēšanas pamats. </a:t>
            </a:r>
            <a:endParaRPr lang="en-GB" sz="3400" dirty="0"/>
          </a:p>
          <a:p>
            <a:endParaRPr lang="en-GB" dirty="0"/>
          </a:p>
        </p:txBody>
      </p:sp>
    </p:spTree>
    <p:extLst>
      <p:ext uri="{BB962C8B-B14F-4D97-AF65-F5344CB8AC3E}">
        <p14:creationId xmlns:p14="http://schemas.microsoft.com/office/powerpoint/2010/main" val="141888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83568" y="1340769"/>
            <a:ext cx="7776864" cy="4536504"/>
          </a:xfrm>
        </p:spPr>
        <p:txBody>
          <a:bodyPr>
            <a:normAutofit lnSpcReduction="10000"/>
          </a:bodyPr>
          <a:lstStyle/>
          <a:p>
            <a:pPr marL="0" indent="0" algn="ctr">
              <a:buNone/>
            </a:pPr>
            <a:endParaRPr lang="lv-LV" b="1" dirty="0"/>
          </a:p>
          <a:p>
            <a:pPr marL="0" indent="0" algn="ctr">
              <a:buNone/>
            </a:pPr>
            <a:r>
              <a:rPr lang="lv-LV" b="1" dirty="0">
                <a:solidFill>
                  <a:srgbClr val="FFFF00"/>
                </a:solidFill>
              </a:rPr>
              <a:t>RSP sadarbojas ar:</a:t>
            </a:r>
          </a:p>
          <a:p>
            <a:pPr marL="0" indent="0" algn="ctr">
              <a:buNone/>
            </a:pPr>
            <a:r>
              <a:rPr lang="en-GB" dirty="0"/>
              <a:t> </a:t>
            </a:r>
          </a:p>
          <a:p>
            <a:pPr lvl="0"/>
            <a:r>
              <a:rPr lang="lv-LV" sz="2400" dirty="0"/>
              <a:t>Kultūras ministriju</a:t>
            </a:r>
            <a:endParaRPr lang="en-GB" sz="2400" dirty="0"/>
          </a:p>
          <a:p>
            <a:pPr lvl="0"/>
            <a:r>
              <a:rPr lang="lv-LV" sz="2400" dirty="0"/>
              <a:t>Valsts Kultūrkapitāla fondu</a:t>
            </a:r>
            <a:endParaRPr lang="en-GB" sz="2400" dirty="0"/>
          </a:p>
          <a:p>
            <a:pPr lvl="0"/>
            <a:r>
              <a:rPr lang="lv-LV" sz="2400" dirty="0"/>
              <a:t>Finanšu ministriju un Valsts ieņēmumu dienestu</a:t>
            </a:r>
          </a:p>
          <a:p>
            <a:pPr lvl="0"/>
            <a:r>
              <a:rPr lang="lv-LV" sz="2400" dirty="0"/>
              <a:t>Rīgas domes Kultūras komisiju un Rīgas domes Izglītības, kultūras un sporta departamentu</a:t>
            </a:r>
            <a:endParaRPr lang="en-GB" sz="2400" dirty="0"/>
          </a:p>
          <a:p>
            <a:pPr lvl="0"/>
            <a:r>
              <a:rPr lang="lv-LV" sz="2400" dirty="0"/>
              <a:t>Laikmetīgās kultūras nevalstisko organizāciju asociāciju (LKNVOA)</a:t>
            </a:r>
            <a:endParaRPr lang="en-GB" sz="2400" dirty="0"/>
          </a:p>
          <a:p>
            <a:endParaRPr lang="en-GB" dirty="0"/>
          </a:p>
        </p:txBody>
      </p:sp>
    </p:spTree>
    <p:extLst>
      <p:ext uri="{BB962C8B-B14F-4D97-AF65-F5344CB8AC3E}">
        <p14:creationId xmlns:p14="http://schemas.microsoft.com/office/powerpoint/2010/main" val="1379918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83568" y="1412776"/>
            <a:ext cx="7848872" cy="4713387"/>
          </a:xfrm>
        </p:spPr>
        <p:txBody>
          <a:bodyPr>
            <a:normAutofit fontScale="70000" lnSpcReduction="20000"/>
          </a:bodyPr>
          <a:lstStyle/>
          <a:p>
            <a:pPr marL="0" lvl="0" indent="0" algn="ctr">
              <a:buNone/>
            </a:pPr>
            <a:r>
              <a:rPr lang="lv-LV" sz="4100" b="1" dirty="0">
                <a:solidFill>
                  <a:srgbClr val="FFFF00"/>
                </a:solidFill>
              </a:rPr>
              <a:t>RSP pārstāvniecība komisijās un darba grupās:</a:t>
            </a:r>
          </a:p>
          <a:p>
            <a:pPr marL="0" lvl="0" indent="0" algn="ctr">
              <a:buNone/>
            </a:pPr>
            <a:endParaRPr lang="lv-LV" sz="4100" dirty="0"/>
          </a:p>
          <a:p>
            <a:pPr lvl="0"/>
            <a:r>
              <a:rPr lang="lv-LV" sz="3400" dirty="0"/>
              <a:t>Valsts Kultūrkapitāla fonda padomē,</a:t>
            </a:r>
            <a:endParaRPr lang="en-GB" sz="3400" dirty="0"/>
          </a:p>
          <a:p>
            <a:r>
              <a:rPr lang="lv-LV" sz="3400" dirty="0"/>
              <a:t>Dalība Autortiesību likuma papildinājumu izstrādes darba grupa,</a:t>
            </a:r>
            <a:endParaRPr lang="en-GB" sz="3400" dirty="0"/>
          </a:p>
          <a:p>
            <a:pPr lvl="0"/>
            <a:r>
              <a:rPr lang="lv-LV" sz="3400" dirty="0"/>
              <a:t>Nacionālajā Kultūras padomē,</a:t>
            </a:r>
            <a:endParaRPr lang="en-GB" sz="3400" dirty="0"/>
          </a:p>
          <a:p>
            <a:pPr lvl="0"/>
            <a:r>
              <a:rPr lang="lv-LV" sz="3400" dirty="0"/>
              <a:t>Kultūras aliansē (kopā ar biedrību „Laiks kultūrai”, kas apvieno nacionālas nozīmes kultūras institūciju vadītājus un Laikmetīgās kultūras NVO asociāciju),</a:t>
            </a:r>
            <a:endParaRPr lang="en-GB" sz="3400" dirty="0"/>
          </a:p>
          <a:p>
            <a:pPr lvl="0"/>
            <a:r>
              <a:rPr lang="lv-LV" sz="3400" dirty="0"/>
              <a:t>UNESCO Nacionālās komisijas Asamblejā,</a:t>
            </a:r>
            <a:endParaRPr lang="en-GB" sz="3400" dirty="0"/>
          </a:p>
          <a:p>
            <a:pPr lvl="0"/>
            <a:r>
              <a:rPr lang="lv-LV" sz="3400" dirty="0"/>
              <a:t>Nacionālā Kultūrizglītības padomē (pie LR Kultūras ministrijas),</a:t>
            </a:r>
            <a:endParaRPr lang="en-GB" sz="3400" dirty="0"/>
          </a:p>
          <a:p>
            <a:pPr lvl="0"/>
            <a:r>
              <a:rPr lang="lv-LV" sz="3400" dirty="0"/>
              <a:t>RSP ir biedrs Pilsoniskā aliansē.</a:t>
            </a:r>
            <a:endParaRPr lang="en-GB" sz="3400" dirty="0"/>
          </a:p>
          <a:p>
            <a:endParaRPr lang="en-GB" dirty="0"/>
          </a:p>
        </p:txBody>
      </p:sp>
    </p:spTree>
    <p:extLst>
      <p:ext uri="{BB962C8B-B14F-4D97-AF65-F5344CB8AC3E}">
        <p14:creationId xmlns:p14="http://schemas.microsoft.com/office/powerpoint/2010/main" val="305387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83568" y="1916832"/>
            <a:ext cx="7776864" cy="3960440"/>
          </a:xfrm>
        </p:spPr>
        <p:txBody>
          <a:bodyPr>
            <a:normAutofit/>
          </a:bodyPr>
          <a:lstStyle/>
          <a:p>
            <a:pPr marL="0" indent="0" algn="ctr">
              <a:buNone/>
            </a:pPr>
            <a:endParaRPr lang="lv-LV" b="1" dirty="0"/>
          </a:p>
          <a:p>
            <a:pPr marL="0" indent="0" algn="ctr">
              <a:buNone/>
            </a:pPr>
            <a:endParaRPr lang="lv-LV" b="1" dirty="0">
              <a:solidFill>
                <a:srgbClr val="FFFF00"/>
              </a:solidFill>
            </a:endParaRPr>
          </a:p>
          <a:p>
            <a:pPr marL="0" indent="0" algn="ctr">
              <a:buNone/>
            </a:pPr>
            <a:r>
              <a:rPr lang="lv-LV" sz="2800" b="1" dirty="0"/>
              <a:t>RSP nozīmīgākie darbi kultūrpolitikas jomā</a:t>
            </a:r>
          </a:p>
          <a:p>
            <a:pPr marL="0" indent="0" algn="ctr">
              <a:buNone/>
            </a:pPr>
            <a:r>
              <a:rPr lang="en-GB" dirty="0">
                <a:solidFill>
                  <a:srgbClr val="FFFF00"/>
                </a:solidFill>
              </a:rPr>
              <a:t> </a:t>
            </a:r>
          </a:p>
          <a:p>
            <a:endParaRPr lang="en-GB" dirty="0"/>
          </a:p>
        </p:txBody>
      </p:sp>
    </p:spTree>
    <p:extLst>
      <p:ext uri="{BB962C8B-B14F-4D97-AF65-F5344CB8AC3E}">
        <p14:creationId xmlns:p14="http://schemas.microsoft.com/office/powerpoint/2010/main" val="4142560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23528" y="1196752"/>
            <a:ext cx="8496944" cy="4929411"/>
          </a:xfrm>
        </p:spPr>
        <p:txBody>
          <a:bodyPr>
            <a:normAutofit fontScale="77500" lnSpcReduction="20000"/>
          </a:bodyPr>
          <a:lstStyle/>
          <a:p>
            <a:pPr>
              <a:spcBef>
                <a:spcPts val="0"/>
              </a:spcBef>
            </a:pPr>
            <a:r>
              <a:rPr lang="lv-LV" sz="3100" dirty="0"/>
              <a:t>Pēc RSP iniciatīvas 2014. gadā tika izveidota </a:t>
            </a:r>
            <a:r>
              <a:rPr lang="lv-LV" sz="3100" dirty="0">
                <a:solidFill>
                  <a:srgbClr val="FFFF00"/>
                </a:solidFill>
              </a:rPr>
              <a:t>Izcilības balva kultūrā, </a:t>
            </a:r>
            <a:r>
              <a:rPr lang="lv-LV" sz="3100" dirty="0"/>
              <a:t>ko katru gadu pasniedz Kultūras ministrija</a:t>
            </a:r>
          </a:p>
          <a:p>
            <a:pPr>
              <a:spcBef>
                <a:spcPts val="0"/>
              </a:spcBef>
            </a:pPr>
            <a:r>
              <a:rPr lang="lv-LV" sz="3100" dirty="0"/>
              <a:t>Pēc RSP iniciatīvas 2018. gada pieņemts </a:t>
            </a:r>
            <a:r>
              <a:rPr lang="lv-LV" sz="3100" dirty="0">
                <a:solidFill>
                  <a:srgbClr val="FFFF00"/>
                </a:solidFill>
              </a:rPr>
              <a:t>«Radošo personu statusa un profesionālo radošo organizāciju likums»</a:t>
            </a:r>
            <a:r>
              <a:rPr lang="lv-LV" sz="3100" dirty="0"/>
              <a:t> un ar to saistīta </a:t>
            </a:r>
            <a:r>
              <a:rPr lang="lv-LV" sz="3100" dirty="0">
                <a:solidFill>
                  <a:srgbClr val="FFFF00"/>
                </a:solidFill>
              </a:rPr>
              <a:t>«Radošo personu atbalsta programma»</a:t>
            </a:r>
            <a:r>
              <a:rPr lang="lv-LV" sz="3100" dirty="0"/>
              <a:t>, ko administrē RSP, ik gadu sniedzot atbalstu vairāk kā 400 radošām</a:t>
            </a:r>
            <a:endParaRPr lang="en-GB" sz="3100" dirty="0"/>
          </a:p>
          <a:p>
            <a:pPr>
              <a:spcBef>
                <a:spcPts val="0"/>
              </a:spcBef>
            </a:pPr>
            <a:r>
              <a:rPr lang="lv-LV" sz="3100" dirty="0"/>
              <a:t>Pēc RSP iniciatīvas un ar Kultūras ministrijas atbalstu kopš 2020. gada VKKF izveidota mērķprogramma </a:t>
            </a:r>
            <a:r>
              <a:rPr lang="lv-LV" sz="3100" dirty="0">
                <a:solidFill>
                  <a:srgbClr val="FFFF00"/>
                </a:solidFill>
              </a:rPr>
              <a:t>«Jaunrades veicināšanas stipendiju mērķprogramma»</a:t>
            </a:r>
            <a:r>
              <a:rPr lang="lv-LV" sz="3100" dirty="0"/>
              <a:t>,</a:t>
            </a:r>
            <a:r>
              <a:rPr lang="lv-LV" sz="3100" dirty="0">
                <a:solidFill>
                  <a:srgbClr val="FFFF00"/>
                </a:solidFill>
              </a:rPr>
              <a:t> </a:t>
            </a:r>
            <a:r>
              <a:rPr lang="lv-LV" sz="3100" dirty="0"/>
              <a:t>ko 2022. gadā saņēma 43 radošas personas, ik mēnesi 914 EUR x 12 mēneši</a:t>
            </a:r>
          </a:p>
          <a:p>
            <a:pPr>
              <a:spcBef>
                <a:spcPts val="0"/>
              </a:spcBef>
            </a:pPr>
            <a:r>
              <a:rPr lang="lv-LV" sz="3100" dirty="0"/>
              <a:t>VKKF finansējuma atgriešana pie </a:t>
            </a:r>
            <a:r>
              <a:rPr lang="lv-LV" sz="3100" dirty="0">
                <a:solidFill>
                  <a:srgbClr val="FFFF00"/>
                </a:solidFill>
              </a:rPr>
              <a:t>3% no akcīzes nodokļiem no 2024. gada</a:t>
            </a:r>
            <a:endParaRPr lang="lv-LV" sz="3100" dirty="0"/>
          </a:p>
          <a:p>
            <a:pPr>
              <a:spcBef>
                <a:spcPts val="0"/>
              </a:spcBef>
            </a:pPr>
            <a:r>
              <a:rPr lang="lv-LV" sz="3100" dirty="0"/>
              <a:t>Sadarbībā ar Kultūras un Finanšu ministrijām ir panākta vienošanās par </a:t>
            </a:r>
            <a:r>
              <a:rPr lang="lv-LV" sz="3100" dirty="0">
                <a:solidFill>
                  <a:srgbClr val="FFFF00"/>
                </a:solidFill>
              </a:rPr>
              <a:t>Autoratlīdzības režīma pagarināšanu </a:t>
            </a:r>
            <a:r>
              <a:rPr lang="lv-LV" sz="3100" dirty="0"/>
              <a:t>uz vienu gadu līdz 2023. gada beigām, tā saglabājot vienkāršu nodokļu nomaksas režīmu radošām personām</a:t>
            </a:r>
            <a:endParaRPr lang="en-GB" sz="3100" dirty="0"/>
          </a:p>
          <a:p>
            <a:pPr>
              <a:spcBef>
                <a:spcPts val="0"/>
              </a:spcBef>
            </a:pPr>
            <a:endParaRPr lang="lv-LV" sz="3000" dirty="0"/>
          </a:p>
          <a:p>
            <a:pPr>
              <a:spcBef>
                <a:spcPts val="0"/>
              </a:spcBef>
            </a:pPr>
            <a:endParaRPr lang="en-GB" sz="3200" dirty="0"/>
          </a:p>
          <a:p>
            <a:pPr>
              <a:spcBef>
                <a:spcPts val="0"/>
              </a:spcBef>
            </a:pPr>
            <a:endParaRPr lang="lv-LV" b="1" dirty="0">
              <a:solidFill>
                <a:srgbClr val="FFFF00"/>
              </a:solidFill>
            </a:endParaRPr>
          </a:p>
          <a:p>
            <a:pPr>
              <a:spcBef>
                <a:spcPts val="0"/>
              </a:spcBef>
            </a:pPr>
            <a:endParaRPr lang="lv-LV" b="1" dirty="0">
              <a:solidFill>
                <a:srgbClr val="FFFF00"/>
              </a:solidFill>
            </a:endParaRPr>
          </a:p>
          <a:p>
            <a:pPr marL="0" lvl="0" indent="0" algn="ctr">
              <a:spcBef>
                <a:spcPts val="0"/>
              </a:spcBef>
              <a:buNone/>
            </a:pPr>
            <a:endParaRPr lang="lv-LV" b="1" dirty="0">
              <a:solidFill>
                <a:srgbClr val="FFFF00"/>
              </a:solidFill>
            </a:endParaRPr>
          </a:p>
          <a:p>
            <a:pPr marL="0" lvl="0" indent="0" algn="ctr">
              <a:buNone/>
            </a:pPr>
            <a:endParaRPr lang="lv-LV" sz="2400" b="1" dirty="0">
              <a:solidFill>
                <a:srgbClr val="FFFF00"/>
              </a:solidFill>
            </a:endParaRPr>
          </a:p>
        </p:txBody>
      </p:sp>
    </p:spTree>
    <p:extLst>
      <p:ext uri="{BB962C8B-B14F-4D97-AF65-F5344CB8AC3E}">
        <p14:creationId xmlns:p14="http://schemas.microsoft.com/office/powerpoint/2010/main" val="3724782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11560" y="2060575"/>
            <a:ext cx="7920880" cy="4065588"/>
          </a:xfrm>
        </p:spPr>
        <p:txBody>
          <a:bodyPr>
            <a:normAutofit/>
          </a:bodyPr>
          <a:lstStyle/>
          <a:p>
            <a:pPr marL="0" indent="0" algn="ctr">
              <a:buNone/>
            </a:pPr>
            <a:r>
              <a:rPr lang="lv-LV" sz="2800" b="1" dirty="0">
                <a:solidFill>
                  <a:srgbClr val="FFFF00"/>
                </a:solidFill>
              </a:rPr>
              <a:t>Sadarbība ar Rīgas domi un Rīgas domes Izglītības, kultūras un sporta departamentu </a:t>
            </a:r>
          </a:p>
          <a:p>
            <a:pPr marL="0" indent="0">
              <a:buNone/>
            </a:pPr>
            <a:endParaRPr lang="lv-LV" sz="2400" dirty="0"/>
          </a:p>
          <a:p>
            <a:pPr marL="0" indent="0">
              <a:lnSpc>
                <a:spcPct val="120000"/>
              </a:lnSpc>
              <a:buNone/>
            </a:pPr>
            <a:r>
              <a:rPr lang="lv-LV" sz="2400" dirty="0"/>
              <a:t>Kopš 2022. gada dalība gan RD kultūras konkursu un festivāla mērķprogrammas saistošo noteikumu, gan nolikumu izstrādē.  RSP pārstāvju dalība arī Rīgas domes Kultūras komisijas sēdēs.</a:t>
            </a:r>
          </a:p>
          <a:p>
            <a:endParaRPr lang="en-GB" dirty="0"/>
          </a:p>
        </p:txBody>
      </p:sp>
    </p:spTree>
    <p:extLst>
      <p:ext uri="{BB962C8B-B14F-4D97-AF65-F5344CB8AC3E}">
        <p14:creationId xmlns:p14="http://schemas.microsoft.com/office/powerpoint/2010/main" val="1800477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67544" y="692696"/>
            <a:ext cx="8208912" cy="5688632"/>
          </a:xfrm>
        </p:spPr>
        <p:txBody>
          <a:bodyPr>
            <a:normAutofit fontScale="55000" lnSpcReduction="20000"/>
          </a:bodyPr>
          <a:lstStyle/>
          <a:p>
            <a:pPr marL="0" indent="0" algn="ctr">
              <a:buNone/>
            </a:pPr>
            <a:r>
              <a:rPr lang="lv-LV" sz="4400" b="1" dirty="0"/>
              <a:t>Motivācija darbam padomē</a:t>
            </a:r>
          </a:p>
          <a:p>
            <a:pPr marL="0" indent="0" algn="ctr">
              <a:buNone/>
            </a:pPr>
            <a:endParaRPr lang="lv-LV" sz="4400" dirty="0"/>
          </a:p>
          <a:p>
            <a:pPr marL="0" indent="0">
              <a:buNone/>
            </a:pPr>
            <a:r>
              <a:rPr lang="lv-LV" sz="4400" b="1" dirty="0">
                <a:solidFill>
                  <a:srgbClr val="FFFF00"/>
                </a:solidFill>
              </a:rPr>
              <a:t>Virsuzdevums - Kultūra kā būtisks priekšnoteikums Rīgas pilsētas ilgtspējīgai attīstībai un iedzīvotāju labklājībai:</a:t>
            </a:r>
          </a:p>
          <a:p>
            <a:pPr marL="0" indent="0">
              <a:buNone/>
            </a:pPr>
            <a:endParaRPr lang="lv-LV" sz="4400" b="1" dirty="0">
              <a:solidFill>
                <a:srgbClr val="FFFF00"/>
              </a:solidFill>
            </a:endParaRPr>
          </a:p>
          <a:p>
            <a:r>
              <a:rPr lang="lv-LV" sz="4400" dirty="0"/>
              <a:t>Kultūras stratēģijas izstrādāšana un ieviešanai, nodrošinot Rīgā vispusīgu kultūras piedāvājumu,</a:t>
            </a:r>
          </a:p>
          <a:p>
            <a:r>
              <a:rPr lang="lv-LV" sz="4400" dirty="0"/>
              <a:t>Kultūras pieejamības vecināšana, kā arī sabiedrības iesaistīšana un integrācija, </a:t>
            </a:r>
            <a:r>
              <a:rPr lang="lv-LV" sz="4400" dirty="0" err="1"/>
              <a:t>kas sniedz</a:t>
            </a:r>
            <a:r>
              <a:rPr lang="lv-LV" sz="4400" dirty="0"/>
              <a:t> iespēju cilvēkiem/</a:t>
            </a:r>
            <a:r>
              <a:rPr lang="lv-LV" sz="4400" dirty="0" err="1"/>
              <a:t>sabiedrībai dzīvot kulturālā</a:t>
            </a:r>
            <a:r>
              <a:rPr lang="lv-LV" sz="4400" dirty="0"/>
              <a:t>/</a:t>
            </a:r>
            <a:r>
              <a:rPr lang="lv-LV" sz="4400" dirty="0" err="1"/>
              <a:t>veselīgā vidē</a:t>
            </a:r>
            <a:r>
              <a:rPr lang="lv-LV" sz="4400" dirty="0"/>
              <a:t>, īstenojot savu potenciālu un spējas;</a:t>
            </a:r>
          </a:p>
          <a:p>
            <a:r>
              <a:rPr lang="lv-LV" sz="4400" dirty="0"/>
              <a:t>Kultūras procesu atbalsta politika, tajā skaitā kultūras finansēšanas konkursu saistošo noteikumu un nolikumu izstrādāšana;</a:t>
            </a:r>
          </a:p>
          <a:p>
            <a:r>
              <a:rPr lang="lv-LV" sz="4400" dirty="0"/>
              <a:t>Rīgas kā Eiropas kultūras </a:t>
            </a:r>
            <a:r>
              <a:rPr lang="lv-LV" sz="4400" dirty="0" err="1"/>
              <a:t>galvaspilsētas starptautiska</a:t>
            </a:r>
            <a:r>
              <a:rPr lang="lv-LV" sz="4400" dirty="0"/>
              <a:t> atpazīstamība, tajā skaitā veicinot vēl ciešāku kultūras sadarbību starp Baltijas valstīm.</a:t>
            </a:r>
          </a:p>
          <a:p>
            <a:endParaRPr lang="en-GB" dirty="0"/>
          </a:p>
        </p:txBody>
      </p:sp>
    </p:spTree>
    <p:extLst>
      <p:ext uri="{BB962C8B-B14F-4D97-AF65-F5344CB8AC3E}">
        <p14:creationId xmlns:p14="http://schemas.microsoft.com/office/powerpoint/2010/main" val="3534818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99592" y="1268760"/>
            <a:ext cx="7330008" cy="4857403"/>
          </a:xfrm>
        </p:spPr>
        <p:txBody>
          <a:bodyPr/>
          <a:lstStyle/>
          <a:p>
            <a:pPr marL="0" indent="0">
              <a:buNone/>
            </a:pPr>
            <a:endParaRPr lang="lv-LV" u="sng" dirty="0"/>
          </a:p>
          <a:p>
            <a:pPr marL="0" indent="0">
              <a:buNone/>
            </a:pPr>
            <a:endParaRPr lang="lv-LV" u="sng" dirty="0"/>
          </a:p>
          <a:p>
            <a:pPr marL="0" indent="0" algn="ctr">
              <a:buNone/>
            </a:pPr>
            <a:endParaRPr lang="lv-LV" u="sng" dirty="0"/>
          </a:p>
          <a:p>
            <a:pPr marL="0" indent="0" algn="ctr">
              <a:buNone/>
            </a:pPr>
            <a:r>
              <a:rPr lang="en-GB" u="sng" dirty="0">
                <a:solidFill>
                  <a:srgbClr val="FFFF00"/>
                </a:solidFill>
              </a:rPr>
              <a:t>www.makslinieki.lv</a:t>
            </a:r>
            <a:endParaRPr lang="en-GB" dirty="0">
              <a:solidFill>
                <a:srgbClr val="FFFF00"/>
              </a:solidFill>
            </a:endParaRPr>
          </a:p>
          <a:p>
            <a:endParaRPr lang="en-GB" dirty="0"/>
          </a:p>
        </p:txBody>
      </p:sp>
    </p:spTree>
    <p:extLst>
      <p:ext uri="{BB962C8B-B14F-4D97-AF65-F5344CB8AC3E}">
        <p14:creationId xmlns:p14="http://schemas.microsoft.com/office/powerpoint/2010/main" val="16509471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5686</TotalTime>
  <Words>574</Words>
  <Application>Microsoft Office PowerPoint</Application>
  <PresentationFormat>Slaidrāde ekrānā (4:3)</PresentationFormat>
  <Paragraphs>55</Paragraphs>
  <Slides>9</Slides>
  <Notes>0</Notes>
  <HiddenSlides>0</HiddenSlides>
  <MMClips>0</MMClips>
  <ScaleCrop>false</ScaleCrop>
  <HeadingPairs>
    <vt:vector size="6" baseType="variant">
      <vt:variant>
        <vt:lpstr>Lietotie fonti</vt:lpstr>
      </vt:variant>
      <vt:variant>
        <vt:i4>3</vt:i4>
      </vt:variant>
      <vt:variant>
        <vt:lpstr>Dizains</vt:lpstr>
      </vt:variant>
      <vt:variant>
        <vt:i4>1</vt:i4>
      </vt:variant>
      <vt:variant>
        <vt:lpstr>Slaidu virsraksti</vt:lpstr>
      </vt:variant>
      <vt:variant>
        <vt:i4>9</vt:i4>
      </vt:variant>
    </vt:vector>
  </HeadingPairs>
  <TitlesOfParts>
    <vt:vector size="13" baseType="lpstr">
      <vt:lpstr>Arial</vt:lpstr>
      <vt:lpstr>Calibri</vt:lpstr>
      <vt:lpstr>Wingdings</vt:lpstr>
      <vt:lpstr>Office Theme</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support programme for creative persons</dc:title>
  <dc:creator>HP</dc:creator>
  <cp:lastModifiedBy>Marika Barone</cp:lastModifiedBy>
  <cp:revision>189</cp:revision>
  <dcterms:created xsi:type="dcterms:W3CDTF">2019-06-04T05:18:45Z</dcterms:created>
  <dcterms:modified xsi:type="dcterms:W3CDTF">2023-03-29T11:58:37Z</dcterms:modified>
</cp:coreProperties>
</file>