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0" d="100"/>
          <a:sy n="110" d="100"/>
        </p:scale>
        <p:origin x="3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5487B3E-53E1-EE24-A5DC-D5C301798567}"/>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CCAE1F31-578C-75CE-C8AA-DE96540178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11AF788F-A3E8-C8CD-B6B3-8B993137EBC7}"/>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DE713ADB-522E-C40C-7879-5C1F06B6A3AD}"/>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4202897F-F9F7-816C-CDA1-D5D249CB6970}"/>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163576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D0B1B2F-F280-47BA-62E0-64F229687EF1}"/>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E65B57F9-E029-BD6C-6E27-60CDE3DD4F3A}"/>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9F15A4B-884D-CC44-2876-559E045B8531}"/>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7FE3908C-67D9-BB2D-3196-5EAF557AFF16}"/>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82A07DC6-B7E9-489B-4166-1C5140271B5B}"/>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982794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C50E39A3-CDB1-EB63-5E27-FACEE86EEC65}"/>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DAC8305B-B4AC-CA51-A352-E6C3E1E60768}"/>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65674AE-A5E9-70CF-3A8F-CC4979A40F01}"/>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F84A7AFF-8D27-81C8-69C2-EAED58306CE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CB72A42-E406-22B0-11C4-3E2BE4628F2E}"/>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4135175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8825EA5-9D83-6905-6011-5D42219F2A16}"/>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C669DC74-1C59-8CF0-2A93-F8850072A109}"/>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FAA187A1-0088-1789-E467-C9578BC3DAF7}"/>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93980A07-5704-E114-DA7C-01781064AC05}"/>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C426EA77-FA6E-43E9-6CF0-B9D03140A369}"/>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427099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4ABF713-0AFD-3D3B-79B4-1E3247DC3896}"/>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4B65C84B-B5AF-C2D8-9388-BA2A44C3AA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0BC02714-7D4F-1530-9E7D-9F493FC302D7}"/>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170E0ECC-A43A-3BDB-2F38-F40AE992C7A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121C4F25-14B2-A1DB-26E3-6201D36EE55C}"/>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141180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6A9EFF4-CE15-02A4-E4FC-033250A23189}"/>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A77AA0AD-81E4-8687-0E5F-2635D43E7B88}"/>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A6F8543C-FEFF-1DC7-5FA5-170A43797D2A}"/>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0006F7F0-BE72-62A8-9221-39C5E82E03FA}"/>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6" name="Kājenes vietturis 5">
            <a:extLst>
              <a:ext uri="{FF2B5EF4-FFF2-40B4-BE49-F238E27FC236}">
                <a16:creationId xmlns:a16="http://schemas.microsoft.com/office/drawing/2014/main" id="{DEFDCCE0-9A54-5F8C-7C0E-ECAB23073A14}"/>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A671012-4FA3-0698-3F10-655B783D089E}"/>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107749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AA48F25-D97F-450E-44BA-1893902EAB0C}"/>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7D7A2DA6-05CB-06E7-9DC2-756E014C80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B1DFB844-74DB-19F5-DEE3-2B1C07A11A0F}"/>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8CA801DA-D2E5-6249-F65A-3A6EDA7C7F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223B5DCC-A8CD-548F-6D77-165B37768AB0}"/>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81997545-2847-C271-4C60-9FCA2840414C}"/>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8" name="Kājenes vietturis 7">
            <a:extLst>
              <a:ext uri="{FF2B5EF4-FFF2-40B4-BE49-F238E27FC236}">
                <a16:creationId xmlns:a16="http://schemas.microsoft.com/office/drawing/2014/main" id="{1D11F5F9-12EF-805F-BB2E-63F8E063C885}"/>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C3CCF291-9544-593A-CDE8-903ADF9F6A25}"/>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80830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24C2A06-E07E-6C85-38CD-6E2D3657A190}"/>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5D505094-640B-5D05-CB4F-28E1144BCFD8}"/>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4" name="Kājenes vietturis 3">
            <a:extLst>
              <a:ext uri="{FF2B5EF4-FFF2-40B4-BE49-F238E27FC236}">
                <a16:creationId xmlns:a16="http://schemas.microsoft.com/office/drawing/2014/main" id="{B4572DD0-62EE-2AFB-5B99-4E4089D40513}"/>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0D77AE27-79B8-5317-6E1E-BF7F723B8146}"/>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3000291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C8AC0244-9FBB-0C6D-792D-22AE08F07225}"/>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3" name="Kājenes vietturis 2">
            <a:extLst>
              <a:ext uri="{FF2B5EF4-FFF2-40B4-BE49-F238E27FC236}">
                <a16:creationId xmlns:a16="http://schemas.microsoft.com/office/drawing/2014/main" id="{AE37BF64-E0AE-9BBC-B427-0A25D524BDCC}"/>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687AD75E-5252-E382-1A2F-A36ABF7F6515}"/>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317737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4A11A5A-37DF-0F7E-53A3-1C0E6F5A8CB9}"/>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C9F8B6C0-9ECF-E73F-93FD-509CFF0C27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A1003E06-CCA5-5105-F749-124F05FB83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27EE8E4C-08B5-9399-5631-213854ADFC12}"/>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6" name="Kājenes vietturis 5">
            <a:extLst>
              <a:ext uri="{FF2B5EF4-FFF2-40B4-BE49-F238E27FC236}">
                <a16:creationId xmlns:a16="http://schemas.microsoft.com/office/drawing/2014/main" id="{D85ACCBC-EDCB-C908-2857-30167EC80B55}"/>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5720C845-9C0B-C013-A4B3-0104C1BE747D}"/>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3125946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F76FE61-286D-20E6-2CD9-2642E3C9E9C5}"/>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F12BD9FE-920F-BAEC-9A5B-623E24B842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2007360F-A881-EC1A-52B3-A3867427B8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6D83E233-96C5-1A92-FC48-FDBAFCEEC771}"/>
              </a:ext>
            </a:extLst>
          </p:cNvPr>
          <p:cNvSpPr>
            <a:spLocks noGrp="1"/>
          </p:cNvSpPr>
          <p:nvPr>
            <p:ph type="dt" sz="half" idx="10"/>
          </p:nvPr>
        </p:nvSpPr>
        <p:spPr/>
        <p:txBody>
          <a:bodyPr/>
          <a:lstStyle/>
          <a:p>
            <a:fld id="{80F44199-3B2D-4842-A53B-EA3CA8B7CE8C}" type="datetimeFigureOut">
              <a:rPr lang="lv-LV" smtClean="0"/>
              <a:t>29.03.2023</a:t>
            </a:fld>
            <a:endParaRPr lang="lv-LV"/>
          </a:p>
        </p:txBody>
      </p:sp>
      <p:sp>
        <p:nvSpPr>
          <p:cNvPr id="6" name="Kājenes vietturis 5">
            <a:extLst>
              <a:ext uri="{FF2B5EF4-FFF2-40B4-BE49-F238E27FC236}">
                <a16:creationId xmlns:a16="http://schemas.microsoft.com/office/drawing/2014/main" id="{36A33A3B-8671-7B59-660C-9F04B5EFB6DA}"/>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88A502E9-260B-767C-D1CB-E912F8444F53}"/>
              </a:ext>
            </a:extLst>
          </p:cNvPr>
          <p:cNvSpPr>
            <a:spLocks noGrp="1"/>
          </p:cNvSpPr>
          <p:nvPr>
            <p:ph type="sldNum" sz="quarter" idx="12"/>
          </p:nvPr>
        </p:nvSpPr>
        <p:spPr/>
        <p:txBody>
          <a:bodyPr/>
          <a:lstStyle/>
          <a:p>
            <a:fld id="{60C571CE-BA14-4582-BE1F-8B340A626E1C}" type="slidenum">
              <a:rPr lang="lv-LV" smtClean="0"/>
              <a:t>‹#›</a:t>
            </a:fld>
            <a:endParaRPr lang="lv-LV"/>
          </a:p>
        </p:txBody>
      </p:sp>
    </p:spTree>
    <p:extLst>
      <p:ext uri="{BB962C8B-B14F-4D97-AF65-F5344CB8AC3E}">
        <p14:creationId xmlns:p14="http://schemas.microsoft.com/office/powerpoint/2010/main" val="269207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6F8269F2-74F2-7C27-4C79-F6545D4AB7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01562BF0-4E0F-1CE1-C388-0CC2BA894C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CF491485-CD61-F313-9A71-E2F154D718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44199-3B2D-4842-A53B-EA3CA8B7CE8C}" type="datetimeFigureOut">
              <a:rPr lang="lv-LV" smtClean="0"/>
              <a:t>29.03.2023</a:t>
            </a:fld>
            <a:endParaRPr lang="lv-LV"/>
          </a:p>
        </p:txBody>
      </p:sp>
      <p:sp>
        <p:nvSpPr>
          <p:cNvPr id="5" name="Kājenes vietturis 4">
            <a:extLst>
              <a:ext uri="{FF2B5EF4-FFF2-40B4-BE49-F238E27FC236}">
                <a16:creationId xmlns:a16="http://schemas.microsoft.com/office/drawing/2014/main" id="{3BB4C9C7-FE00-0511-FFCE-1A40AD3416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76912694-E0BD-14C8-79C1-8F90EF0BAF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571CE-BA14-4582-BE1F-8B340A626E1C}" type="slidenum">
              <a:rPr lang="lv-LV" smtClean="0"/>
              <a:t>‹#›</a:t>
            </a:fld>
            <a:endParaRPr lang="lv-LV"/>
          </a:p>
        </p:txBody>
      </p:sp>
    </p:spTree>
    <p:extLst>
      <p:ext uri="{BB962C8B-B14F-4D97-AF65-F5344CB8AC3E}">
        <p14:creationId xmlns:p14="http://schemas.microsoft.com/office/powerpoint/2010/main" val="2051234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D019F7D-EB83-B053-FDA1-A17EAA0B9BB9}"/>
              </a:ext>
            </a:extLst>
          </p:cNvPr>
          <p:cNvSpPr txBox="1"/>
          <p:nvPr/>
        </p:nvSpPr>
        <p:spPr>
          <a:xfrm>
            <a:off x="6590662" y="4267832"/>
            <a:ext cx="4805996" cy="1297115"/>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2500" kern="1200">
                <a:solidFill>
                  <a:schemeClr val="tx2"/>
                </a:solidFill>
                <a:latin typeface="+mj-lt"/>
                <a:ea typeface="+mj-ea"/>
                <a:cs typeface="+mj-cs"/>
              </a:rPr>
              <a:t>Edgars Muktupāvels </a:t>
            </a:r>
          </a:p>
          <a:p>
            <a:pPr>
              <a:lnSpc>
                <a:spcPct val="90000"/>
              </a:lnSpc>
              <a:spcBef>
                <a:spcPct val="0"/>
              </a:spcBef>
              <a:spcAft>
                <a:spcPts val="600"/>
              </a:spcAft>
            </a:pPr>
            <a:r>
              <a:rPr lang="en-US" sz="2500" kern="1200">
                <a:solidFill>
                  <a:schemeClr val="tx2"/>
                </a:solidFill>
                <a:latin typeface="+mj-lt"/>
                <a:ea typeface="+mj-ea"/>
                <a:cs typeface="+mj-cs"/>
              </a:rPr>
              <a:t>Biedrība «Jauniešu centrs Dari vari» </a:t>
            </a:r>
          </a:p>
          <a:p>
            <a:pPr>
              <a:lnSpc>
                <a:spcPct val="90000"/>
              </a:lnSpc>
              <a:spcBef>
                <a:spcPct val="0"/>
              </a:spcBef>
              <a:spcAft>
                <a:spcPts val="600"/>
              </a:spcAft>
            </a:pPr>
            <a:r>
              <a:rPr lang="en-US" sz="2500" kern="1200">
                <a:solidFill>
                  <a:schemeClr val="tx2"/>
                </a:solidFill>
                <a:latin typeface="+mj-lt"/>
                <a:ea typeface="+mj-ea"/>
                <a:cs typeface="+mj-cs"/>
              </a:rPr>
              <a:t>Valdes priekšsēdētājs</a:t>
            </a:r>
          </a:p>
        </p:txBody>
      </p:sp>
      <p:pic>
        <p:nvPicPr>
          <p:cNvPr id="5" name="Attēls 4">
            <a:extLst>
              <a:ext uri="{FF2B5EF4-FFF2-40B4-BE49-F238E27FC236}">
                <a16:creationId xmlns:a16="http://schemas.microsoft.com/office/drawing/2014/main" id="{96C05E37-2F53-B560-A161-FDC2A05C8D88}"/>
              </a:ext>
            </a:extLst>
          </p:cNvPr>
          <p:cNvPicPr>
            <a:picLocks noChangeAspect="1"/>
          </p:cNvPicPr>
          <p:nvPr/>
        </p:nvPicPr>
        <p:blipFill>
          <a:blip r:embed="rId2"/>
          <a:stretch>
            <a:fillRect/>
          </a:stretch>
        </p:blipFill>
        <p:spPr>
          <a:xfrm>
            <a:off x="340470" y="2674735"/>
            <a:ext cx="4141760" cy="2422929"/>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3"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24"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23316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irsraksts 1">
            <a:extLst>
              <a:ext uri="{FF2B5EF4-FFF2-40B4-BE49-F238E27FC236}">
                <a16:creationId xmlns:a16="http://schemas.microsoft.com/office/drawing/2014/main" id="{6BE4727E-101A-9B87-0000-10032BAA741F}"/>
              </a:ext>
            </a:extLst>
          </p:cNvPr>
          <p:cNvSpPr>
            <a:spLocks noGrp="1"/>
          </p:cNvSpPr>
          <p:nvPr>
            <p:ph type="title"/>
          </p:nvPr>
        </p:nvSpPr>
        <p:spPr>
          <a:xfrm>
            <a:off x="838200" y="1336390"/>
            <a:ext cx="6155988" cy="1182927"/>
          </a:xfrm>
        </p:spPr>
        <p:txBody>
          <a:bodyPr anchor="b">
            <a:normAutofit/>
          </a:bodyPr>
          <a:lstStyle/>
          <a:p>
            <a:r>
              <a:rPr lang="lv-LV" sz="3900"/>
              <a:t>Motivācija darbam padomē</a:t>
            </a:r>
          </a:p>
        </p:txBody>
      </p:sp>
      <p:cxnSp>
        <p:nvCxnSpPr>
          <p:cNvPr id="16" name="Straight Connector 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atura vietturis 2">
            <a:extLst>
              <a:ext uri="{FF2B5EF4-FFF2-40B4-BE49-F238E27FC236}">
                <a16:creationId xmlns:a16="http://schemas.microsoft.com/office/drawing/2014/main" id="{960A5FC1-7050-2F4B-4136-1591568542A3}"/>
              </a:ext>
            </a:extLst>
          </p:cNvPr>
          <p:cNvSpPr>
            <a:spLocks noGrp="1"/>
          </p:cNvSpPr>
          <p:nvPr>
            <p:ph idx="1"/>
          </p:nvPr>
        </p:nvSpPr>
        <p:spPr>
          <a:xfrm>
            <a:off x="803776" y="2829330"/>
            <a:ext cx="6190412" cy="3344459"/>
          </a:xfrm>
        </p:spPr>
        <p:txBody>
          <a:bodyPr anchor="t">
            <a:normAutofit/>
          </a:bodyPr>
          <a:lstStyle/>
          <a:p>
            <a:pPr marL="0" indent="0">
              <a:buNone/>
            </a:pPr>
            <a:r>
              <a:rPr lang="lv-LV" sz="1400">
                <a:solidFill>
                  <a:schemeClr val="tx1">
                    <a:alpha val="80000"/>
                  </a:schemeClr>
                </a:solidFill>
              </a:rPr>
              <a:t>Kandidēt un ievēlēšanas gadījumā darboties padomē motivē:</a:t>
            </a:r>
          </a:p>
          <a:p>
            <a:pPr marL="514350" indent="-514350">
              <a:buAutoNum type="arabicParenR"/>
            </a:pPr>
            <a:r>
              <a:rPr lang="lv-LV" sz="1400">
                <a:solidFill>
                  <a:schemeClr val="tx1">
                    <a:alpha val="80000"/>
                  </a:schemeClr>
                </a:solidFill>
              </a:rPr>
              <a:t>Pieredze darbojoties IZM Jaunatnes konsultatīvajā padomē</a:t>
            </a:r>
          </a:p>
          <a:p>
            <a:pPr marL="514350" indent="-514350">
              <a:buAutoNum type="arabicParenR"/>
            </a:pPr>
            <a:r>
              <a:rPr lang="lv-LV" sz="1400">
                <a:solidFill>
                  <a:schemeClr val="tx1">
                    <a:alpha val="80000"/>
                  </a:schemeClr>
                </a:solidFill>
              </a:rPr>
              <a:t>Pieredze IZM uzraudzības padomē projektam «Pumpurs»</a:t>
            </a:r>
          </a:p>
          <a:p>
            <a:pPr marL="514350" indent="-514350">
              <a:buAutoNum type="arabicParenR"/>
            </a:pPr>
            <a:r>
              <a:rPr lang="lv-LV" sz="1400">
                <a:solidFill>
                  <a:schemeClr val="tx1">
                    <a:alpha val="80000"/>
                  </a:schemeClr>
                </a:solidFill>
              </a:rPr>
              <a:t>Pieredze darbojoties Biedrības «Latvijas Jaunatnes padome» valdē, kur biedrība tiešā mērā darbojas interešu aizstāvībā Jaunatnes lietās</a:t>
            </a:r>
          </a:p>
          <a:p>
            <a:pPr marL="514350" indent="-514350">
              <a:buAutoNum type="arabicParenR"/>
            </a:pPr>
            <a:r>
              <a:rPr lang="lv-LV" sz="1400">
                <a:solidFill>
                  <a:schemeClr val="tx1">
                    <a:alpha val="80000"/>
                  </a:schemeClr>
                </a:solidFill>
              </a:rPr>
              <a:t>Pieredze darbā ar dažādām jauniešu grupām</a:t>
            </a:r>
          </a:p>
          <a:p>
            <a:pPr marL="0" indent="0">
              <a:buNone/>
            </a:pPr>
            <a:endParaRPr lang="lv-LV" sz="1400">
              <a:solidFill>
                <a:schemeClr val="tx1">
                  <a:alpha val="80000"/>
                </a:schemeClr>
              </a:solidFill>
            </a:endParaRPr>
          </a:p>
          <a:p>
            <a:pPr marL="0" indent="0">
              <a:buNone/>
            </a:pPr>
            <a:r>
              <a:rPr lang="lv-LV" sz="1400">
                <a:solidFill>
                  <a:schemeClr val="tx1">
                    <a:alpha val="80000"/>
                  </a:schemeClr>
                </a:solidFill>
              </a:rPr>
              <a:t>Vēlme sniegt savu redzējumu un ieguldījumu NVO sektora stiprināšanā starp Rīgas domi, sabiedrību un NVO sektoru.</a:t>
            </a:r>
          </a:p>
          <a:p>
            <a:pPr marL="0" indent="0">
              <a:buNone/>
            </a:pPr>
            <a:r>
              <a:rPr lang="lv-LV" sz="1400">
                <a:solidFill>
                  <a:schemeClr val="tx1">
                    <a:alpha val="80000"/>
                  </a:schemeClr>
                </a:solidFill>
              </a:rPr>
              <a:t>Ieguldīt savu laiku padomes darbā Latvijas jauniešu interešu pārstāvniecībai.</a:t>
            </a:r>
          </a:p>
        </p:txBody>
      </p:sp>
      <p:pic>
        <p:nvPicPr>
          <p:cNvPr id="4" name="Attēls 3">
            <a:extLst>
              <a:ext uri="{FF2B5EF4-FFF2-40B4-BE49-F238E27FC236}">
                <a16:creationId xmlns:a16="http://schemas.microsoft.com/office/drawing/2014/main" id="{8ABDA6CF-22AB-EAB2-1BA8-5D5052BE762C}"/>
              </a:ext>
            </a:extLst>
          </p:cNvPr>
          <p:cNvPicPr>
            <a:picLocks noChangeAspect="1"/>
          </p:cNvPicPr>
          <p:nvPr/>
        </p:nvPicPr>
        <p:blipFill>
          <a:blip r:embed="rId2"/>
          <a:stretch>
            <a:fillRect/>
          </a:stretch>
        </p:blipFill>
        <p:spPr>
          <a:xfrm>
            <a:off x="7572653" y="2717179"/>
            <a:ext cx="3548404" cy="2075816"/>
          </a:xfrm>
          <a:prstGeom prst="rect">
            <a:avLst/>
          </a:prstGeom>
        </p:spPr>
      </p:pic>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a:p>
        </p:txBody>
      </p:sp>
    </p:spTree>
    <p:extLst>
      <p:ext uri="{BB962C8B-B14F-4D97-AF65-F5344CB8AC3E}">
        <p14:creationId xmlns:p14="http://schemas.microsoft.com/office/powerpoint/2010/main" val="311046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atura vietturis 2">
            <a:extLst>
              <a:ext uri="{FF2B5EF4-FFF2-40B4-BE49-F238E27FC236}">
                <a16:creationId xmlns:a16="http://schemas.microsoft.com/office/drawing/2014/main" id="{41E8530F-79A3-C9CC-4572-7BB8C906B724}"/>
              </a:ext>
            </a:extLst>
          </p:cNvPr>
          <p:cNvSpPr>
            <a:spLocks noGrp="1"/>
          </p:cNvSpPr>
          <p:nvPr>
            <p:ph idx="1"/>
          </p:nvPr>
        </p:nvSpPr>
        <p:spPr>
          <a:xfrm>
            <a:off x="803776" y="2829330"/>
            <a:ext cx="6190412" cy="3344459"/>
          </a:xfrm>
        </p:spPr>
        <p:txBody>
          <a:bodyPr anchor="t">
            <a:normAutofit/>
          </a:bodyPr>
          <a:lstStyle/>
          <a:p>
            <a:pPr marL="0" indent="0">
              <a:buNone/>
            </a:pPr>
            <a:r>
              <a:rPr lang="lv-LV" sz="2000">
                <a:solidFill>
                  <a:schemeClr val="tx1">
                    <a:alpha val="80000"/>
                  </a:schemeClr>
                </a:solidFill>
              </a:rPr>
              <a:t>Redzu, ka nākotnē:</a:t>
            </a:r>
          </a:p>
          <a:p>
            <a:pPr marL="0" indent="0">
              <a:buNone/>
            </a:pPr>
            <a:r>
              <a:rPr lang="lv-LV" sz="2000">
                <a:solidFill>
                  <a:schemeClr val="tx1">
                    <a:alpha val="80000"/>
                  </a:schemeClr>
                </a:solidFill>
              </a:rPr>
              <a:t>Padomei ir vairāk jākomunicē ne tikai ar politiķiem, ierēdņiem, bet arī jāsniedz vairāk skaidrojumu sabiedrībai par saviem lēmumiem, par interesēm ko tā aizstāv un par ko cīnās dažādos lēmuma līmeņos, ko tā pārstāv, jo aiz katra NVO, kas ir parakstījuši sadarbības memorandu ir sabiedrība. </a:t>
            </a:r>
          </a:p>
          <a:p>
            <a:pPr marL="0" indent="0">
              <a:buNone/>
            </a:pPr>
            <a:r>
              <a:rPr lang="lv-LV" sz="2000">
                <a:solidFill>
                  <a:schemeClr val="tx1">
                    <a:alpha val="80000"/>
                  </a:schemeClr>
                </a:solidFill>
              </a:rPr>
              <a:t>Padomei ir jābūt redzamai un dzirdamai.</a:t>
            </a:r>
          </a:p>
          <a:p>
            <a:pPr marL="0" indent="0">
              <a:buNone/>
            </a:pPr>
            <a:endParaRPr lang="lv-LV" sz="2000">
              <a:solidFill>
                <a:schemeClr val="tx1">
                  <a:alpha val="80000"/>
                </a:schemeClr>
              </a:solidFill>
            </a:endParaRPr>
          </a:p>
        </p:txBody>
      </p:sp>
      <p:pic>
        <p:nvPicPr>
          <p:cNvPr id="2" name="Attēls 1">
            <a:extLst>
              <a:ext uri="{FF2B5EF4-FFF2-40B4-BE49-F238E27FC236}">
                <a16:creationId xmlns:a16="http://schemas.microsoft.com/office/drawing/2014/main" id="{94CD8A68-6BA0-A041-3159-C7329EF92D88}"/>
              </a:ext>
            </a:extLst>
          </p:cNvPr>
          <p:cNvPicPr>
            <a:picLocks noChangeAspect="1"/>
          </p:cNvPicPr>
          <p:nvPr/>
        </p:nvPicPr>
        <p:blipFill>
          <a:blip r:embed="rId2"/>
          <a:stretch>
            <a:fillRect/>
          </a:stretch>
        </p:blipFill>
        <p:spPr>
          <a:xfrm>
            <a:off x="7572653" y="2717179"/>
            <a:ext cx="3548404" cy="2075816"/>
          </a:xfrm>
          <a:prstGeom prst="rect">
            <a:avLst/>
          </a:prstGeom>
        </p:spPr>
      </p:pic>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a:p>
        </p:txBody>
      </p:sp>
      <p:sp>
        <p:nvSpPr>
          <p:cNvPr id="5" name="TextBox 4">
            <a:extLst>
              <a:ext uri="{FF2B5EF4-FFF2-40B4-BE49-F238E27FC236}">
                <a16:creationId xmlns:a16="http://schemas.microsoft.com/office/drawing/2014/main" id="{B6737C41-04B4-CC40-131A-61E2EAAA5DE6}"/>
              </a:ext>
            </a:extLst>
          </p:cNvPr>
          <p:cNvSpPr txBox="1"/>
          <p:nvPr/>
        </p:nvSpPr>
        <p:spPr>
          <a:xfrm>
            <a:off x="97654" y="363983"/>
            <a:ext cx="9534617" cy="369332"/>
          </a:xfrm>
          <a:prstGeom prst="rect">
            <a:avLst/>
          </a:prstGeom>
          <a:noFill/>
        </p:spPr>
        <p:txBody>
          <a:bodyPr wrap="square" rtlCol="0">
            <a:spAutoFit/>
          </a:bodyPr>
          <a:lstStyle/>
          <a:p>
            <a:r>
              <a:rPr lang="lv-LV" b="1" dirty="0"/>
              <a:t>Rīgas domes un nevalstisko organizāciju sadarbības memoranda īstenošanas padome</a:t>
            </a:r>
          </a:p>
        </p:txBody>
      </p:sp>
    </p:spTree>
    <p:extLst>
      <p:ext uri="{BB962C8B-B14F-4D97-AF65-F5344CB8AC3E}">
        <p14:creationId xmlns:p14="http://schemas.microsoft.com/office/powerpoint/2010/main" val="2569447076"/>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161</Words>
  <Application>Microsoft Office PowerPoint</Application>
  <PresentationFormat>Platekrāna</PresentationFormat>
  <Paragraphs>16</Paragraphs>
  <Slides>3</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3</vt:i4>
      </vt:variant>
    </vt:vector>
  </HeadingPairs>
  <TitlesOfParts>
    <vt:vector size="7" baseType="lpstr">
      <vt:lpstr>Arial</vt:lpstr>
      <vt:lpstr>Calibri</vt:lpstr>
      <vt:lpstr>Calibri Light</vt:lpstr>
      <vt:lpstr>Office dizains</vt:lpstr>
      <vt:lpstr>PowerPoint prezentācija</vt:lpstr>
      <vt:lpstr>Motivācija darbam padomē</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Edgars Muktupāvels</dc:creator>
  <cp:lastModifiedBy>Marika Barone</cp:lastModifiedBy>
  <cp:revision>3</cp:revision>
  <dcterms:created xsi:type="dcterms:W3CDTF">2023-03-28T14:23:16Z</dcterms:created>
  <dcterms:modified xsi:type="dcterms:W3CDTF">2023-03-29T06:58:32Z</dcterms:modified>
</cp:coreProperties>
</file>