
<file path=[Content_Types].xml><?xml version="1.0" encoding="utf-8"?>
<Types xmlns="http://schemas.openxmlformats.org/package/2006/content-types">
  <Default Extension="png" ContentType="image/png"/>
  <Default Extension="bin" ContentType="application/vnd.openxmlformats-officedocument.oleObject"/>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6" r:id="rId2"/>
    <p:sldId id="283" r:id="rId3"/>
    <p:sldId id="293" r:id="rId4"/>
    <p:sldId id="261" r:id="rId5"/>
    <p:sldId id="285" r:id="rId6"/>
    <p:sldId id="263" r:id="rId7"/>
    <p:sldId id="266" r:id="rId8"/>
    <p:sldId id="269" r:id="rId9"/>
    <p:sldId id="271" r:id="rId10"/>
    <p:sldId id="274" r:id="rId11"/>
    <p:sldId id="276" r:id="rId12"/>
    <p:sldId id="278" r:id="rId13"/>
    <p:sldId id="280" r:id="rId14"/>
    <p:sldId id="290" r:id="rId15"/>
    <p:sldId id="298" r:id="rId16"/>
    <p:sldId id="299" r:id="rId17"/>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oklusējuma sadaļa" id="{A2E97D3F-9A23-46A3-88F1-3A0FA12098F8}">
          <p14:sldIdLst>
            <p14:sldId id="296"/>
            <p14:sldId id="283"/>
            <p14:sldId id="293"/>
            <p14:sldId id="261"/>
            <p14:sldId id="285"/>
            <p14:sldId id="263"/>
            <p14:sldId id="266"/>
            <p14:sldId id="269"/>
            <p14:sldId id="271"/>
          </p14:sldIdLst>
        </p14:section>
        <p14:section name="Nenosaukta sadaļa" id="{60DBCB52-C6F0-41B7-B8F8-45B932D5DB4D}">
          <p14:sldIdLst>
            <p14:sldId id="274"/>
            <p14:sldId id="276"/>
            <p14:sldId id="278"/>
            <p14:sldId id="280"/>
            <p14:sldId id="290"/>
            <p14:sldId id="298"/>
            <p14:sldId id="299"/>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29" autoAdjust="0"/>
  </p:normalViewPr>
  <p:slideViewPr>
    <p:cSldViewPr snapToGrid="0">
      <p:cViewPr varScale="1">
        <p:scale>
          <a:sx n="111" d="100"/>
          <a:sy n="111" d="100"/>
        </p:scale>
        <p:origin x="-49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319127323477125E-2"/>
          <c:y val="2.7274498344048322E-2"/>
          <c:w val="0.88594566588340706"/>
          <c:h val="0.82006614539009548"/>
        </c:manualLayout>
      </c:layout>
      <c:lineChart>
        <c:grouping val="standard"/>
        <c:varyColors val="0"/>
        <c:ser>
          <c:idx val="0"/>
          <c:order val="0"/>
          <c:tx>
            <c:strRef>
              <c:f>Lapa1!$B$1</c:f>
              <c:strCache>
                <c:ptCount val="1"/>
                <c:pt idx="0">
                  <c:v>IIN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6.3420415471045176E-3"/>
                  <c:y val="-1.1037591768794599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C82B-4921-9D2F-58B1C8696AF3}"/>
                </c:ext>
              </c:extLst>
            </c:dLbl>
            <c:dLbl>
              <c:idx val="3"/>
              <c:layout>
                <c:manualLayout>
                  <c:x val="-2.2446266283414951E-2"/>
                  <c:y val="4.536873567256066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C82B-4921-9D2F-58B1C8696AF3}"/>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C82B-4921-9D2F-58B1C8696AF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Lapa1!$A$2:$A$8</c:f>
              <c:numCache>
                <c:formatCode>General</c:formatCode>
                <c:ptCount val="7"/>
                <c:pt idx="0">
                  <c:v>2016</c:v>
                </c:pt>
                <c:pt idx="1">
                  <c:v>2017</c:v>
                </c:pt>
                <c:pt idx="2">
                  <c:v>2018</c:v>
                </c:pt>
                <c:pt idx="3">
                  <c:v>2019</c:v>
                </c:pt>
                <c:pt idx="4">
                  <c:v>2020</c:v>
                </c:pt>
                <c:pt idx="5">
                  <c:v>2021</c:v>
                </c:pt>
                <c:pt idx="6">
                  <c:v>2022</c:v>
                </c:pt>
              </c:numCache>
            </c:numRef>
          </c:cat>
          <c:val>
            <c:numRef>
              <c:f>Lapa1!$B$2:$B$8</c:f>
              <c:numCache>
                <c:formatCode>#\ ##0.0</c:formatCode>
                <c:ptCount val="7"/>
                <c:pt idx="0">
                  <c:v>510.5</c:v>
                </c:pt>
                <c:pt idx="1">
                  <c:v>561.79999999999995</c:v>
                </c:pt>
                <c:pt idx="2">
                  <c:v>575</c:v>
                </c:pt>
                <c:pt idx="3">
                  <c:v>649.20000000000005</c:v>
                </c:pt>
                <c:pt idx="4">
                  <c:v>617.79999999999995</c:v>
                </c:pt>
                <c:pt idx="5">
                  <c:v>559.4</c:v>
                </c:pt>
              </c:numCache>
            </c:numRef>
          </c:val>
          <c:smooth val="0"/>
          <c:extLst xmlns:c16r2="http://schemas.microsoft.com/office/drawing/2015/06/chart">
            <c:ext xmlns:c16="http://schemas.microsoft.com/office/drawing/2014/chart" uri="{C3380CC4-5D6E-409C-BE32-E72D297353CC}">
              <c16:uniqueId val="{00000000-C82B-4921-9D2F-58B1C8696AF3}"/>
            </c:ext>
          </c:extLst>
        </c:ser>
        <c:ser>
          <c:idx val="1"/>
          <c:order val="1"/>
          <c:tx>
            <c:strRef>
              <c:f>Lapa1!$C$1</c:f>
              <c:strCache>
                <c:ptCount val="1"/>
                <c:pt idx="0">
                  <c:v>IIN plāns</c:v>
                </c:pt>
              </c:strCache>
            </c:strRef>
          </c:tx>
          <c:spPr>
            <a:ln w="19050" cap="rnd">
              <a:solidFill>
                <a:schemeClr val="tx1"/>
              </a:solidFill>
              <a:prstDash val="dash"/>
              <a:round/>
            </a:ln>
            <a:effectLst/>
          </c:spPr>
          <c:marker>
            <c:symbol val="circle"/>
            <c:size val="5"/>
            <c:spPr>
              <a:solidFill>
                <a:schemeClr val="tx1"/>
              </a:solidFill>
              <a:ln w="19050">
                <a:solidFill>
                  <a:schemeClr val="tx1"/>
                </a:solidFill>
                <a:prstDash val="dash"/>
              </a:ln>
              <a:effectLst/>
            </c:spPr>
          </c:marker>
          <c:dLbls>
            <c:dLbl>
              <c:idx val="2"/>
              <c:layout>
                <c:manualLayout>
                  <c:x val="-2.4749330909856551E-2"/>
                  <c:y val="3.6677033398642735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C82B-4921-9D2F-58B1C8696AF3}"/>
                </c:ext>
              </c:extLst>
            </c:dLbl>
            <c:dLbl>
              <c:idx val="6"/>
              <c:layout>
                <c:manualLayout>
                  <c:x val="-2.5900863223077289E-2"/>
                  <c:y val="4.180488134785685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C82B-4921-9D2F-58B1C8696AF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Lapa1!$A$2:$A$8</c:f>
              <c:numCache>
                <c:formatCode>General</c:formatCode>
                <c:ptCount val="7"/>
                <c:pt idx="0">
                  <c:v>2016</c:v>
                </c:pt>
                <c:pt idx="1">
                  <c:v>2017</c:v>
                </c:pt>
                <c:pt idx="2">
                  <c:v>2018</c:v>
                </c:pt>
                <c:pt idx="3">
                  <c:v>2019</c:v>
                </c:pt>
                <c:pt idx="4">
                  <c:v>2020</c:v>
                </c:pt>
                <c:pt idx="5">
                  <c:v>2021</c:v>
                </c:pt>
                <c:pt idx="6">
                  <c:v>2022</c:v>
                </c:pt>
              </c:numCache>
            </c:numRef>
          </c:cat>
          <c:val>
            <c:numRef>
              <c:f>Lapa1!$C$2:$C$8</c:f>
              <c:numCache>
                <c:formatCode>#\ ##0.0</c:formatCode>
                <c:ptCount val="7"/>
                <c:pt idx="0">
                  <c:v>507.1</c:v>
                </c:pt>
                <c:pt idx="1">
                  <c:v>545.1</c:v>
                </c:pt>
                <c:pt idx="2">
                  <c:v>573.29999999999995</c:v>
                </c:pt>
                <c:pt idx="3">
                  <c:v>583.70000000000005</c:v>
                </c:pt>
                <c:pt idx="4">
                  <c:v>598.9</c:v>
                </c:pt>
                <c:pt idx="5">
                  <c:v>559.4</c:v>
                </c:pt>
                <c:pt idx="6">
                  <c:v>580.6</c:v>
                </c:pt>
              </c:numCache>
            </c:numRef>
          </c:val>
          <c:smooth val="0"/>
          <c:extLst xmlns:c16r2="http://schemas.microsoft.com/office/drawing/2015/06/chart">
            <c:ext xmlns:c16="http://schemas.microsoft.com/office/drawing/2014/chart" uri="{C3380CC4-5D6E-409C-BE32-E72D297353CC}">
              <c16:uniqueId val="{00000001-C82B-4921-9D2F-58B1C8696AF3}"/>
            </c:ext>
          </c:extLst>
        </c:ser>
        <c:ser>
          <c:idx val="2"/>
          <c:order val="2"/>
          <c:tx>
            <c:strRef>
              <c:f>Lapa1!$D$1</c:f>
              <c:strCache>
                <c:ptCount val="1"/>
                <c:pt idx="0">
                  <c:v>ar VB dot</c:v>
                </c:pt>
              </c:strCache>
            </c:strRef>
          </c:tx>
          <c:spPr>
            <a:ln w="28575" cap="rnd">
              <a:solidFill>
                <a:schemeClr val="accent3"/>
              </a:solidFill>
              <a:round/>
            </a:ln>
            <a:effectLst/>
          </c:spPr>
          <c:marker>
            <c:symbol val="diamond"/>
            <c:size val="7"/>
            <c:spPr>
              <a:solidFill>
                <a:srgbClr val="002060"/>
              </a:solidFill>
              <a:ln w="31750">
                <a:noFill/>
              </a:ln>
              <a:effectLst/>
            </c:spPr>
          </c:marker>
          <c:dPt>
            <c:idx val="3"/>
            <c:bubble3D val="0"/>
            <c:spPr>
              <a:ln w="28575" cap="rnd">
                <a:noFill/>
                <a:round/>
              </a:ln>
              <a:effectLst/>
            </c:spPr>
            <c:extLst xmlns:c16r2="http://schemas.microsoft.com/office/drawing/2015/06/chart">
              <c:ext xmlns:c16="http://schemas.microsoft.com/office/drawing/2014/chart" uri="{C3380CC4-5D6E-409C-BE32-E72D297353CC}">
                <c16:uniqueId val="{00000008-C82B-4921-9D2F-58B1C8696AF3}"/>
              </c:ext>
            </c:extLst>
          </c:dPt>
          <c:dLbls>
            <c:dLbl>
              <c:idx val="2"/>
              <c:layout>
                <c:manualLayout>
                  <c:x val="-2.9931226319350013E-2"/>
                  <c:y val="-4.8214489400596992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C82B-4921-9D2F-58B1C8696AF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Lapa1!$A$2:$A$8</c:f>
              <c:numCache>
                <c:formatCode>General</c:formatCode>
                <c:ptCount val="7"/>
                <c:pt idx="0">
                  <c:v>2016</c:v>
                </c:pt>
                <c:pt idx="1">
                  <c:v>2017</c:v>
                </c:pt>
                <c:pt idx="2">
                  <c:v>2018</c:v>
                </c:pt>
                <c:pt idx="3">
                  <c:v>2019</c:v>
                </c:pt>
                <c:pt idx="4">
                  <c:v>2020</c:v>
                </c:pt>
                <c:pt idx="5">
                  <c:v>2021</c:v>
                </c:pt>
                <c:pt idx="6">
                  <c:v>2022</c:v>
                </c:pt>
              </c:numCache>
            </c:numRef>
          </c:cat>
          <c:val>
            <c:numRef>
              <c:f>Lapa1!$D$2:$D$8</c:f>
              <c:numCache>
                <c:formatCode>General</c:formatCode>
                <c:ptCount val="7"/>
                <c:pt idx="2" formatCode="#\ ##0.0">
                  <c:v>584</c:v>
                </c:pt>
                <c:pt idx="3" formatCode="#\ ##0.0">
                  <c:v>663.7</c:v>
                </c:pt>
                <c:pt idx="6" formatCode="#\ ##0.0">
                  <c:v>623.6</c:v>
                </c:pt>
              </c:numCache>
            </c:numRef>
          </c:val>
          <c:smooth val="0"/>
          <c:extLst xmlns:c16r2="http://schemas.microsoft.com/office/drawing/2015/06/chart">
            <c:ext xmlns:c16="http://schemas.microsoft.com/office/drawing/2014/chart" uri="{C3380CC4-5D6E-409C-BE32-E72D297353CC}">
              <c16:uniqueId val="{00000002-C82B-4921-9D2F-58B1C8696AF3}"/>
            </c:ext>
          </c:extLst>
        </c:ser>
        <c:dLbls>
          <c:showLegendKey val="0"/>
          <c:showVal val="0"/>
          <c:showCatName val="0"/>
          <c:showSerName val="0"/>
          <c:showPercent val="0"/>
          <c:showBubbleSize val="0"/>
        </c:dLbls>
        <c:marker val="1"/>
        <c:smooth val="0"/>
        <c:axId val="23981440"/>
        <c:axId val="23774336"/>
      </c:lineChart>
      <c:lineChart>
        <c:grouping val="standard"/>
        <c:varyColors val="0"/>
        <c:ser>
          <c:idx val="3"/>
          <c:order val="3"/>
          <c:tx>
            <c:strRef>
              <c:f>Lapa1!$E$1</c:f>
              <c:strCache>
                <c:ptCount val="1"/>
                <c:pt idx="0">
                  <c:v>Iemaksas PFIF</c:v>
                </c:pt>
              </c:strCache>
            </c:strRef>
          </c:tx>
          <c:spPr>
            <a:ln w="28575" cap="rnd">
              <a:solidFill>
                <a:schemeClr val="accent2"/>
              </a:solidFill>
              <a:round/>
            </a:ln>
            <a:effectLst/>
          </c:spPr>
          <c:marker>
            <c:symbol val="circle"/>
            <c:size val="5"/>
            <c:spPr>
              <a:solidFill>
                <a:schemeClr val="accent4"/>
              </a:solidFill>
              <a:ln w="19050">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Lapa1!$A$2:$A$8</c:f>
              <c:numCache>
                <c:formatCode>General</c:formatCode>
                <c:ptCount val="7"/>
                <c:pt idx="0">
                  <c:v>2016</c:v>
                </c:pt>
                <c:pt idx="1">
                  <c:v>2017</c:v>
                </c:pt>
                <c:pt idx="2">
                  <c:v>2018</c:v>
                </c:pt>
                <c:pt idx="3">
                  <c:v>2019</c:v>
                </c:pt>
                <c:pt idx="4">
                  <c:v>2020</c:v>
                </c:pt>
                <c:pt idx="5">
                  <c:v>2021</c:v>
                </c:pt>
                <c:pt idx="6">
                  <c:v>2022</c:v>
                </c:pt>
              </c:numCache>
            </c:numRef>
          </c:cat>
          <c:val>
            <c:numRef>
              <c:f>Lapa1!$E$2:$E$8</c:f>
              <c:numCache>
                <c:formatCode>#\ ##0.0</c:formatCode>
                <c:ptCount val="7"/>
                <c:pt idx="0">
                  <c:v>87.5</c:v>
                </c:pt>
                <c:pt idx="1">
                  <c:v>94.6</c:v>
                </c:pt>
                <c:pt idx="2">
                  <c:v>92</c:v>
                </c:pt>
                <c:pt idx="3">
                  <c:v>96.7</c:v>
                </c:pt>
                <c:pt idx="4">
                  <c:v>66.7</c:v>
                </c:pt>
                <c:pt idx="5">
                  <c:v>42.5</c:v>
                </c:pt>
                <c:pt idx="6">
                  <c:v>95.8</c:v>
                </c:pt>
              </c:numCache>
            </c:numRef>
          </c:val>
          <c:smooth val="0"/>
          <c:extLst xmlns:c16r2="http://schemas.microsoft.com/office/drawing/2015/06/chart">
            <c:ext xmlns:c16="http://schemas.microsoft.com/office/drawing/2014/chart" uri="{C3380CC4-5D6E-409C-BE32-E72D297353CC}">
              <c16:uniqueId val="{00000004-C82B-4921-9D2F-58B1C8696AF3}"/>
            </c:ext>
          </c:extLst>
        </c:ser>
        <c:dLbls>
          <c:showLegendKey val="0"/>
          <c:showVal val="0"/>
          <c:showCatName val="0"/>
          <c:showSerName val="0"/>
          <c:showPercent val="0"/>
          <c:showBubbleSize val="0"/>
        </c:dLbls>
        <c:marker val="1"/>
        <c:smooth val="0"/>
        <c:axId val="23777280"/>
        <c:axId val="23775488"/>
      </c:lineChart>
      <c:catAx>
        <c:axId val="23981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23774336"/>
        <c:crosses val="autoZero"/>
        <c:auto val="1"/>
        <c:lblAlgn val="ctr"/>
        <c:lblOffset val="100"/>
        <c:noMultiLvlLbl val="0"/>
      </c:catAx>
      <c:valAx>
        <c:axId val="23774336"/>
        <c:scaling>
          <c:orientation val="minMax"/>
          <c:min val="200"/>
        </c:scaling>
        <c:delete val="0"/>
        <c:axPos val="l"/>
        <c:majorGridlines>
          <c:spPr>
            <a:ln w="9525" cap="flat" cmpd="sng" algn="ctr">
              <a:solidFill>
                <a:schemeClr val="tx1">
                  <a:lumMod val="15000"/>
                  <a:lumOff val="85000"/>
                </a:schemeClr>
              </a:solidFill>
              <a:round/>
            </a:ln>
            <a:effectLst/>
          </c:spPr>
        </c:majorGridlines>
        <c:numFmt formatCode="#\ ##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23981440"/>
        <c:crosses val="autoZero"/>
        <c:crossBetween val="between"/>
      </c:valAx>
      <c:valAx>
        <c:axId val="23775488"/>
        <c:scaling>
          <c:orientation val="minMax"/>
          <c:max val="200"/>
          <c:min val="0"/>
        </c:scaling>
        <c:delete val="0"/>
        <c:axPos val="r"/>
        <c:numFmt formatCode="#\ ##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23777280"/>
        <c:crosses val="max"/>
        <c:crossBetween val="between"/>
      </c:valAx>
      <c:catAx>
        <c:axId val="23777280"/>
        <c:scaling>
          <c:orientation val="minMax"/>
        </c:scaling>
        <c:delete val="1"/>
        <c:axPos val="b"/>
        <c:numFmt formatCode="General" sourceLinked="1"/>
        <c:majorTickMark val="out"/>
        <c:minorTickMark val="none"/>
        <c:tickLblPos val="nextTo"/>
        <c:crossAx val="23775488"/>
        <c:crosses val="autoZero"/>
        <c:auto val="1"/>
        <c:lblAlgn val="ctr"/>
        <c:lblOffset val="100"/>
        <c:noMultiLvlLbl val="0"/>
      </c:catAx>
      <c:spPr>
        <a:noFill/>
        <a:ln>
          <a:solidFill>
            <a:schemeClr val="tx1"/>
          </a:solid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lv-LV" sz="1600" b="1" dirty="0"/>
              <a:t>Vidējās darba samaksas izmaiņas 2009 - 2020</a:t>
            </a:r>
            <a:r>
              <a:rPr lang="lv-LV" sz="1600" b="1" baseline="0" dirty="0"/>
              <a:t> (bruto, </a:t>
            </a:r>
            <a:r>
              <a:rPr lang="lv-LV" sz="1600" b="1" baseline="0" dirty="0" err="1"/>
              <a:t>euro</a:t>
            </a:r>
            <a:r>
              <a:rPr lang="lv-LV" sz="1600" b="1" baseline="0" dirty="0"/>
              <a:t>)</a:t>
            </a:r>
            <a:endParaRPr lang="lv-LV" sz="1600" b="1" dirty="0"/>
          </a:p>
        </c:rich>
      </c:tx>
      <c:layout/>
      <c:overlay val="0"/>
      <c:spPr>
        <a:noFill/>
        <a:ln>
          <a:noFill/>
        </a:ln>
        <a:effectLst/>
      </c:spPr>
    </c:title>
    <c:autoTitleDeleted val="0"/>
    <c:plotArea>
      <c:layout>
        <c:manualLayout>
          <c:layoutTarget val="inner"/>
          <c:xMode val="edge"/>
          <c:yMode val="edge"/>
          <c:x val="6.2443469351606919E-2"/>
          <c:y val="0.17250901242621419"/>
          <c:w val="0.91560043937329116"/>
          <c:h val="0.58638569536453267"/>
        </c:manualLayout>
      </c:layout>
      <c:lineChart>
        <c:grouping val="standard"/>
        <c:varyColors val="0"/>
        <c:ser>
          <c:idx val="0"/>
          <c:order val="0"/>
          <c:tx>
            <c:strRef>
              <c:f>'DSV030'!$B$9</c:f>
              <c:strCache>
                <c:ptCount val="1"/>
                <c:pt idx="0">
                  <c:v>Valsts struktūrās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'DSV030'!$C$9:$N$9</c:f>
              <c:numCache>
                <c:formatCode>0</c:formatCode>
                <c:ptCount val="12"/>
                <c:pt idx="0">
                  <c:v>752</c:v>
                </c:pt>
                <c:pt idx="1">
                  <c:v>706</c:v>
                </c:pt>
                <c:pt idx="2">
                  <c:v>748</c:v>
                </c:pt>
                <c:pt idx="3">
                  <c:v>781</c:v>
                </c:pt>
                <c:pt idx="4">
                  <c:v>833</c:v>
                </c:pt>
                <c:pt idx="5">
                  <c:v>896</c:v>
                </c:pt>
                <c:pt idx="6">
                  <c:v>949</c:v>
                </c:pt>
                <c:pt idx="7">
                  <c:v>1002</c:v>
                </c:pt>
                <c:pt idx="8">
                  <c:v>1085</c:v>
                </c:pt>
                <c:pt idx="9">
                  <c:v>1194</c:v>
                </c:pt>
                <c:pt idx="10">
                  <c:v>1295</c:v>
                </c:pt>
                <c:pt idx="11">
                  <c:v>1385</c:v>
                </c:pt>
              </c:numCache>
            </c:numRef>
          </c:val>
          <c:smooth val="0"/>
          <c:extLst xmlns:c16r2="http://schemas.microsoft.com/office/drawing/2015/06/chart">
            <c:ext xmlns:c16="http://schemas.microsoft.com/office/drawing/2014/chart" uri="{C3380CC4-5D6E-409C-BE32-E72D297353CC}">
              <c16:uniqueId val="{00000000-0503-46C2-92BC-0B47FAB8016A}"/>
            </c:ext>
          </c:extLst>
        </c:ser>
        <c:ser>
          <c:idx val="1"/>
          <c:order val="1"/>
          <c:tx>
            <c:strRef>
              <c:f>'DSV030'!$B$10</c:f>
              <c:strCache>
                <c:ptCount val="1"/>
                <c:pt idx="0">
                  <c:v>Privātajā sektorā</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'DSV030'!$C$10:$N$10</c:f>
              <c:numCache>
                <c:formatCode>0</c:formatCode>
                <c:ptCount val="12"/>
                <c:pt idx="0">
                  <c:v>616</c:v>
                </c:pt>
                <c:pt idx="1">
                  <c:v>608</c:v>
                </c:pt>
                <c:pt idx="2">
                  <c:v>636</c:v>
                </c:pt>
                <c:pt idx="3">
                  <c:v>658</c:v>
                </c:pt>
                <c:pt idx="4">
                  <c:v>689</c:v>
                </c:pt>
                <c:pt idx="5">
                  <c:v>741</c:v>
                </c:pt>
                <c:pt idx="6">
                  <c:v>799</c:v>
                </c:pt>
                <c:pt idx="7">
                  <c:v>845</c:v>
                </c:pt>
                <c:pt idx="8">
                  <c:v>915</c:v>
                </c:pt>
                <c:pt idx="9">
                  <c:v>991</c:v>
                </c:pt>
                <c:pt idx="10">
                  <c:v>1067</c:v>
                </c:pt>
                <c:pt idx="11">
                  <c:v>1138</c:v>
                </c:pt>
              </c:numCache>
            </c:numRef>
          </c:val>
          <c:smooth val="0"/>
          <c:extLst xmlns:c16r2="http://schemas.microsoft.com/office/drawing/2015/06/chart">
            <c:ext xmlns:c16="http://schemas.microsoft.com/office/drawing/2014/chart" uri="{C3380CC4-5D6E-409C-BE32-E72D297353CC}">
              <c16:uniqueId val="{00000001-0503-46C2-92BC-0B47FAB8016A}"/>
            </c:ext>
          </c:extLst>
        </c:ser>
        <c:ser>
          <c:idx val="2"/>
          <c:order val="2"/>
          <c:tx>
            <c:strRef>
              <c:f>'DSV030'!$B$11</c:f>
              <c:strCache>
                <c:ptCount val="1"/>
                <c:pt idx="0">
                  <c:v>Rīgas pašvaldībā</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'DSV030'!$C$11:$N$11</c:f>
              <c:numCache>
                <c:formatCode>0</c:formatCode>
                <c:ptCount val="12"/>
                <c:pt idx="0">
                  <c:v>480</c:v>
                </c:pt>
                <c:pt idx="1">
                  <c:v>497</c:v>
                </c:pt>
                <c:pt idx="2">
                  <c:v>508</c:v>
                </c:pt>
                <c:pt idx="3">
                  <c:v>511</c:v>
                </c:pt>
                <c:pt idx="4">
                  <c:v>532</c:v>
                </c:pt>
                <c:pt idx="5">
                  <c:v>545</c:v>
                </c:pt>
                <c:pt idx="6">
                  <c:v>614</c:v>
                </c:pt>
                <c:pt idx="7">
                  <c:v>615</c:v>
                </c:pt>
                <c:pt idx="8">
                  <c:v>665</c:v>
                </c:pt>
                <c:pt idx="9">
                  <c:v>730</c:v>
                </c:pt>
                <c:pt idx="10">
                  <c:v>750</c:v>
                </c:pt>
                <c:pt idx="11">
                  <c:v>767</c:v>
                </c:pt>
              </c:numCache>
            </c:numRef>
          </c:val>
          <c:smooth val="0"/>
          <c:extLst xmlns:c16r2="http://schemas.microsoft.com/office/drawing/2015/06/chart">
            <c:ext xmlns:c16="http://schemas.microsoft.com/office/drawing/2014/chart" uri="{C3380CC4-5D6E-409C-BE32-E72D297353CC}">
              <c16:uniqueId val="{00000003-0503-46C2-92BC-0B47FAB8016A}"/>
            </c:ext>
          </c:extLst>
        </c:ser>
        <c:dLbls>
          <c:showLegendKey val="0"/>
          <c:showVal val="0"/>
          <c:showCatName val="0"/>
          <c:showSerName val="0"/>
          <c:showPercent val="0"/>
          <c:showBubbleSize val="0"/>
        </c:dLbls>
        <c:marker val="1"/>
        <c:smooth val="0"/>
        <c:axId val="37898496"/>
        <c:axId val="79724544"/>
      </c:lineChart>
      <c:catAx>
        <c:axId val="3789849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9724544"/>
        <c:crosses val="autoZero"/>
        <c:auto val="1"/>
        <c:lblAlgn val="ctr"/>
        <c:lblOffset val="100"/>
        <c:noMultiLvlLbl val="0"/>
      </c:catAx>
      <c:valAx>
        <c:axId val="79724544"/>
        <c:scaling>
          <c:orientation val="minMax"/>
          <c:max val="1500"/>
          <c:min val="45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378984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lv-LV" sz="1600" b="1" dirty="0"/>
              <a:t>Vidējā mēneša</a:t>
            </a:r>
            <a:r>
              <a:rPr lang="lv-LV" sz="1600" b="1" baseline="0" dirty="0"/>
              <a:t> darba samaksa salīdzinājumā ar darba samaksu privātajā sektorā (bruto, </a:t>
            </a:r>
            <a:r>
              <a:rPr lang="lv-LV" sz="1600" b="1" baseline="0" dirty="0" err="1"/>
              <a:t>euro</a:t>
            </a:r>
            <a:r>
              <a:rPr lang="lv-LV" sz="1600" b="1" baseline="0" dirty="0"/>
              <a:t>)</a:t>
            </a:r>
            <a:endParaRPr lang="lv-LV" sz="1600" b="1" dirty="0"/>
          </a:p>
        </c:rich>
      </c:tx>
      <c:layout/>
      <c:overlay val="0"/>
      <c:spPr>
        <a:noFill/>
        <a:ln>
          <a:noFill/>
        </a:ln>
        <a:effectLst/>
      </c:spPr>
    </c:title>
    <c:autoTitleDeleted val="0"/>
    <c:plotArea>
      <c:layout>
        <c:manualLayout>
          <c:layoutTarget val="inner"/>
          <c:xMode val="edge"/>
          <c:yMode val="edge"/>
          <c:x val="6.2443469351606919E-2"/>
          <c:y val="0.17250901242621419"/>
          <c:w val="0.91560043937329116"/>
          <c:h val="0.58638569536453267"/>
        </c:manualLayout>
      </c:layout>
      <c:barChart>
        <c:barDir val="col"/>
        <c:grouping val="clustered"/>
        <c:varyColors val="0"/>
        <c:ser>
          <c:idx val="0"/>
          <c:order val="0"/>
          <c:tx>
            <c:strRef>
              <c:f>'DSV030'!$B$9</c:f>
              <c:strCache>
                <c:ptCount val="1"/>
                <c:pt idx="0">
                  <c:v>Valsts sektorā</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'DSV030'!$C$9:$N$9</c:f>
              <c:numCache>
                <c:formatCode>0</c:formatCode>
                <c:ptCount val="12"/>
                <c:pt idx="0">
                  <c:v>136</c:v>
                </c:pt>
                <c:pt idx="1">
                  <c:v>98</c:v>
                </c:pt>
                <c:pt idx="2">
                  <c:v>112</c:v>
                </c:pt>
                <c:pt idx="3">
                  <c:v>123</c:v>
                </c:pt>
                <c:pt idx="4">
                  <c:v>144</c:v>
                </c:pt>
                <c:pt idx="5">
                  <c:v>155</c:v>
                </c:pt>
                <c:pt idx="6">
                  <c:v>150</c:v>
                </c:pt>
                <c:pt idx="7">
                  <c:v>157</c:v>
                </c:pt>
                <c:pt idx="8">
                  <c:v>170</c:v>
                </c:pt>
                <c:pt idx="9">
                  <c:v>203</c:v>
                </c:pt>
                <c:pt idx="10">
                  <c:v>228</c:v>
                </c:pt>
                <c:pt idx="11">
                  <c:v>247</c:v>
                </c:pt>
              </c:numCache>
            </c:numRef>
          </c:val>
          <c:extLst xmlns:c16r2="http://schemas.microsoft.com/office/drawing/2015/06/chart">
            <c:ext xmlns:c16="http://schemas.microsoft.com/office/drawing/2014/chart" uri="{C3380CC4-5D6E-409C-BE32-E72D297353CC}">
              <c16:uniqueId val="{00000000-0503-46C2-92BC-0B47FAB8016A}"/>
            </c:ext>
          </c:extLst>
        </c:ser>
        <c:ser>
          <c:idx val="1"/>
          <c:order val="1"/>
          <c:tx>
            <c:strRef>
              <c:f>'DSV030'!$B$10</c:f>
              <c:strCache>
                <c:ptCount val="1"/>
                <c:pt idx="0">
                  <c:v>Pašvaldību sektorā</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'DSV030'!$C$10:$N$10</c:f>
              <c:numCache>
                <c:formatCode>0</c:formatCode>
                <c:ptCount val="12"/>
                <c:pt idx="0">
                  <c:v>-13</c:v>
                </c:pt>
                <c:pt idx="1">
                  <c:v>-67</c:v>
                </c:pt>
                <c:pt idx="2">
                  <c:v>-74</c:v>
                </c:pt>
                <c:pt idx="3">
                  <c:v>-93</c:v>
                </c:pt>
                <c:pt idx="4">
                  <c:v>-93</c:v>
                </c:pt>
                <c:pt idx="5">
                  <c:v>-107</c:v>
                </c:pt>
                <c:pt idx="6">
                  <c:v>-124</c:v>
                </c:pt>
                <c:pt idx="7">
                  <c:v>-140</c:v>
                </c:pt>
                <c:pt idx="8">
                  <c:v>-157</c:v>
                </c:pt>
                <c:pt idx="9">
                  <c:v>-175</c:v>
                </c:pt>
                <c:pt idx="10">
                  <c:v>-206</c:v>
                </c:pt>
                <c:pt idx="11">
                  <c:v>-221</c:v>
                </c:pt>
              </c:numCache>
            </c:numRef>
          </c:val>
          <c:extLst xmlns:c16r2="http://schemas.microsoft.com/office/drawing/2015/06/chart">
            <c:ext xmlns:c16="http://schemas.microsoft.com/office/drawing/2014/chart" uri="{C3380CC4-5D6E-409C-BE32-E72D297353CC}">
              <c16:uniqueId val="{00000001-0503-46C2-92BC-0B47FAB8016A}"/>
            </c:ext>
          </c:extLst>
        </c:ser>
        <c:ser>
          <c:idx val="2"/>
          <c:order val="2"/>
          <c:tx>
            <c:strRef>
              <c:f>'DSV030'!$B$11</c:f>
              <c:strCache>
                <c:ptCount val="1"/>
                <c:pt idx="0">
                  <c:v>Rīgas pašvaldībā</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'DSV030'!$C$8:$N$8</c:f>
              <c:strCach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strCache>
            </c:strRef>
          </c:cat>
          <c:val>
            <c:numRef>
              <c:f>'DSV030'!$C$11:$N$11</c:f>
              <c:numCache>
                <c:formatCode>General</c:formatCode>
                <c:ptCount val="12"/>
                <c:pt idx="0">
                  <c:v>-136</c:v>
                </c:pt>
                <c:pt idx="1">
                  <c:v>-111</c:v>
                </c:pt>
                <c:pt idx="2">
                  <c:v>-128</c:v>
                </c:pt>
                <c:pt idx="3">
                  <c:v>-147</c:v>
                </c:pt>
                <c:pt idx="4">
                  <c:v>-157</c:v>
                </c:pt>
                <c:pt idx="5">
                  <c:v>-196</c:v>
                </c:pt>
                <c:pt idx="6">
                  <c:v>-185</c:v>
                </c:pt>
                <c:pt idx="7">
                  <c:v>-230</c:v>
                </c:pt>
                <c:pt idx="8">
                  <c:v>-250</c:v>
                </c:pt>
                <c:pt idx="9">
                  <c:v>-261</c:v>
                </c:pt>
                <c:pt idx="10">
                  <c:v>-317</c:v>
                </c:pt>
                <c:pt idx="11">
                  <c:v>-371</c:v>
                </c:pt>
              </c:numCache>
            </c:numRef>
          </c:val>
          <c:extLst xmlns:c16r2="http://schemas.microsoft.com/office/drawing/2015/06/chart">
            <c:ext xmlns:c16="http://schemas.microsoft.com/office/drawing/2014/chart" uri="{C3380CC4-5D6E-409C-BE32-E72D297353CC}">
              <c16:uniqueId val="{00000003-0503-46C2-92BC-0B47FAB8016A}"/>
            </c:ext>
          </c:extLst>
        </c:ser>
        <c:dLbls>
          <c:showLegendKey val="0"/>
          <c:showVal val="0"/>
          <c:showCatName val="0"/>
          <c:showSerName val="0"/>
          <c:showPercent val="0"/>
          <c:showBubbleSize val="0"/>
        </c:dLbls>
        <c:gapWidth val="219"/>
        <c:axId val="65822080"/>
        <c:axId val="65832064"/>
      </c:barChart>
      <c:catAx>
        <c:axId val="6582208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5832064"/>
        <c:crosses val="autoZero"/>
        <c:auto val="1"/>
        <c:lblAlgn val="ctr"/>
        <c:lblOffset val="100"/>
        <c:noMultiLvlLbl val="0"/>
      </c:catAx>
      <c:valAx>
        <c:axId val="658320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5822080"/>
        <c:crosses val="autoZero"/>
        <c:crossBetween val="between"/>
      </c:valAx>
      <c:spPr>
        <a:noFill/>
        <a:ln>
          <a:noFill/>
        </a:ln>
        <a:effectLst/>
      </c:spPr>
    </c:plotArea>
    <c:legend>
      <c:legendPos val="b"/>
      <c:layout>
        <c:manualLayout>
          <c:xMode val="edge"/>
          <c:yMode val="edge"/>
          <c:x val="6.2699289549780338E-2"/>
          <c:y val="0.84524274298160929"/>
          <c:w val="0.85478529616785448"/>
          <c:h val="6.781464813768736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160942156524519E-2"/>
          <c:y val="3.6619395915722601E-2"/>
          <c:w val="0.90508547295914488"/>
          <c:h val="0.82353777023386521"/>
        </c:manualLayout>
      </c:layout>
      <c:barChart>
        <c:barDir val="col"/>
        <c:grouping val="clustered"/>
        <c:varyColors val="0"/>
        <c:ser>
          <c:idx val="0"/>
          <c:order val="0"/>
          <c:tx>
            <c:strRef>
              <c:f>Lapa1!$B$1</c:f>
              <c:strCache>
                <c:ptCount val="1"/>
                <c:pt idx="0">
                  <c:v>2016</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Lapa1!$A$2:$A$14</c:f>
              <c:numCache>
                <c:formatCode>General</c:formatCode>
                <c:ptCount val="13"/>
                <c:pt idx="0">
                  <c:v>1</c:v>
                </c:pt>
                <c:pt idx="1">
                  <c:v>2</c:v>
                </c:pt>
                <c:pt idx="2">
                  <c:v>3</c:v>
                </c:pt>
                <c:pt idx="3">
                  <c:v>4</c:v>
                </c:pt>
                <c:pt idx="4">
                  <c:v>5</c:v>
                </c:pt>
                <c:pt idx="5">
                  <c:v>6</c:v>
                </c:pt>
                <c:pt idx="6">
                  <c:v>7</c:v>
                </c:pt>
                <c:pt idx="7">
                  <c:v>8</c:v>
                </c:pt>
                <c:pt idx="8">
                  <c:v>9</c:v>
                </c:pt>
                <c:pt idx="9">
                  <c:v>10</c:v>
                </c:pt>
                <c:pt idx="10">
                  <c:v>11</c:v>
                </c:pt>
                <c:pt idx="11">
                  <c:v>12</c:v>
                </c:pt>
                <c:pt idx="12">
                  <c:v>13</c:v>
                </c:pt>
              </c:numCache>
            </c:numRef>
          </c:cat>
          <c:val>
            <c:numRef>
              <c:f>Lapa1!$B$2:$B$14</c:f>
              <c:numCache>
                <c:formatCode>General</c:formatCode>
                <c:ptCount val="13"/>
                <c:pt idx="0">
                  <c:v>1</c:v>
                </c:pt>
                <c:pt idx="1">
                  <c:v>10</c:v>
                </c:pt>
                <c:pt idx="2">
                  <c:v>24</c:v>
                </c:pt>
                <c:pt idx="3">
                  <c:v>60</c:v>
                </c:pt>
                <c:pt idx="4">
                  <c:v>157</c:v>
                </c:pt>
                <c:pt idx="5">
                  <c:v>368</c:v>
                </c:pt>
                <c:pt idx="6">
                  <c:v>741</c:v>
                </c:pt>
                <c:pt idx="7">
                  <c:v>1716</c:v>
                </c:pt>
                <c:pt idx="8">
                  <c:v>1532</c:v>
                </c:pt>
                <c:pt idx="9">
                  <c:v>931</c:v>
                </c:pt>
                <c:pt idx="10">
                  <c:v>629</c:v>
                </c:pt>
                <c:pt idx="11">
                  <c:v>2411</c:v>
                </c:pt>
                <c:pt idx="12">
                  <c:v>4370</c:v>
                </c:pt>
              </c:numCache>
            </c:numRef>
          </c:val>
          <c:extLst xmlns:c16r2="http://schemas.microsoft.com/office/drawing/2015/06/chart">
            <c:ext xmlns:c16="http://schemas.microsoft.com/office/drawing/2014/chart" uri="{C3380CC4-5D6E-409C-BE32-E72D297353CC}">
              <c16:uniqueId val="{00000001-563E-44C2-ABEE-B21F9AC195D8}"/>
            </c:ext>
          </c:extLst>
        </c:ser>
        <c:ser>
          <c:idx val="1"/>
          <c:order val="1"/>
          <c:tx>
            <c:strRef>
              <c:f>Lapa1!$C$1</c:f>
              <c:strCache>
                <c:ptCount val="1"/>
                <c:pt idx="0">
                  <c:v>2021</c:v>
                </c:pt>
              </c:strCache>
            </c:strRef>
          </c:tx>
          <c:spPr>
            <a:solidFill>
              <a:schemeClr val="accent4">
                <a:lumMod val="75000"/>
              </a:schemeClr>
            </a:solidFill>
            <a:ln>
              <a:noFill/>
            </a:ln>
            <a:effectLst/>
          </c:spPr>
          <c:invertIfNegative val="0"/>
          <c:dLbls>
            <c:dLbl>
              <c:idx val="8"/>
              <c:layout>
                <c:manualLayout>
                  <c:x val="-1.0777998910022481E-16"/>
                  <c:y val="-2.8530326695726714E-2"/>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8CD2-41C6-814D-7EDD8A95AA5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Lapa1!$A$2:$A$14</c:f>
              <c:numCache>
                <c:formatCode>General</c:formatCode>
                <c:ptCount val="13"/>
                <c:pt idx="0">
                  <c:v>1</c:v>
                </c:pt>
                <c:pt idx="1">
                  <c:v>2</c:v>
                </c:pt>
                <c:pt idx="2">
                  <c:v>3</c:v>
                </c:pt>
                <c:pt idx="3">
                  <c:v>4</c:v>
                </c:pt>
                <c:pt idx="4">
                  <c:v>5</c:v>
                </c:pt>
                <c:pt idx="5">
                  <c:v>6</c:v>
                </c:pt>
                <c:pt idx="6">
                  <c:v>7</c:v>
                </c:pt>
                <c:pt idx="7">
                  <c:v>8</c:v>
                </c:pt>
                <c:pt idx="8">
                  <c:v>9</c:v>
                </c:pt>
                <c:pt idx="9">
                  <c:v>10</c:v>
                </c:pt>
                <c:pt idx="10">
                  <c:v>11</c:v>
                </c:pt>
                <c:pt idx="11">
                  <c:v>12</c:v>
                </c:pt>
                <c:pt idx="12">
                  <c:v>13</c:v>
                </c:pt>
              </c:numCache>
            </c:numRef>
          </c:cat>
          <c:val>
            <c:numRef>
              <c:f>Lapa1!$C$2:$C$14</c:f>
              <c:numCache>
                <c:formatCode>General</c:formatCode>
                <c:ptCount val="13"/>
                <c:pt idx="0">
                  <c:v>1</c:v>
                </c:pt>
                <c:pt idx="1">
                  <c:v>11</c:v>
                </c:pt>
                <c:pt idx="2">
                  <c:v>27</c:v>
                </c:pt>
                <c:pt idx="3">
                  <c:v>71</c:v>
                </c:pt>
                <c:pt idx="4">
                  <c:v>178</c:v>
                </c:pt>
                <c:pt idx="5">
                  <c:v>471</c:v>
                </c:pt>
                <c:pt idx="6">
                  <c:v>1137</c:v>
                </c:pt>
                <c:pt idx="7">
                  <c:v>2352</c:v>
                </c:pt>
                <c:pt idx="8">
                  <c:v>1553</c:v>
                </c:pt>
                <c:pt idx="9">
                  <c:v>2327</c:v>
                </c:pt>
                <c:pt idx="10">
                  <c:v>418</c:v>
                </c:pt>
                <c:pt idx="11">
                  <c:v>4832</c:v>
                </c:pt>
              </c:numCache>
            </c:numRef>
          </c:val>
          <c:extLst xmlns:c16r2="http://schemas.microsoft.com/office/drawing/2015/06/chart">
            <c:ext xmlns:c16="http://schemas.microsoft.com/office/drawing/2014/chart" uri="{C3380CC4-5D6E-409C-BE32-E72D297353CC}">
              <c16:uniqueId val="{00000004-563E-44C2-ABEE-B21F9AC195D8}"/>
            </c:ext>
          </c:extLst>
        </c:ser>
        <c:dLbls>
          <c:dLblPos val="outEnd"/>
          <c:showLegendKey val="0"/>
          <c:showVal val="1"/>
          <c:showCatName val="0"/>
          <c:showSerName val="0"/>
          <c:showPercent val="0"/>
          <c:showBubbleSize val="0"/>
        </c:dLbls>
        <c:gapWidth val="47"/>
        <c:overlap val="-14"/>
        <c:axId val="77048064"/>
        <c:axId val="79691776"/>
      </c:barChart>
      <c:catAx>
        <c:axId val="770480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79691776"/>
        <c:crosses val="autoZero"/>
        <c:auto val="1"/>
        <c:lblAlgn val="ctr"/>
        <c:lblOffset val="100"/>
        <c:noMultiLvlLbl val="0"/>
      </c:catAx>
      <c:valAx>
        <c:axId val="79691776"/>
        <c:scaling>
          <c:orientation val="minMax"/>
          <c:max val="5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crossAx val="77048064"/>
        <c:crosses val="autoZero"/>
        <c:crossBetween val="between"/>
      </c:valAx>
      <c:spPr>
        <a:noFill/>
        <a:ln w="12700">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9817850483972292E-2"/>
          <c:y val="3.6841951194040518E-2"/>
          <c:w val="0.87074065074352958"/>
          <c:h val="0.71318574304678983"/>
        </c:manualLayout>
      </c:layout>
      <c:barChart>
        <c:barDir val="col"/>
        <c:grouping val="stacked"/>
        <c:varyColors val="0"/>
        <c:ser>
          <c:idx val="0"/>
          <c:order val="0"/>
          <c:tx>
            <c:strRef>
              <c:f>'Gada kopējā alga'!$B$15</c:f>
              <c:strCache>
                <c:ptCount val="1"/>
                <c:pt idx="0">
                  <c:v>RD vidējā mēnešalga</c:v>
                </c:pt>
              </c:strCache>
            </c:strRef>
          </c:tx>
          <c:spPr>
            <a:solidFill>
              <a:srgbClr val="DA1F28">
                <a:lumMod val="75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'Gada kopējā alga'!$A$16:$A$26</c:f>
              <c:strCache>
                <c:ptCount val="11"/>
                <c:pt idx="0">
                  <c:v>2</c:v>
                </c:pt>
                <c:pt idx="1">
                  <c:v>3</c:v>
                </c:pt>
                <c:pt idx="2">
                  <c:v>4</c:v>
                </c:pt>
                <c:pt idx="3">
                  <c:v>5</c:v>
                </c:pt>
                <c:pt idx="4">
                  <c:v>6</c:v>
                </c:pt>
                <c:pt idx="5">
                  <c:v>7</c:v>
                </c:pt>
                <c:pt idx="6">
                  <c:v>8</c:v>
                </c:pt>
                <c:pt idx="7">
                  <c:v>9</c:v>
                </c:pt>
                <c:pt idx="8">
                  <c:v>10</c:v>
                </c:pt>
                <c:pt idx="9">
                  <c:v>11</c:v>
                </c:pt>
                <c:pt idx="10">
                  <c:v>12</c:v>
                </c:pt>
              </c:strCache>
            </c:strRef>
          </c:cat>
          <c:val>
            <c:numRef>
              <c:f>'Gada kopējā alga'!$B$16:$B$26</c:f>
              <c:numCache>
                <c:formatCode>0</c:formatCode>
                <c:ptCount val="11"/>
                <c:pt idx="0">
                  <c:v>2439.7428571428572</c:v>
                </c:pt>
                <c:pt idx="1">
                  <c:v>2318.4387500000003</c:v>
                </c:pt>
                <c:pt idx="2">
                  <c:v>2190.4416666666666</c:v>
                </c:pt>
                <c:pt idx="3">
                  <c:v>1775.5513888888888</c:v>
                </c:pt>
                <c:pt idx="4">
                  <c:v>1548.6054311228229</c:v>
                </c:pt>
                <c:pt idx="5">
                  <c:v>1191.2159078651687</c:v>
                </c:pt>
                <c:pt idx="6">
                  <c:v>922.989049797181</c:v>
                </c:pt>
                <c:pt idx="7">
                  <c:v>753.10669917550774</c:v>
                </c:pt>
                <c:pt idx="8">
                  <c:v>618.9601058201057</c:v>
                </c:pt>
                <c:pt idx="9">
                  <c:v>590.71466822066827</c:v>
                </c:pt>
                <c:pt idx="10">
                  <c:v>502.83157088122613</c:v>
                </c:pt>
              </c:numCache>
            </c:numRef>
          </c:val>
          <c:extLst xmlns:c16r2="http://schemas.microsoft.com/office/drawing/2015/06/chart">
            <c:ext xmlns:c16="http://schemas.microsoft.com/office/drawing/2014/chart" uri="{C3380CC4-5D6E-409C-BE32-E72D297353CC}">
              <c16:uniqueId val="{00000000-9349-459D-9CE5-8CAAF1D33484}"/>
            </c:ext>
          </c:extLst>
        </c:ser>
        <c:ser>
          <c:idx val="1"/>
          <c:order val="1"/>
          <c:tx>
            <c:strRef>
              <c:f>'Gada kopējā alga'!$C$15</c:f>
              <c:strCache>
                <c:ptCount val="1"/>
                <c:pt idx="0">
                  <c:v>RD vidējā mainīgā atalgojuma daļa</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'Gada kopējā alga'!$A$16:$A$26</c:f>
              <c:strCache>
                <c:ptCount val="11"/>
                <c:pt idx="0">
                  <c:v>2</c:v>
                </c:pt>
                <c:pt idx="1">
                  <c:v>3</c:v>
                </c:pt>
                <c:pt idx="2">
                  <c:v>4</c:v>
                </c:pt>
                <c:pt idx="3">
                  <c:v>5</c:v>
                </c:pt>
                <c:pt idx="4">
                  <c:v>6</c:v>
                </c:pt>
                <c:pt idx="5">
                  <c:v>7</c:v>
                </c:pt>
                <c:pt idx="6">
                  <c:v>8</c:v>
                </c:pt>
                <c:pt idx="7">
                  <c:v>9</c:v>
                </c:pt>
                <c:pt idx="8">
                  <c:v>10</c:v>
                </c:pt>
                <c:pt idx="9">
                  <c:v>11</c:v>
                </c:pt>
                <c:pt idx="10">
                  <c:v>12</c:v>
                </c:pt>
              </c:strCache>
            </c:strRef>
          </c:cat>
          <c:val>
            <c:numRef>
              <c:f>'Gada kopējā alga'!$C$16:$C$26</c:f>
              <c:numCache>
                <c:formatCode>0</c:formatCode>
                <c:ptCount val="11"/>
                <c:pt idx="0">
                  <c:v>845.52226190476188</c:v>
                </c:pt>
                <c:pt idx="1">
                  <c:v>617.7039583333335</c:v>
                </c:pt>
                <c:pt idx="2">
                  <c:v>592.48390873015876</c:v>
                </c:pt>
                <c:pt idx="3">
                  <c:v>399.91089506172835</c:v>
                </c:pt>
                <c:pt idx="4">
                  <c:v>234.03626246919083</c:v>
                </c:pt>
                <c:pt idx="5">
                  <c:v>172.77616351812628</c:v>
                </c:pt>
                <c:pt idx="6">
                  <c:v>77.974785632713392</c:v>
                </c:pt>
                <c:pt idx="7">
                  <c:v>71.820137606837577</c:v>
                </c:pt>
                <c:pt idx="8">
                  <c:v>7.8749691358024698</c:v>
                </c:pt>
                <c:pt idx="9">
                  <c:v>48.270377233877262</c:v>
                </c:pt>
                <c:pt idx="10">
                  <c:v>32.645277059387041</c:v>
                </c:pt>
              </c:numCache>
            </c:numRef>
          </c:val>
          <c:extLst xmlns:c16r2="http://schemas.microsoft.com/office/drawing/2015/06/chart">
            <c:ext xmlns:c16="http://schemas.microsoft.com/office/drawing/2014/chart" uri="{C3380CC4-5D6E-409C-BE32-E72D297353CC}">
              <c16:uniqueId val="{00000001-9349-459D-9CE5-8CAAF1D33484}"/>
            </c:ext>
          </c:extLst>
        </c:ser>
        <c:dLbls>
          <c:showLegendKey val="0"/>
          <c:showVal val="0"/>
          <c:showCatName val="0"/>
          <c:showSerName val="0"/>
          <c:showPercent val="0"/>
          <c:showBubbleSize val="0"/>
        </c:dLbls>
        <c:gapWidth val="58"/>
        <c:overlap val="100"/>
        <c:axId val="87433984"/>
        <c:axId val="87435904"/>
      </c:barChart>
      <c:lineChart>
        <c:grouping val="standard"/>
        <c:varyColors val="0"/>
        <c:ser>
          <c:idx val="2"/>
          <c:order val="2"/>
          <c:tx>
            <c:strRef>
              <c:f>'Gada kopējā alga'!$D$15</c:f>
              <c:strCache>
                <c:ptCount val="1"/>
                <c:pt idx="0">
                  <c:v>Gada kopējā atalgojuma mēnesī tirgus mediāna</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'Gada kopējā alga'!$A$16:$A$26</c:f>
              <c:strCache>
                <c:ptCount val="11"/>
                <c:pt idx="0">
                  <c:v>2</c:v>
                </c:pt>
                <c:pt idx="1">
                  <c:v>3</c:v>
                </c:pt>
                <c:pt idx="2">
                  <c:v>4</c:v>
                </c:pt>
                <c:pt idx="3">
                  <c:v>5</c:v>
                </c:pt>
                <c:pt idx="4">
                  <c:v>6</c:v>
                </c:pt>
                <c:pt idx="5">
                  <c:v>7</c:v>
                </c:pt>
                <c:pt idx="6">
                  <c:v>8</c:v>
                </c:pt>
                <c:pt idx="7">
                  <c:v>9</c:v>
                </c:pt>
                <c:pt idx="8">
                  <c:v>10</c:v>
                </c:pt>
                <c:pt idx="9">
                  <c:v>11</c:v>
                </c:pt>
                <c:pt idx="10">
                  <c:v>12</c:v>
                </c:pt>
              </c:strCache>
            </c:strRef>
          </c:cat>
          <c:val>
            <c:numRef>
              <c:f>'Gada kopējā alga'!$D$16:$D$26</c:f>
              <c:numCache>
                <c:formatCode>0</c:formatCode>
                <c:ptCount val="11"/>
                <c:pt idx="0">
                  <c:v>7367.5357142857129</c:v>
                </c:pt>
                <c:pt idx="1">
                  <c:v>6055.2343749999991</c:v>
                </c:pt>
                <c:pt idx="2">
                  <c:v>4109.7539682539664</c:v>
                </c:pt>
                <c:pt idx="3">
                  <c:v>3156.6751543209857</c:v>
                </c:pt>
                <c:pt idx="4">
                  <c:v>2563.6040843214737</c:v>
                </c:pt>
                <c:pt idx="5">
                  <c:v>1870.7919475655431</c:v>
                </c:pt>
                <c:pt idx="6">
                  <c:v>1421.2253123740525</c:v>
                </c:pt>
                <c:pt idx="7">
                  <c:v>1169.0494871794892</c:v>
                </c:pt>
                <c:pt idx="8">
                  <c:v>976.75088183421383</c:v>
                </c:pt>
                <c:pt idx="9">
                  <c:v>945.62902097902145</c:v>
                </c:pt>
                <c:pt idx="10">
                  <c:v>676.57986111111802</c:v>
                </c:pt>
              </c:numCache>
            </c:numRef>
          </c:val>
          <c:smooth val="0"/>
          <c:extLst xmlns:c16r2="http://schemas.microsoft.com/office/drawing/2015/06/chart">
            <c:ext xmlns:c16="http://schemas.microsoft.com/office/drawing/2014/chart" uri="{C3380CC4-5D6E-409C-BE32-E72D297353CC}">
              <c16:uniqueId val="{00000002-9349-459D-9CE5-8CAAF1D33484}"/>
            </c:ext>
          </c:extLst>
        </c:ser>
        <c:dLbls>
          <c:showLegendKey val="0"/>
          <c:showVal val="0"/>
          <c:showCatName val="0"/>
          <c:showSerName val="0"/>
          <c:showPercent val="0"/>
          <c:showBubbleSize val="0"/>
        </c:dLbls>
        <c:marker val="1"/>
        <c:smooth val="0"/>
        <c:axId val="87433984"/>
        <c:axId val="87435904"/>
      </c:lineChart>
      <c:catAx>
        <c:axId val="874339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a:t>RD algu grupas</a:t>
                </a:r>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7435904"/>
        <c:crosses val="autoZero"/>
        <c:auto val="1"/>
        <c:lblAlgn val="ctr"/>
        <c:lblOffset val="100"/>
        <c:noMultiLvlLbl val="0"/>
      </c:catAx>
      <c:valAx>
        <c:axId val="87435904"/>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v-LV"/>
                  <a:t>EUR</a:t>
                </a:r>
              </a:p>
            </c:rich>
          </c:tx>
          <c:layout/>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87433984"/>
        <c:crosses val="autoZero"/>
        <c:crossBetween val="between"/>
      </c:valAx>
      <c:spPr>
        <a:noFill/>
        <a:ln>
          <a:noFill/>
        </a:ln>
        <a:effectLst/>
      </c:spPr>
    </c:plotArea>
    <c:legend>
      <c:legendPos val="b"/>
      <c:layout>
        <c:manualLayout>
          <c:xMode val="edge"/>
          <c:yMode val="edge"/>
          <c:x val="4.5164543082054927E-2"/>
          <c:y val="0.87506640015948511"/>
          <c:w val="0.91012442574188857"/>
          <c:h val="9.322395261155665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0.80795</cdr:x>
      <cdr:y>0.26019</cdr:y>
    </cdr:from>
    <cdr:to>
      <cdr:x>0.85829</cdr:x>
      <cdr:y>0.34425</cdr:y>
    </cdr:to>
    <cdr:sp macro="" textlink="">
      <cdr:nvSpPr>
        <cdr:cNvPr id="2" name="Taisnstūris 1"/>
        <cdr:cNvSpPr/>
      </cdr:nvSpPr>
      <cdr:spPr>
        <a:xfrm xmlns:a="http://schemas.openxmlformats.org/drawingml/2006/main">
          <a:off x="8910734" y="1288791"/>
          <a:ext cx="555172" cy="416378"/>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lv-LV" dirty="0"/>
            <a:t>+21.2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049742-C401-4B68-8299-D9BCB320394F}" type="datetimeFigureOut">
              <a:rPr lang="lv-LV" smtClean="0"/>
              <a:t>15.12.2021</a:t>
            </a:fld>
            <a:endParaRPr lang="lv-LV"/>
          </a:p>
        </p:txBody>
      </p:sp>
      <p:sp>
        <p:nvSpPr>
          <p:cNvPr id="4" name="Slaida attēla vietturi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2A650E-1AF5-425A-BFE9-5591E377F346}" type="slidenum">
              <a:rPr lang="lv-LV" smtClean="0"/>
              <a:t>‹#›</a:t>
            </a:fld>
            <a:endParaRPr lang="lv-LV"/>
          </a:p>
        </p:txBody>
      </p:sp>
    </p:spTree>
    <p:extLst>
      <p:ext uri="{BB962C8B-B14F-4D97-AF65-F5344CB8AC3E}">
        <p14:creationId xmlns:p14="http://schemas.microsoft.com/office/powerpoint/2010/main" val="1603540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381000" y="685800"/>
            <a:ext cx="6096000" cy="3429000"/>
          </a:xfrm>
        </p:spPr>
      </p:sp>
      <p:sp>
        <p:nvSpPr>
          <p:cNvPr id="3" name="Piezīmju vietturis 2"/>
          <p:cNvSpPr>
            <a:spLocks noGrp="1"/>
          </p:cNvSpPr>
          <p:nvPr>
            <p:ph type="body" idx="1"/>
          </p:nvPr>
        </p:nvSpPr>
        <p:spPr/>
        <p:txBody>
          <a:bodyPr/>
          <a:lstStyle/>
          <a:p>
            <a:endParaRPr lang="lv-LV"/>
          </a:p>
        </p:txBody>
      </p:sp>
    </p:spTree>
    <p:extLst>
      <p:ext uri="{BB962C8B-B14F-4D97-AF65-F5344CB8AC3E}">
        <p14:creationId xmlns:p14="http://schemas.microsoft.com/office/powerpoint/2010/main" val="1996571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381000" y="685800"/>
            <a:ext cx="6096000" cy="3429000"/>
          </a:xfrm>
        </p:spPr>
      </p:sp>
      <p:sp>
        <p:nvSpPr>
          <p:cNvPr id="3" name="Piezīmju vietturis 2"/>
          <p:cNvSpPr>
            <a:spLocks noGrp="1"/>
          </p:cNvSpPr>
          <p:nvPr>
            <p:ph type="body" idx="1"/>
          </p:nvPr>
        </p:nvSpPr>
        <p:spPr/>
        <p:txBody>
          <a:bodyPr/>
          <a:lstStyle/>
          <a:p>
            <a:r>
              <a:rPr lang="lv-LV" dirty="0"/>
              <a:t> </a:t>
            </a:r>
          </a:p>
        </p:txBody>
      </p:sp>
    </p:spTree>
    <p:extLst>
      <p:ext uri="{BB962C8B-B14F-4D97-AF65-F5344CB8AC3E}">
        <p14:creationId xmlns:p14="http://schemas.microsoft.com/office/powerpoint/2010/main" val="2327035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381000" y="685800"/>
            <a:ext cx="6096000" cy="3429000"/>
          </a:xfrm>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1913707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381000" y="685800"/>
            <a:ext cx="6096000" cy="3429000"/>
          </a:xfrm>
        </p:spPr>
      </p:sp>
      <p:sp>
        <p:nvSpPr>
          <p:cNvPr id="3" name="Piezīmju vietturis 2"/>
          <p:cNvSpPr>
            <a:spLocks noGrp="1"/>
          </p:cNvSpPr>
          <p:nvPr>
            <p:ph type="body" idx="1"/>
          </p:nvPr>
        </p:nvSpPr>
        <p:spPr/>
        <p:txBody>
          <a:bodyPr/>
          <a:lstStyle/>
          <a:p>
            <a:endParaRPr lang="lv-LV"/>
          </a:p>
        </p:txBody>
      </p:sp>
    </p:spTree>
    <p:extLst>
      <p:ext uri="{BB962C8B-B14F-4D97-AF65-F5344CB8AC3E}">
        <p14:creationId xmlns:p14="http://schemas.microsoft.com/office/powerpoint/2010/main" val="2760077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1F0E353B-16E6-4186-BA8B-8C8DB962DF8C}"/>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xmlns="" id="{395CD2AE-5F67-4058-B5A9-AA6BC8C2BC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xmlns="" id="{82996C10-D292-47C4-AF14-E003D50FD702}"/>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E62BFDB9-7ABA-420A-9569-099A5D9C5A9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xmlns="" id="{9C230966-E7C6-473E-9A07-B42A5D00460F}"/>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458679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11B1770D-FB56-410D-BEDC-FA52D299EEB8}"/>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xmlns="" id="{65B244BF-7C39-48B9-9885-C6C0A787D7BE}"/>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xmlns="" id="{A1F722FD-CF35-43E4-8B36-148F58C16F53}"/>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27DA4CD4-1C1D-415E-8D95-76F907B63C6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xmlns="" id="{0D64704A-D71B-4D9C-9DEE-530FB0917E8E}"/>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768091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xmlns="" id="{56188090-2BA7-4190-AD6D-FF58429360DF}"/>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xmlns="" id="{5F29A9F7-F1B8-4554-AEC6-5C8E6DBD6D41}"/>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xmlns="" id="{224063BC-6AC5-4079-9DFB-BF6C78DF3A99}"/>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E3A335AC-0C4F-482A-A7EC-B8B68CC92C0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xmlns="" id="{D6995AB2-00B0-421A-88AD-D7CA0FEFB551}"/>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4105086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elāgots izkārto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B2FF56E3-8782-4828-A786-0BAF337C86CB}"/>
              </a:ext>
            </a:extLst>
          </p:cNvPr>
          <p:cNvSpPr>
            <a:spLocks noGrp="1"/>
          </p:cNvSpPr>
          <p:nvPr>
            <p:ph type="title"/>
          </p:nvPr>
        </p:nvSpPr>
        <p:spPr/>
        <p:txBody>
          <a:bodyPr/>
          <a:lstStyle/>
          <a:p>
            <a:r>
              <a:rPr lang="lv-LV"/>
              <a:t>Rediģēt šablona virsraksta stilu</a:t>
            </a:r>
          </a:p>
        </p:txBody>
      </p:sp>
      <p:sp>
        <p:nvSpPr>
          <p:cNvPr id="4" name="Slaida numura vietturis 3">
            <a:extLst>
              <a:ext uri="{FF2B5EF4-FFF2-40B4-BE49-F238E27FC236}">
                <a16:creationId xmlns:a16="http://schemas.microsoft.com/office/drawing/2014/main" xmlns="" id="{51C17B8A-2A56-42AE-B45A-71CB7D671476}"/>
              </a:ext>
            </a:extLst>
          </p:cNvPr>
          <p:cNvSpPr>
            <a:spLocks noGrp="1"/>
          </p:cNvSpPr>
          <p:nvPr>
            <p:ph type="sldNum" sz="quarter" idx="11"/>
          </p:nvPr>
        </p:nvSpPr>
        <p:spPr/>
        <p:txBody>
          <a:bodyPr/>
          <a:lstStyle/>
          <a:p>
            <a:pPr algn="ctr"/>
            <a:fld id="{1443F872-25EC-4EDC-A3D2-9799CF6C0C84}" type="slidenum">
              <a:rPr lang="lv-LV" smtClean="0"/>
              <a:pPr algn="ctr"/>
              <a:t>‹#›</a:t>
            </a:fld>
            <a:endParaRPr lang="lv-LV" dirty="0"/>
          </a:p>
        </p:txBody>
      </p:sp>
    </p:spTree>
    <p:extLst>
      <p:ext uri="{BB962C8B-B14F-4D97-AF65-F5344CB8AC3E}">
        <p14:creationId xmlns:p14="http://schemas.microsoft.com/office/powerpoint/2010/main" val="310934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3"/>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2"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223478"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71450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030AC5FC-8363-4F70-9E8D-C2092E97D606}"/>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xmlns="" id="{3B98E8D2-F27E-4E0A-969D-F6A165AF65B0}"/>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xmlns="" id="{8336D218-350C-4FC4-B6FE-676BBC4CA8A1}"/>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21E33D98-BBFE-4C2E-BACA-5FEAE86D67A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xmlns="" id="{02880758-DDF0-4F9C-B96A-DDFE6BF0B5A8}"/>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359003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0E07FF57-D601-4251-A777-DD0378EE8D5D}"/>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xmlns="" id="{E73629D6-C544-41E0-9596-A0BB390DFF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xmlns="" id="{4323916C-1C6F-4E9C-8624-0204A6ED3911}"/>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6B58713B-2370-44E0-BE35-6C37435C2E12}"/>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xmlns="" id="{6A75465F-B673-47DB-9302-59D4FA945D84}"/>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195365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446DDA2C-5B5C-40F3-9DCE-25D72DFDFA68}"/>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xmlns="" id="{964DEDC0-1D1B-43F7-B3EE-A0803D3DA70D}"/>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xmlns="" id="{F404A023-A214-469C-8FA9-6A5842934280}"/>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xmlns="" id="{2AEA9EDA-C84E-4A07-A223-F66624721FBB}"/>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6" name="Kājenes vietturis 5">
            <a:extLst>
              <a:ext uri="{FF2B5EF4-FFF2-40B4-BE49-F238E27FC236}">
                <a16:creationId xmlns:a16="http://schemas.microsoft.com/office/drawing/2014/main" xmlns="" id="{B5B9C050-B72E-4119-A5C8-E7A882B383BA}"/>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xmlns="" id="{912B70FA-68D5-4264-BF2C-0A4A21606C70}"/>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249435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312D203-59B4-405D-A015-A461F66C1D69}"/>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xmlns="" id="{D46A8447-9CCB-4909-915C-25118F3F1B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xmlns="" id="{0653DA06-63F8-4653-AF04-AE595DBB977F}"/>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xmlns="" id="{90D5CCD3-21DA-48BB-918C-FC04F8509D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xmlns="" id="{32D8477A-148D-495D-B690-049FF9E67AA2}"/>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xmlns="" id="{4A5A1DA4-F671-4E1F-9BA9-5177E750B472}"/>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8" name="Kājenes vietturis 7">
            <a:extLst>
              <a:ext uri="{FF2B5EF4-FFF2-40B4-BE49-F238E27FC236}">
                <a16:creationId xmlns:a16="http://schemas.microsoft.com/office/drawing/2014/main" xmlns="" id="{8D2AA7B2-ABE1-4D78-9E82-AC2408FEB866}"/>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xmlns="" id="{C0A843E2-230A-4E1D-8DF5-4A30017F0A61}"/>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521095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7E431F02-D1E3-4479-8B11-E48BDD3DD7B7}"/>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xmlns="" id="{495D4EAE-583A-4BD0-9821-57896A5B82DA}"/>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4" name="Kājenes vietturis 3">
            <a:extLst>
              <a:ext uri="{FF2B5EF4-FFF2-40B4-BE49-F238E27FC236}">
                <a16:creationId xmlns:a16="http://schemas.microsoft.com/office/drawing/2014/main" xmlns="" id="{FE270729-6927-44BF-ACFF-7F69BF297F14}"/>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xmlns="" id="{5969AB48-DA69-4C41-9159-12BCB2BCCE9F}"/>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538106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xmlns="" id="{E1312F02-90B7-4EE3-ADAD-2862BBDA3757}"/>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3" name="Kājenes vietturis 2">
            <a:extLst>
              <a:ext uri="{FF2B5EF4-FFF2-40B4-BE49-F238E27FC236}">
                <a16:creationId xmlns:a16="http://schemas.microsoft.com/office/drawing/2014/main" xmlns="" id="{8501805A-BFD7-4C70-9DAA-4FC6EADA48A3}"/>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xmlns="" id="{5D1A9540-2551-4647-8339-279D8A93717B}"/>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93471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9497E5F6-17BD-4A1A-A9A7-C3403EF523E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xmlns="" id="{9896F8C6-31A4-461E-BE3C-776E09C75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xmlns="" id="{F15BB30E-0D6F-4116-9C0C-55A188250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xmlns="" id="{D7B730F6-B692-45CB-BBE1-AAD21D19CBEE}"/>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6" name="Kājenes vietturis 5">
            <a:extLst>
              <a:ext uri="{FF2B5EF4-FFF2-40B4-BE49-F238E27FC236}">
                <a16:creationId xmlns:a16="http://schemas.microsoft.com/office/drawing/2014/main" xmlns="" id="{5BA8DC24-083C-4511-8F6B-5415A2134583}"/>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xmlns="" id="{A8E72634-149C-4BE2-BE9B-5E160A105212}"/>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1829967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576F07A1-252A-4A5E-9CDF-40475DDD4880}"/>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xmlns="" id="{E8359BF4-08F3-4D8D-AF8F-B5A4A722EA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xmlns="" id="{4AA490DA-6216-4E3E-BF48-05A8327E7C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xmlns="" id="{11AA9D12-5B41-4FD3-A873-B9615C7283EF}"/>
              </a:ext>
            </a:extLst>
          </p:cNvPr>
          <p:cNvSpPr>
            <a:spLocks noGrp="1"/>
          </p:cNvSpPr>
          <p:nvPr>
            <p:ph type="dt" sz="half" idx="10"/>
          </p:nvPr>
        </p:nvSpPr>
        <p:spPr/>
        <p:txBody>
          <a:bodyPr/>
          <a:lstStyle/>
          <a:p>
            <a:fld id="{48934B34-144D-42FA-A920-452893AD105E}" type="datetimeFigureOut">
              <a:rPr lang="lv-LV" smtClean="0"/>
              <a:t>15.12.2021</a:t>
            </a:fld>
            <a:endParaRPr lang="lv-LV"/>
          </a:p>
        </p:txBody>
      </p:sp>
      <p:sp>
        <p:nvSpPr>
          <p:cNvPr id="6" name="Kājenes vietturis 5">
            <a:extLst>
              <a:ext uri="{FF2B5EF4-FFF2-40B4-BE49-F238E27FC236}">
                <a16:creationId xmlns:a16="http://schemas.microsoft.com/office/drawing/2014/main" xmlns="" id="{E0D07256-73D3-4B08-9636-DDBD902A3095}"/>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xmlns="" id="{E89F13A0-86E2-46DC-835F-18205A298368}"/>
              </a:ext>
            </a:extLst>
          </p:cNvPr>
          <p:cNvSpPr>
            <a:spLocks noGrp="1"/>
          </p:cNvSpPr>
          <p:nvPr>
            <p:ph type="sldNum" sz="quarter" idx="12"/>
          </p:nvPr>
        </p:nvSpPr>
        <p:spPr/>
        <p:txBody>
          <a:bodyPr/>
          <a:lstStyle/>
          <a:p>
            <a:fld id="{66CFCF58-CFD4-4B24-A81E-0C6CE7D32E89}" type="slidenum">
              <a:rPr lang="lv-LV" smtClean="0"/>
              <a:t>‹#›</a:t>
            </a:fld>
            <a:endParaRPr lang="lv-LV"/>
          </a:p>
        </p:txBody>
      </p:sp>
    </p:spTree>
    <p:extLst>
      <p:ext uri="{BB962C8B-B14F-4D97-AF65-F5344CB8AC3E}">
        <p14:creationId xmlns:p14="http://schemas.microsoft.com/office/powerpoint/2010/main" val="2739125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xmlns="" id="{E9DF5A03-2EFB-4203-A371-BA336C2585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xmlns="" id="{7D7C05C4-7C53-4A22-A0DE-3D8322F00E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xmlns="" id="{C0366037-939D-449B-B083-118CFC8EF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34B34-144D-42FA-A920-452893AD105E}" type="datetimeFigureOut">
              <a:rPr lang="lv-LV" smtClean="0"/>
              <a:t>15.12.2021</a:t>
            </a:fld>
            <a:endParaRPr lang="lv-LV"/>
          </a:p>
        </p:txBody>
      </p:sp>
      <p:sp>
        <p:nvSpPr>
          <p:cNvPr id="5" name="Kājenes vietturis 4">
            <a:extLst>
              <a:ext uri="{FF2B5EF4-FFF2-40B4-BE49-F238E27FC236}">
                <a16:creationId xmlns:a16="http://schemas.microsoft.com/office/drawing/2014/main" xmlns="" id="{329D8804-E12D-43B3-94ED-6DF0852BA1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xmlns="" id="{762BD751-85FF-43B1-9B8A-64C70AC6D3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CFCF58-CFD4-4B24-A81E-0C6CE7D32E89}" type="slidenum">
              <a:rPr lang="lv-LV" smtClean="0"/>
              <a:t>‹#›</a:t>
            </a:fld>
            <a:endParaRPr lang="lv-LV"/>
          </a:p>
        </p:txBody>
      </p:sp>
    </p:spTree>
    <p:extLst>
      <p:ext uri="{BB962C8B-B14F-4D97-AF65-F5344CB8AC3E}">
        <p14:creationId xmlns:p14="http://schemas.microsoft.com/office/powerpoint/2010/main" val="332520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D2A8C4-C69C-4136-8C5C-3199514B898E}"/>
              </a:ext>
            </a:extLst>
          </p:cNvPr>
          <p:cNvSpPr>
            <a:spLocks noGrp="1"/>
          </p:cNvSpPr>
          <p:nvPr>
            <p:ph type="title"/>
          </p:nvPr>
        </p:nvSpPr>
        <p:spPr>
          <a:xfrm>
            <a:off x="1014663" y="1572127"/>
            <a:ext cx="10515600" cy="2791326"/>
          </a:xfrm>
        </p:spPr>
        <p:txBody>
          <a:bodyPr>
            <a:normAutofit/>
          </a:bodyPr>
          <a:lstStyle/>
          <a:p>
            <a:pPr algn="ctr"/>
            <a:r>
              <a:rPr lang="en-US" b="1" dirty="0">
                <a:solidFill>
                  <a:schemeClr val="accent1">
                    <a:lumMod val="75000"/>
                  </a:schemeClr>
                </a:solidFill>
                <a:latin typeface="Verdana" panose="020B0604030504040204" pitchFamily="34" charset="0"/>
                <a:ea typeface="Verdana" panose="020B0604030504040204" pitchFamily="34" charset="0"/>
              </a:rPr>
              <a:t>Rīgas valstspilsētas pašvaldības 2022.gada budžeta </a:t>
            </a:r>
            <a:br>
              <a:rPr lang="en-US" b="1" dirty="0">
                <a:solidFill>
                  <a:schemeClr val="accent1">
                    <a:lumMod val="75000"/>
                  </a:schemeClr>
                </a:solidFill>
                <a:latin typeface="Verdana" panose="020B0604030504040204" pitchFamily="34" charset="0"/>
                <a:ea typeface="Verdana" panose="020B0604030504040204" pitchFamily="34" charset="0"/>
              </a:rPr>
            </a:br>
            <a:r>
              <a:rPr lang="en-US" b="1" dirty="0">
                <a:solidFill>
                  <a:schemeClr val="accent1">
                    <a:lumMod val="75000"/>
                  </a:schemeClr>
                </a:solidFill>
                <a:latin typeface="Verdana" panose="020B0604030504040204" pitchFamily="34" charset="0"/>
                <a:ea typeface="Verdana" panose="020B0604030504040204" pitchFamily="34" charset="0"/>
              </a:rPr>
              <a:t>finanšu ietvars</a:t>
            </a:r>
          </a:p>
        </p:txBody>
      </p:sp>
    </p:spTree>
    <p:extLst>
      <p:ext uri="{BB962C8B-B14F-4D97-AF65-F5344CB8AC3E}">
        <p14:creationId xmlns:p14="http://schemas.microsoft.com/office/powerpoint/2010/main" val="2787347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xmlns="" id="{7677A6C6-F270-41EB-BCB9-AFD38E08537E}"/>
              </a:ext>
            </a:extLst>
          </p:cNvPr>
          <p:cNvGraphicFramePr>
            <a:graphicFrameLocks/>
          </p:cNvGraphicFramePr>
          <p:nvPr/>
        </p:nvGraphicFramePr>
        <p:xfrm>
          <a:off x="942394" y="476674"/>
          <a:ext cx="10254343" cy="489654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xmlns="" id="{05792B0A-E577-4DFA-AF8B-1F9D9526E61E}"/>
              </a:ext>
            </a:extLst>
          </p:cNvPr>
          <p:cNvSpPr txBox="1"/>
          <p:nvPr/>
        </p:nvSpPr>
        <p:spPr>
          <a:xfrm>
            <a:off x="644671" y="5301209"/>
            <a:ext cx="10902659" cy="461665"/>
          </a:xfrm>
          <a:prstGeom prst="rect">
            <a:avLst/>
          </a:prstGeom>
          <a:noFill/>
        </p:spPr>
        <p:txBody>
          <a:bodyPr wrap="square" rtlCol="0">
            <a:spAutoFit/>
          </a:bodyPr>
          <a:lstStyle/>
          <a:p>
            <a:pPr marL="171450" indent="-171450">
              <a:buFont typeface="Arial" panose="020B0604020202020204" pitchFamily="34" charset="0"/>
              <a:buChar char="•"/>
            </a:pPr>
            <a:r>
              <a:rPr lang="lv-LV" sz="1200" dirty="0"/>
              <a:t>Atšķirība darba samaksā palielinās, Rīga atpaliek arī no pašvaldību sektora vidējā</a:t>
            </a:r>
          </a:p>
          <a:p>
            <a:pPr marL="171450" indent="-171450">
              <a:buFont typeface="Arial" panose="020B0604020202020204" pitchFamily="34" charset="0"/>
              <a:buChar char="•"/>
            </a:pPr>
            <a:r>
              <a:rPr lang="lv-LV" sz="1200" dirty="0"/>
              <a:t>2010.gadā vidējā darba samaksa Rīgas pilsētas pašvaldībā atpalika no darba samaksas valsts sektorā par 200 eiro, tad 2020.gadā šī atšķirība jau pārsniedz 600 eiro.</a:t>
            </a:r>
          </a:p>
        </p:txBody>
      </p:sp>
      <p:sp>
        <p:nvSpPr>
          <p:cNvPr id="2" name="Slaida numura vietturis 1">
            <a:extLst>
              <a:ext uri="{FF2B5EF4-FFF2-40B4-BE49-F238E27FC236}">
                <a16:creationId xmlns:a16="http://schemas.microsoft.com/office/drawing/2014/main" xmlns="" id="{71E5194E-6CC1-42CB-87E4-EB3FA984A18A}"/>
              </a:ext>
            </a:extLst>
          </p:cNvPr>
          <p:cNvSpPr>
            <a:spLocks noGrp="1"/>
          </p:cNvSpPr>
          <p:nvPr>
            <p:ph type="sldNum" sz="quarter" idx="12"/>
          </p:nvPr>
        </p:nvSpPr>
        <p:spPr/>
        <p:txBody>
          <a:bodyPr/>
          <a:lstStyle/>
          <a:p>
            <a:fld id="{609A389F-390E-4392-9BFB-0A8A13DC5E93}" type="slidenum">
              <a:rPr lang="lv-LV" smtClean="0"/>
              <a:t>10</a:t>
            </a:fld>
            <a:endParaRPr lang="lv-LV"/>
          </a:p>
        </p:txBody>
      </p:sp>
    </p:spTree>
    <p:extLst>
      <p:ext uri="{BB962C8B-B14F-4D97-AF65-F5344CB8AC3E}">
        <p14:creationId xmlns:p14="http://schemas.microsoft.com/office/powerpoint/2010/main" val="4180149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a:extLst>
              <a:ext uri="{FF2B5EF4-FFF2-40B4-BE49-F238E27FC236}">
                <a16:creationId xmlns:a16="http://schemas.microsoft.com/office/drawing/2014/main" xmlns="" id="{1D2B0FDF-38C7-4E78-B6FA-01312CF54ACE}"/>
              </a:ext>
            </a:extLst>
          </p:cNvPr>
          <p:cNvSpPr>
            <a:spLocks noGrp="1"/>
          </p:cNvSpPr>
          <p:nvPr>
            <p:ph type="title"/>
          </p:nvPr>
        </p:nvSpPr>
        <p:spPr>
          <a:xfrm>
            <a:off x="609600" y="274638"/>
            <a:ext cx="10972800" cy="1143000"/>
          </a:xfrm>
        </p:spPr>
        <p:txBody>
          <a:bodyPr anchor="ctr">
            <a:normAutofit/>
          </a:bodyPr>
          <a:lstStyle/>
          <a:p>
            <a:pPr algn="ctr">
              <a:lnSpc>
                <a:spcPct val="90000"/>
              </a:lnSpc>
            </a:pPr>
            <a:r>
              <a:rPr lang="lv-LV" sz="1800" dirty="0">
                <a:solidFill>
                  <a:schemeClr val="tx1"/>
                </a:solidFill>
                <a:effectLst/>
                <a:latin typeface="+mn-lt"/>
              </a:rPr>
              <a:t>Amata vietu skaits (slodzes) Rīgas pilsētas pašvaldības iestādēs sadalījumā pa RD algu grupām 2016. un 2021.gadā</a:t>
            </a:r>
          </a:p>
        </p:txBody>
      </p:sp>
      <p:graphicFrame>
        <p:nvGraphicFramePr>
          <p:cNvPr id="5" name="Satura vietturis 4">
            <a:extLst>
              <a:ext uri="{FF2B5EF4-FFF2-40B4-BE49-F238E27FC236}">
                <a16:creationId xmlns:a16="http://schemas.microsoft.com/office/drawing/2014/main" xmlns="" id="{DD9A069E-BCAA-4C6D-AAD0-422A57F97770}"/>
              </a:ext>
            </a:extLst>
          </p:cNvPr>
          <p:cNvGraphicFramePr>
            <a:graphicFrameLocks noGrp="1"/>
          </p:cNvGraphicFramePr>
          <p:nvPr>
            <p:ph idx="1"/>
            <p:extLst>
              <p:ext uri="{D42A27DB-BD31-4B8C-83A1-F6EECF244321}">
                <p14:modId xmlns:p14="http://schemas.microsoft.com/office/powerpoint/2010/main" val="3809789741"/>
              </p:ext>
            </p:extLst>
          </p:nvPr>
        </p:nvGraphicFramePr>
        <p:xfrm>
          <a:off x="239349" y="1268760"/>
          <a:ext cx="11521280" cy="4896544"/>
        </p:xfrm>
        <a:graphic>
          <a:graphicData uri="http://schemas.openxmlformats.org/drawingml/2006/chart">
            <c:chart xmlns:c="http://schemas.openxmlformats.org/drawingml/2006/chart" xmlns:r="http://schemas.openxmlformats.org/officeDocument/2006/relationships" r:id="rId2"/>
          </a:graphicData>
        </a:graphic>
      </p:graphicFrame>
      <p:sp>
        <p:nvSpPr>
          <p:cNvPr id="2" name="Slaida numura vietturis 1">
            <a:extLst>
              <a:ext uri="{FF2B5EF4-FFF2-40B4-BE49-F238E27FC236}">
                <a16:creationId xmlns:a16="http://schemas.microsoft.com/office/drawing/2014/main" xmlns="" id="{041FB229-6214-49E9-97C3-84ABF599D982}"/>
              </a:ext>
            </a:extLst>
          </p:cNvPr>
          <p:cNvSpPr>
            <a:spLocks noGrp="1"/>
          </p:cNvSpPr>
          <p:nvPr>
            <p:ph type="sldNum" sz="quarter" idx="12"/>
          </p:nvPr>
        </p:nvSpPr>
        <p:spPr/>
        <p:txBody>
          <a:bodyPr/>
          <a:lstStyle/>
          <a:p>
            <a:fld id="{609A389F-390E-4392-9BFB-0A8A13DC5E93}" type="slidenum">
              <a:rPr lang="lv-LV" smtClean="0"/>
              <a:t>11</a:t>
            </a:fld>
            <a:endParaRPr lang="lv-LV"/>
          </a:p>
        </p:txBody>
      </p:sp>
    </p:spTree>
    <p:extLst>
      <p:ext uri="{BB962C8B-B14F-4D97-AF65-F5344CB8AC3E}">
        <p14:creationId xmlns:p14="http://schemas.microsoft.com/office/powerpoint/2010/main" val="290412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atura vietturis 1">
            <a:extLst>
              <a:ext uri="{FF2B5EF4-FFF2-40B4-BE49-F238E27FC236}">
                <a16:creationId xmlns:a16="http://schemas.microsoft.com/office/drawing/2014/main" xmlns="" id="{6B1D3F90-B913-47A1-A1EC-4B5A932870B9}"/>
              </a:ext>
            </a:extLst>
          </p:cNvPr>
          <p:cNvSpPr>
            <a:spLocks noGrp="1"/>
          </p:cNvSpPr>
          <p:nvPr>
            <p:ph idx="1"/>
          </p:nvPr>
        </p:nvSpPr>
        <p:spPr>
          <a:xfrm>
            <a:off x="609600" y="918012"/>
            <a:ext cx="10972800" cy="5089279"/>
          </a:xfrm>
        </p:spPr>
        <p:txBody>
          <a:bodyPr>
            <a:normAutofit/>
          </a:bodyPr>
          <a:lstStyle/>
          <a:p>
            <a:pPr marL="109728" indent="0" algn="just">
              <a:buNone/>
            </a:pPr>
            <a:r>
              <a:rPr lang="lv-LV" sz="1600" dirty="0"/>
              <a:t>2021.gadā tika likvidēta 13.algu grupa un veiktas izmaiņas amatu klasifikācijā zemākajām algu grupām. Būtiski pieaudzis amata vietu skaita īpatsvars 8.,10. un 12.algu grupās. To ietekmējušas arī LD un IKSD pakļautības iestāžu amatu klasifikācijas izmaiņas. </a:t>
            </a:r>
          </a:p>
          <a:p>
            <a:pPr marL="109728" indent="0">
              <a:buNone/>
            </a:pPr>
            <a:endParaRPr lang="lv-LV" sz="1600" dirty="0"/>
          </a:p>
          <a:p>
            <a:r>
              <a:rPr lang="lv-LV" sz="1600" b="1" dirty="0"/>
              <a:t>8.algu grupā </a:t>
            </a:r>
            <a:r>
              <a:rPr lang="lv-LV" sz="1600" dirty="0"/>
              <a:t>klasificēti </a:t>
            </a:r>
            <a:r>
              <a:rPr lang="lv-LV" sz="1600" b="1" dirty="0"/>
              <a:t>2352</a:t>
            </a:r>
            <a:r>
              <a:rPr lang="lv-LV" sz="1600" dirty="0"/>
              <a:t> jeb </a:t>
            </a:r>
            <a:r>
              <a:rPr lang="lv-LV" sz="1600" b="1" dirty="0"/>
              <a:t>18%</a:t>
            </a:r>
            <a:r>
              <a:rPr lang="lv-LV" sz="1600" dirty="0"/>
              <a:t> no kopējā amata vietu skaita. Amatu īpatsvars:</a:t>
            </a:r>
          </a:p>
          <a:p>
            <a:pPr marL="109728" indent="0">
              <a:buNone/>
            </a:pPr>
            <a:r>
              <a:rPr lang="lv-LV" sz="1600" dirty="0"/>
              <a:t>	Sociālais darbinieks; sociālais pedagogs; medicīnas māsa; galvenais 	speciālists; vadītāja palīgs; galvenais referents; galvenais 	bibliotekārs; 	bāriņtiesas loceklis; inspektors; inspektors-glābējs; vecākais inspektors</a:t>
            </a:r>
          </a:p>
          <a:p>
            <a:pPr marL="109728" indent="0">
              <a:buNone/>
            </a:pPr>
            <a:endParaRPr lang="lv-LV" sz="1600" dirty="0"/>
          </a:p>
          <a:p>
            <a:r>
              <a:rPr lang="lv-LV" sz="1600" b="1" dirty="0"/>
              <a:t>10.algu grupā </a:t>
            </a:r>
            <a:r>
              <a:rPr lang="lv-LV" sz="1600" dirty="0"/>
              <a:t>klasificēti </a:t>
            </a:r>
            <a:r>
              <a:rPr lang="lv-LV" sz="1600" b="1" dirty="0"/>
              <a:t>2327</a:t>
            </a:r>
            <a:r>
              <a:rPr lang="lv-LV" sz="1600" dirty="0"/>
              <a:t> jeb </a:t>
            </a:r>
            <a:r>
              <a:rPr lang="lv-LV" sz="1600" b="1" dirty="0"/>
              <a:t>17% </a:t>
            </a:r>
            <a:r>
              <a:rPr lang="lv-LV" sz="1600" dirty="0"/>
              <a:t>no kopējā amata vietu skaita, </a:t>
            </a:r>
            <a:r>
              <a:rPr lang="lv-LV" sz="1600" i="1" dirty="0"/>
              <a:t>no tiem </a:t>
            </a:r>
            <a:r>
              <a:rPr lang="lv-LV" sz="1600" b="1" i="1" dirty="0"/>
              <a:t>1981</a:t>
            </a:r>
            <a:r>
              <a:rPr lang="lv-LV" sz="1600" i="1" dirty="0"/>
              <a:t> jeb </a:t>
            </a:r>
            <a:r>
              <a:rPr lang="lv-LV" sz="1600" dirty="0"/>
              <a:t>~</a:t>
            </a:r>
            <a:r>
              <a:rPr lang="lv-LV" sz="1600" i="1" dirty="0"/>
              <a:t>85% no šīs algu grupas amatiem ir IKSD pakļautības iestādēs</a:t>
            </a:r>
            <a:r>
              <a:rPr lang="lv-LV" sz="1600" dirty="0"/>
              <a:t>. Amatu īpatsvars:</a:t>
            </a:r>
          </a:p>
          <a:p>
            <a:pPr marL="109728" indent="0">
              <a:buNone/>
            </a:pPr>
            <a:r>
              <a:rPr lang="lv-LV" sz="1600" dirty="0"/>
              <a:t>	Skolotāja palīgs, auklis, aprūpētājs, pavārs</a:t>
            </a:r>
          </a:p>
          <a:p>
            <a:pPr>
              <a:buFont typeface="Arial" panose="020B0604020202020204" pitchFamily="34" charset="0"/>
              <a:buChar char="•"/>
            </a:pPr>
            <a:endParaRPr lang="lv-LV" sz="1600" dirty="0"/>
          </a:p>
          <a:p>
            <a:r>
              <a:rPr lang="lv-LV" sz="1600" b="1" dirty="0"/>
              <a:t>12.algu grupā </a:t>
            </a:r>
            <a:r>
              <a:rPr lang="lv-LV" sz="1600" dirty="0"/>
              <a:t>klasificēti </a:t>
            </a:r>
            <a:r>
              <a:rPr lang="lv-LV" sz="1600" b="1" dirty="0"/>
              <a:t>4832</a:t>
            </a:r>
            <a:r>
              <a:rPr lang="lv-LV" sz="1600" dirty="0"/>
              <a:t> jeb </a:t>
            </a:r>
            <a:r>
              <a:rPr lang="lv-LV" sz="1600" b="1" dirty="0"/>
              <a:t>36% </a:t>
            </a:r>
            <a:r>
              <a:rPr lang="lv-LV" sz="1600" dirty="0"/>
              <a:t>no kopējā amata vietu skaita, </a:t>
            </a:r>
            <a:r>
              <a:rPr lang="lv-LV" sz="1600" i="1" dirty="0"/>
              <a:t>no tiem </a:t>
            </a:r>
            <a:r>
              <a:rPr lang="lv-LV" sz="1600" b="1" i="1" dirty="0"/>
              <a:t>4571 </a:t>
            </a:r>
            <a:r>
              <a:rPr lang="lv-LV" sz="1600" i="1" dirty="0"/>
              <a:t>jeb </a:t>
            </a:r>
            <a:r>
              <a:rPr lang="lv-LV" sz="1600" dirty="0"/>
              <a:t>~</a:t>
            </a:r>
            <a:r>
              <a:rPr lang="lv-LV" sz="1600" i="1" dirty="0"/>
              <a:t>95% no šīs algu grupas amatiem ir IKSD pakļautības iestādēs. </a:t>
            </a:r>
            <a:r>
              <a:rPr lang="lv-LV" sz="1600" dirty="0"/>
              <a:t>Amatu īpatsvars: </a:t>
            </a:r>
          </a:p>
          <a:p>
            <a:pPr marL="109728" indent="0">
              <a:buNone/>
            </a:pPr>
            <a:r>
              <a:rPr lang="lv-LV" sz="1600" dirty="0"/>
              <a:t>	Apkopējs; ēkas dežurants; ēkas uzraugs; garderobists; sētnieks; 	strādnieks; veļas pārzinis; virtuves darbinieks</a:t>
            </a:r>
          </a:p>
          <a:p>
            <a:pPr>
              <a:buFont typeface="Arial" panose="020B0604020202020204" pitchFamily="34" charset="0"/>
              <a:buChar char="•"/>
            </a:pPr>
            <a:endParaRPr lang="lv-LV" sz="1400" dirty="0"/>
          </a:p>
          <a:p>
            <a:pPr marL="109728" indent="0">
              <a:buNone/>
            </a:pPr>
            <a:endParaRPr lang="lv-LV" sz="1400" dirty="0"/>
          </a:p>
          <a:p>
            <a:pPr marL="109728" indent="0">
              <a:buNone/>
            </a:pPr>
            <a:endParaRPr lang="lv-LV" sz="1400" dirty="0"/>
          </a:p>
          <a:p>
            <a:endParaRPr lang="lv-LV" sz="1400" dirty="0"/>
          </a:p>
        </p:txBody>
      </p:sp>
      <p:sp>
        <p:nvSpPr>
          <p:cNvPr id="4" name="TextBox 3">
            <a:extLst>
              <a:ext uri="{FF2B5EF4-FFF2-40B4-BE49-F238E27FC236}">
                <a16:creationId xmlns:a16="http://schemas.microsoft.com/office/drawing/2014/main" xmlns="" id="{610B9E53-74D3-48DF-84AA-961EBE378C66}"/>
              </a:ext>
            </a:extLst>
          </p:cNvPr>
          <p:cNvSpPr txBox="1"/>
          <p:nvPr/>
        </p:nvSpPr>
        <p:spPr>
          <a:xfrm>
            <a:off x="1007435" y="548680"/>
            <a:ext cx="10574965" cy="369332"/>
          </a:xfrm>
          <a:prstGeom prst="rect">
            <a:avLst/>
          </a:prstGeom>
          <a:noFill/>
        </p:spPr>
        <p:txBody>
          <a:bodyPr wrap="square">
            <a:spAutoFit/>
          </a:bodyPr>
          <a:lstStyle/>
          <a:p>
            <a:pPr algn="ctr"/>
            <a:r>
              <a:rPr lang="lv-LV" b="1" dirty="0"/>
              <a:t>Izmaiņas amata vietu sadalījumā par RD algu grupām</a:t>
            </a:r>
          </a:p>
        </p:txBody>
      </p:sp>
      <p:sp>
        <p:nvSpPr>
          <p:cNvPr id="3" name="Slaida numura vietturis 2">
            <a:extLst>
              <a:ext uri="{FF2B5EF4-FFF2-40B4-BE49-F238E27FC236}">
                <a16:creationId xmlns:a16="http://schemas.microsoft.com/office/drawing/2014/main" xmlns="" id="{D394E617-4F93-4838-A9B5-107C7ED1525F}"/>
              </a:ext>
            </a:extLst>
          </p:cNvPr>
          <p:cNvSpPr>
            <a:spLocks noGrp="1"/>
          </p:cNvSpPr>
          <p:nvPr>
            <p:ph type="sldNum" sz="quarter" idx="12"/>
          </p:nvPr>
        </p:nvSpPr>
        <p:spPr/>
        <p:txBody>
          <a:bodyPr/>
          <a:lstStyle/>
          <a:p>
            <a:fld id="{609A389F-390E-4392-9BFB-0A8A13DC5E93}" type="slidenum">
              <a:rPr lang="lv-LV" smtClean="0"/>
              <a:t>12</a:t>
            </a:fld>
            <a:endParaRPr lang="lv-LV"/>
          </a:p>
        </p:txBody>
      </p:sp>
    </p:spTree>
    <p:extLst>
      <p:ext uri="{BB962C8B-B14F-4D97-AF65-F5344CB8AC3E}">
        <p14:creationId xmlns:p14="http://schemas.microsoft.com/office/powerpoint/2010/main" val="808540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66694F14-7064-4D28-9B7E-0F01D91DA359}"/>
              </a:ext>
            </a:extLst>
          </p:cNvPr>
          <p:cNvSpPr>
            <a:spLocks noGrp="1"/>
          </p:cNvSpPr>
          <p:nvPr>
            <p:ph type="sldNum" sz="quarter" idx="11"/>
          </p:nvPr>
        </p:nvSpPr>
        <p:spPr/>
        <p:txBody>
          <a:bodyPr/>
          <a:lstStyle/>
          <a:p>
            <a:pPr algn="ctr"/>
            <a:fld id="{1443F872-25EC-4EDC-A3D2-9799CF6C0C84}" type="slidenum">
              <a:rPr lang="lv-LV" smtClean="0"/>
              <a:pPr algn="ctr"/>
              <a:t>13</a:t>
            </a:fld>
            <a:endParaRPr lang="lv-LV" dirty="0"/>
          </a:p>
        </p:txBody>
      </p:sp>
      <p:sp>
        <p:nvSpPr>
          <p:cNvPr id="7" name="Title 1">
            <a:extLst>
              <a:ext uri="{FF2B5EF4-FFF2-40B4-BE49-F238E27FC236}">
                <a16:creationId xmlns:a16="http://schemas.microsoft.com/office/drawing/2014/main" xmlns="" id="{636F4C30-713D-40A0-BB70-D5DEF7ABC110}"/>
              </a:ext>
            </a:extLst>
          </p:cNvPr>
          <p:cNvSpPr>
            <a:spLocks noGrp="1"/>
          </p:cNvSpPr>
          <p:nvPr>
            <p:ph type="title"/>
          </p:nvPr>
        </p:nvSpPr>
        <p:spPr>
          <a:xfrm>
            <a:off x="457200" y="620689"/>
            <a:ext cx="11072496" cy="648072"/>
          </a:xfrm>
        </p:spPr>
        <p:txBody>
          <a:bodyPr vert="horz" lIns="68580" tIns="34290" rIns="68580" bIns="34290" rtlCol="0" anchor="b">
            <a:normAutofit fontScale="90000"/>
            <a:scene3d>
              <a:camera prst="orthographicFront"/>
              <a:lightRig rig="soft" dir="t"/>
            </a:scene3d>
            <a:sp3d prstMaterial="softEdge">
              <a:bevelT w="25400" h="25400"/>
            </a:sp3d>
          </a:bodyPr>
          <a:lstStyle/>
          <a:p>
            <a:pPr algn="ctr"/>
            <a:r>
              <a:rPr lang="lv-LV" sz="2200" dirty="0">
                <a:effectLst/>
              </a:rPr>
              <a:t>Darbinieku gada </a:t>
            </a:r>
            <a:r>
              <a:rPr lang="lv-LV" sz="2200" u="sng" dirty="0">
                <a:effectLst/>
              </a:rPr>
              <a:t>kopējā atalgojuma </a:t>
            </a:r>
            <a:r>
              <a:rPr lang="lv-LV" sz="2200" dirty="0">
                <a:effectLst/>
              </a:rPr>
              <a:t>salīdzinājums pret 2021.gada tirgus mediānu sadalījumā pa RD algu grupām (</a:t>
            </a:r>
            <a:r>
              <a:rPr lang="lv-LV" sz="2200" dirty="0" err="1">
                <a:effectLst/>
              </a:rPr>
              <a:t>euro</a:t>
            </a:r>
            <a:r>
              <a:rPr lang="lv-LV" sz="2200" dirty="0">
                <a:effectLst/>
              </a:rPr>
              <a:t> un %)</a:t>
            </a:r>
            <a:endParaRPr lang="lv-LV" sz="2200" b="0" cap="all" dirty="0">
              <a:effectLst/>
            </a:endParaRPr>
          </a:p>
        </p:txBody>
      </p:sp>
      <p:graphicFrame>
        <p:nvGraphicFramePr>
          <p:cNvPr id="9" name="Chart 8">
            <a:extLst>
              <a:ext uri="{FF2B5EF4-FFF2-40B4-BE49-F238E27FC236}">
                <a16:creationId xmlns:a16="http://schemas.microsoft.com/office/drawing/2014/main" xmlns="" id="{104B4425-5AFD-4EFC-9E11-A947AFFDB321}"/>
              </a:ext>
            </a:extLst>
          </p:cNvPr>
          <p:cNvGraphicFramePr>
            <a:graphicFrameLocks/>
          </p:cNvGraphicFramePr>
          <p:nvPr>
            <p:extLst>
              <p:ext uri="{D42A27DB-BD31-4B8C-83A1-F6EECF244321}">
                <p14:modId xmlns:p14="http://schemas.microsoft.com/office/powerpoint/2010/main" val="1196815511"/>
              </p:ext>
            </p:extLst>
          </p:nvPr>
        </p:nvGraphicFramePr>
        <p:xfrm>
          <a:off x="272912" y="1797367"/>
          <a:ext cx="7743301" cy="400789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le 1">
            <a:extLst>
              <a:ext uri="{FF2B5EF4-FFF2-40B4-BE49-F238E27FC236}">
                <a16:creationId xmlns:a16="http://schemas.microsoft.com/office/drawing/2014/main" xmlns="" id="{C0207B9B-E1D2-43D8-840D-0E90B4001D80}"/>
              </a:ext>
            </a:extLst>
          </p:cNvPr>
          <p:cNvGraphicFramePr>
            <a:graphicFrameLocks noGrp="1"/>
          </p:cNvGraphicFramePr>
          <p:nvPr>
            <p:extLst>
              <p:ext uri="{D42A27DB-BD31-4B8C-83A1-F6EECF244321}">
                <p14:modId xmlns:p14="http://schemas.microsoft.com/office/powerpoint/2010/main" val="4064159107"/>
              </p:ext>
            </p:extLst>
          </p:nvPr>
        </p:nvGraphicFramePr>
        <p:xfrm>
          <a:off x="7861529" y="1628801"/>
          <a:ext cx="4155847" cy="3744421"/>
        </p:xfrm>
        <a:graphic>
          <a:graphicData uri="http://schemas.openxmlformats.org/drawingml/2006/table">
            <a:tbl>
              <a:tblPr>
                <a:tableStyleId>{5C22544A-7EE6-4342-B048-85BDC9FD1C3A}</a:tableStyleId>
              </a:tblPr>
              <a:tblGrid>
                <a:gridCol w="511015">
                  <a:extLst>
                    <a:ext uri="{9D8B030D-6E8A-4147-A177-3AD203B41FA5}">
                      <a16:colId xmlns:a16="http://schemas.microsoft.com/office/drawing/2014/main" xmlns="" val="1375963833"/>
                    </a:ext>
                  </a:extLst>
                </a:gridCol>
                <a:gridCol w="931136">
                  <a:extLst>
                    <a:ext uri="{9D8B030D-6E8A-4147-A177-3AD203B41FA5}">
                      <a16:colId xmlns:a16="http://schemas.microsoft.com/office/drawing/2014/main" xmlns="" val="3590184342"/>
                    </a:ext>
                  </a:extLst>
                </a:gridCol>
                <a:gridCol w="958396">
                  <a:extLst>
                    <a:ext uri="{9D8B030D-6E8A-4147-A177-3AD203B41FA5}">
                      <a16:colId xmlns:a16="http://schemas.microsoft.com/office/drawing/2014/main" xmlns="" val="3555453355"/>
                    </a:ext>
                  </a:extLst>
                </a:gridCol>
                <a:gridCol w="814172">
                  <a:extLst>
                    <a:ext uri="{9D8B030D-6E8A-4147-A177-3AD203B41FA5}">
                      <a16:colId xmlns:a16="http://schemas.microsoft.com/office/drawing/2014/main" xmlns="" val="2603247282"/>
                    </a:ext>
                  </a:extLst>
                </a:gridCol>
                <a:gridCol w="941128">
                  <a:extLst>
                    <a:ext uri="{9D8B030D-6E8A-4147-A177-3AD203B41FA5}">
                      <a16:colId xmlns:a16="http://schemas.microsoft.com/office/drawing/2014/main" xmlns="" val="2316212544"/>
                    </a:ext>
                  </a:extLst>
                </a:gridCol>
              </a:tblGrid>
              <a:tr h="1283402">
                <a:tc>
                  <a:txBody>
                    <a:bodyPr/>
                    <a:lstStyle/>
                    <a:p>
                      <a:pPr algn="ctr" fontAlgn="b"/>
                      <a:r>
                        <a:rPr lang="lv-LV" sz="1000" b="0" u="none" strike="noStrike" dirty="0">
                          <a:effectLst/>
                          <a:latin typeface="+mn-lt"/>
                        </a:rPr>
                        <a:t>Algu grupa</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000" u="none" strike="noStrike" dirty="0">
                          <a:effectLst/>
                          <a:latin typeface="+mn-lt"/>
                        </a:rPr>
                        <a:t>RD gada kopējais atalgojums mēnesī</a:t>
                      </a:r>
                      <a:endParaRPr lang="lv-LV" sz="1000" b="1"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000" u="none" strike="noStrike" dirty="0">
                          <a:effectLst/>
                          <a:latin typeface="+mn-lt"/>
                        </a:rPr>
                        <a:t> Gada kopējā atalgojuma mēnesī tirgus mediāna, Rīga</a:t>
                      </a:r>
                    </a:p>
                    <a:p>
                      <a:pPr algn="ctr" fontAlgn="b"/>
                      <a:r>
                        <a:rPr lang="lv-LV" sz="1000" b="0" i="0" u="none" strike="noStrike" dirty="0">
                          <a:solidFill>
                            <a:srgbClr val="000000"/>
                          </a:solidFill>
                          <a:effectLst/>
                          <a:latin typeface="+mn-lt"/>
                        </a:rPr>
                        <a:t>(</a:t>
                      </a:r>
                      <a:r>
                        <a:rPr lang="lv-LV" sz="1000" b="0" i="0" u="none" strike="noStrike" dirty="0" err="1">
                          <a:solidFill>
                            <a:srgbClr val="000000"/>
                          </a:solidFill>
                          <a:effectLst/>
                          <a:latin typeface="+mn-lt"/>
                        </a:rPr>
                        <a:t>Fontes</a:t>
                      </a:r>
                      <a:r>
                        <a:rPr lang="lv-LV" sz="1000" b="0" i="0" u="none" strike="noStrike" dirty="0">
                          <a:solidFill>
                            <a:srgbClr val="000000"/>
                          </a:solidFill>
                          <a:effectLst/>
                          <a:latin typeface="+mn-lt"/>
                        </a:rPr>
                        <a:t>)</a:t>
                      </a:r>
                    </a:p>
                  </a:txBody>
                  <a:tcPr marL="0" marR="0" marT="0" marB="0" anchor="ctr">
                    <a:solidFill>
                      <a:schemeClr val="bg1">
                        <a:lumMod val="95000"/>
                      </a:schemeClr>
                    </a:solidFill>
                  </a:tcPr>
                </a:tc>
                <a:tc>
                  <a:txBody>
                    <a:bodyPr/>
                    <a:lstStyle/>
                    <a:p>
                      <a:pPr algn="ctr" fontAlgn="b"/>
                      <a:r>
                        <a:rPr lang="lv-LV" sz="1000" u="none" strike="noStrike" dirty="0">
                          <a:effectLst/>
                          <a:latin typeface="+mn-lt"/>
                        </a:rPr>
                        <a:t>RD salīdzinājums pret tirgus mediānu (</a:t>
                      </a:r>
                      <a:r>
                        <a:rPr lang="lv-LV" sz="1000" u="none" strike="noStrike" dirty="0" err="1">
                          <a:effectLst/>
                          <a:latin typeface="+mn-lt"/>
                        </a:rPr>
                        <a:t>Fontes</a:t>
                      </a:r>
                      <a:r>
                        <a:rPr lang="lv-LV" sz="1000" u="none" strike="noStrike" dirty="0">
                          <a:effectLst/>
                          <a:latin typeface="+mn-lt"/>
                        </a:rPr>
                        <a:t>)</a:t>
                      </a:r>
                    </a:p>
                    <a:p>
                      <a:pPr algn="ctr" fontAlgn="b"/>
                      <a:r>
                        <a:rPr lang="lv-LV" sz="1000" u="none" strike="noStrike" dirty="0">
                          <a:effectLst/>
                          <a:latin typeface="+mn-lt"/>
                        </a:rPr>
                        <a:t>%</a:t>
                      </a:r>
                      <a:endParaRPr lang="lv-LV" sz="1000" b="1"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000" u="none" strike="noStrike" dirty="0">
                          <a:effectLst/>
                          <a:latin typeface="+mn-lt"/>
                        </a:rPr>
                        <a:t>RD salīdzinājums pret tirgus mediānu (</a:t>
                      </a:r>
                      <a:r>
                        <a:rPr lang="lv-LV" sz="1000" u="none" strike="noStrike" dirty="0" err="1">
                          <a:effectLst/>
                          <a:latin typeface="+mn-lt"/>
                        </a:rPr>
                        <a:t>Fontes</a:t>
                      </a:r>
                      <a:r>
                        <a:rPr lang="lv-LV" sz="1000" u="none" strike="noStrike" dirty="0">
                          <a:effectLst/>
                          <a:latin typeface="+mn-lt"/>
                        </a:rPr>
                        <a:t>)</a:t>
                      </a:r>
                    </a:p>
                    <a:p>
                      <a:pPr algn="ctr" fontAlgn="b"/>
                      <a:r>
                        <a:rPr lang="lv-LV" sz="1000" b="0" i="0" u="none" strike="noStrike" dirty="0">
                          <a:solidFill>
                            <a:srgbClr val="000000"/>
                          </a:solidFill>
                          <a:effectLst/>
                          <a:latin typeface="+mn-lt"/>
                        </a:rPr>
                        <a:t>(EUR)</a:t>
                      </a:r>
                    </a:p>
                  </a:txBody>
                  <a:tcPr marL="0" marR="0" marT="0" marB="0" anchor="ctr">
                    <a:solidFill>
                      <a:schemeClr val="bg1">
                        <a:lumMod val="95000"/>
                      </a:schemeClr>
                    </a:solidFill>
                  </a:tcPr>
                </a:tc>
                <a:extLst>
                  <a:ext uri="{0D108BD9-81ED-4DB2-BD59-A6C34878D82A}">
                    <a16:rowId xmlns:a16="http://schemas.microsoft.com/office/drawing/2014/main" xmlns="" val="1829901162"/>
                  </a:ext>
                </a:extLst>
              </a:tr>
              <a:tr h="223729">
                <a:tc>
                  <a:txBody>
                    <a:bodyPr/>
                    <a:lstStyle/>
                    <a:p>
                      <a:pPr algn="ctr" fontAlgn="b"/>
                      <a:r>
                        <a:rPr lang="lv-LV" sz="1000" b="0" u="none" strike="noStrike" dirty="0">
                          <a:effectLst/>
                          <a:latin typeface="+mn-lt"/>
                        </a:rPr>
                        <a:t>2</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3286</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7368</a:t>
                      </a:r>
                    </a:p>
                  </a:txBody>
                  <a:tcPr marL="0" marR="0" marT="0" marB="0" anchor="b">
                    <a:noFill/>
                  </a:tcPr>
                </a:tc>
                <a:tc>
                  <a:txBody>
                    <a:bodyPr/>
                    <a:lstStyle/>
                    <a:p>
                      <a:pPr algn="ctr" fontAlgn="b"/>
                      <a:r>
                        <a:rPr lang="lv-LV" sz="1100" b="0" i="0" u="none" strike="noStrike">
                          <a:solidFill>
                            <a:srgbClr val="000000"/>
                          </a:solidFill>
                          <a:effectLst/>
                          <a:latin typeface="Calibri" panose="020F0502020204030204" pitchFamily="34" charset="0"/>
                          <a:cs typeface="Calibri" panose="020F0502020204030204" pitchFamily="34" charset="0"/>
                        </a:rPr>
                        <a:t>-55%</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-4082</a:t>
                      </a:r>
                    </a:p>
                  </a:txBody>
                  <a:tcPr marL="0" marR="0" marT="0" marB="0" anchor="b">
                    <a:noFill/>
                  </a:tcPr>
                </a:tc>
                <a:extLst>
                  <a:ext uri="{0D108BD9-81ED-4DB2-BD59-A6C34878D82A}">
                    <a16:rowId xmlns:a16="http://schemas.microsoft.com/office/drawing/2014/main" xmlns="" val="3475665896"/>
                  </a:ext>
                </a:extLst>
              </a:tr>
              <a:tr h="223729">
                <a:tc>
                  <a:txBody>
                    <a:bodyPr/>
                    <a:lstStyle/>
                    <a:p>
                      <a:pPr algn="ctr" fontAlgn="b"/>
                      <a:r>
                        <a:rPr lang="lv-LV" sz="1000" b="0" u="none" strike="noStrike">
                          <a:effectLst/>
                          <a:latin typeface="+mn-lt"/>
                        </a:rPr>
                        <a:t>3</a:t>
                      </a:r>
                      <a:endParaRPr lang="lv-LV" sz="1000" b="0" i="0" u="none" strike="noStrike">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2936</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6055</a:t>
                      </a:r>
                    </a:p>
                  </a:txBody>
                  <a:tcPr marL="0" marR="0" marT="0" marB="0" anchor="b">
                    <a:noFill/>
                  </a:tcPr>
                </a:tc>
                <a:tc>
                  <a:txBody>
                    <a:bodyPr/>
                    <a:lstStyle/>
                    <a:p>
                      <a:pPr algn="ctr" fontAlgn="b"/>
                      <a:r>
                        <a:rPr lang="lv-LV" sz="1100" b="0" i="0" u="none" strike="noStrike">
                          <a:solidFill>
                            <a:srgbClr val="000000"/>
                          </a:solidFill>
                          <a:effectLst/>
                          <a:latin typeface="Calibri" panose="020F0502020204030204" pitchFamily="34" charset="0"/>
                          <a:cs typeface="Calibri" panose="020F0502020204030204" pitchFamily="34" charset="0"/>
                        </a:rPr>
                        <a:t>-52%</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-3119</a:t>
                      </a:r>
                    </a:p>
                  </a:txBody>
                  <a:tcPr marL="0" marR="0" marT="0" marB="0" anchor="b">
                    <a:noFill/>
                  </a:tcPr>
                </a:tc>
                <a:extLst>
                  <a:ext uri="{0D108BD9-81ED-4DB2-BD59-A6C34878D82A}">
                    <a16:rowId xmlns:a16="http://schemas.microsoft.com/office/drawing/2014/main" xmlns="" val="569233818"/>
                  </a:ext>
                </a:extLst>
              </a:tr>
              <a:tr h="223729">
                <a:tc>
                  <a:txBody>
                    <a:bodyPr/>
                    <a:lstStyle/>
                    <a:p>
                      <a:pPr algn="ctr" fontAlgn="b"/>
                      <a:r>
                        <a:rPr lang="lv-LV" sz="1000" b="0" u="none" strike="noStrike" dirty="0">
                          <a:effectLst/>
                          <a:latin typeface="+mn-lt"/>
                        </a:rPr>
                        <a:t>4</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2782</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4110</a:t>
                      </a:r>
                    </a:p>
                  </a:txBody>
                  <a:tcPr marL="0" marR="0" marT="0" marB="0" anchor="b">
                    <a:noFill/>
                  </a:tcPr>
                </a:tc>
                <a:tc>
                  <a:txBody>
                    <a:bodyPr/>
                    <a:lstStyle/>
                    <a:p>
                      <a:pPr algn="ctr" fontAlgn="b"/>
                      <a:r>
                        <a:rPr lang="lv-LV" sz="1100" b="0" i="0" u="none" strike="noStrike">
                          <a:solidFill>
                            <a:srgbClr val="000000"/>
                          </a:solidFill>
                          <a:effectLst/>
                          <a:latin typeface="Calibri" panose="020F0502020204030204" pitchFamily="34" charset="0"/>
                          <a:cs typeface="Calibri" panose="020F0502020204030204" pitchFamily="34" charset="0"/>
                        </a:rPr>
                        <a:t>-32%</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-1328</a:t>
                      </a:r>
                    </a:p>
                  </a:txBody>
                  <a:tcPr marL="0" marR="0" marT="0" marB="0" anchor="b">
                    <a:noFill/>
                  </a:tcPr>
                </a:tc>
                <a:extLst>
                  <a:ext uri="{0D108BD9-81ED-4DB2-BD59-A6C34878D82A}">
                    <a16:rowId xmlns:a16="http://schemas.microsoft.com/office/drawing/2014/main" xmlns="" val="916781878"/>
                  </a:ext>
                </a:extLst>
              </a:tr>
              <a:tr h="223729">
                <a:tc>
                  <a:txBody>
                    <a:bodyPr/>
                    <a:lstStyle/>
                    <a:p>
                      <a:pPr algn="ctr" fontAlgn="b"/>
                      <a:r>
                        <a:rPr lang="lv-LV" sz="1000" b="0" u="none" strike="noStrike" dirty="0">
                          <a:effectLst/>
                          <a:latin typeface="+mn-lt"/>
                        </a:rPr>
                        <a:t>5</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2176</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3157</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-31%</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-981</a:t>
                      </a:r>
                    </a:p>
                  </a:txBody>
                  <a:tcPr marL="0" marR="0" marT="0" marB="0" anchor="b">
                    <a:noFill/>
                  </a:tcPr>
                </a:tc>
                <a:extLst>
                  <a:ext uri="{0D108BD9-81ED-4DB2-BD59-A6C34878D82A}">
                    <a16:rowId xmlns:a16="http://schemas.microsoft.com/office/drawing/2014/main" xmlns="" val="3457012179"/>
                  </a:ext>
                </a:extLst>
              </a:tr>
              <a:tr h="223729">
                <a:tc>
                  <a:txBody>
                    <a:bodyPr/>
                    <a:lstStyle/>
                    <a:p>
                      <a:pPr algn="ctr" fontAlgn="b"/>
                      <a:r>
                        <a:rPr lang="lv-LV" sz="1000" b="0" u="none" strike="noStrike">
                          <a:effectLst/>
                          <a:latin typeface="+mn-lt"/>
                        </a:rPr>
                        <a:t>6</a:t>
                      </a:r>
                      <a:endParaRPr lang="lv-LV" sz="1000" b="0" i="0" u="none" strike="noStrike">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1783</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2564</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-30%</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-781</a:t>
                      </a:r>
                    </a:p>
                  </a:txBody>
                  <a:tcPr marL="0" marR="0" marT="0" marB="0" anchor="b">
                    <a:noFill/>
                  </a:tcPr>
                </a:tc>
                <a:extLst>
                  <a:ext uri="{0D108BD9-81ED-4DB2-BD59-A6C34878D82A}">
                    <a16:rowId xmlns:a16="http://schemas.microsoft.com/office/drawing/2014/main" xmlns="" val="1780199855"/>
                  </a:ext>
                </a:extLst>
              </a:tr>
              <a:tr h="223729">
                <a:tc>
                  <a:txBody>
                    <a:bodyPr/>
                    <a:lstStyle/>
                    <a:p>
                      <a:pPr algn="ctr" fontAlgn="b"/>
                      <a:r>
                        <a:rPr lang="lv-LV" sz="1000" b="0" u="none" strike="noStrike" dirty="0">
                          <a:effectLst/>
                          <a:latin typeface="+mn-lt"/>
                        </a:rPr>
                        <a:t>7</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1364</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1871</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-27%</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-507</a:t>
                      </a:r>
                    </a:p>
                  </a:txBody>
                  <a:tcPr marL="0" marR="0" marT="0" marB="0" anchor="b">
                    <a:noFill/>
                  </a:tcPr>
                </a:tc>
                <a:extLst>
                  <a:ext uri="{0D108BD9-81ED-4DB2-BD59-A6C34878D82A}">
                    <a16:rowId xmlns:a16="http://schemas.microsoft.com/office/drawing/2014/main" xmlns="" val="594226053"/>
                  </a:ext>
                </a:extLst>
              </a:tr>
              <a:tr h="223729">
                <a:tc>
                  <a:txBody>
                    <a:bodyPr/>
                    <a:lstStyle/>
                    <a:p>
                      <a:pPr algn="ctr" fontAlgn="b"/>
                      <a:r>
                        <a:rPr lang="lv-LV" sz="1000" b="0" u="none" strike="noStrike" dirty="0">
                          <a:effectLst/>
                          <a:latin typeface="+mn-lt"/>
                        </a:rPr>
                        <a:t>8</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1001</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1421</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-30%</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-420</a:t>
                      </a:r>
                    </a:p>
                  </a:txBody>
                  <a:tcPr marL="0" marR="0" marT="0" marB="0" anchor="b">
                    <a:noFill/>
                  </a:tcPr>
                </a:tc>
                <a:extLst>
                  <a:ext uri="{0D108BD9-81ED-4DB2-BD59-A6C34878D82A}">
                    <a16:rowId xmlns:a16="http://schemas.microsoft.com/office/drawing/2014/main" xmlns="" val="2313911986"/>
                  </a:ext>
                </a:extLst>
              </a:tr>
              <a:tr h="223729">
                <a:tc>
                  <a:txBody>
                    <a:bodyPr/>
                    <a:lstStyle/>
                    <a:p>
                      <a:pPr algn="ctr" fontAlgn="b"/>
                      <a:r>
                        <a:rPr lang="lv-LV" sz="1000" b="0" u="none" strike="noStrike" dirty="0">
                          <a:effectLst/>
                          <a:latin typeface="+mn-lt"/>
                        </a:rPr>
                        <a:t>9</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825</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1169</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-29%</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-344</a:t>
                      </a:r>
                    </a:p>
                  </a:txBody>
                  <a:tcPr marL="0" marR="0" marT="0" marB="0" anchor="b">
                    <a:noFill/>
                  </a:tcPr>
                </a:tc>
                <a:extLst>
                  <a:ext uri="{0D108BD9-81ED-4DB2-BD59-A6C34878D82A}">
                    <a16:rowId xmlns:a16="http://schemas.microsoft.com/office/drawing/2014/main" xmlns="" val="1745201538"/>
                  </a:ext>
                </a:extLst>
              </a:tr>
              <a:tr h="223729">
                <a:tc>
                  <a:txBody>
                    <a:bodyPr/>
                    <a:lstStyle/>
                    <a:p>
                      <a:pPr algn="ctr" fontAlgn="b"/>
                      <a:r>
                        <a:rPr lang="lv-LV" sz="1000" b="0" u="none" strike="noStrike" dirty="0">
                          <a:effectLst/>
                          <a:latin typeface="+mn-lt"/>
                        </a:rPr>
                        <a:t>10</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627</a:t>
                      </a:r>
                    </a:p>
                  </a:txBody>
                  <a:tcPr marL="0" marR="0" marT="0" marB="0" anchor="b">
                    <a:noFill/>
                  </a:tcPr>
                </a:tc>
                <a:tc>
                  <a:txBody>
                    <a:bodyPr/>
                    <a:lstStyle/>
                    <a:p>
                      <a:pPr algn="ctr" fontAlgn="b"/>
                      <a:r>
                        <a:rPr lang="lv-LV" sz="1100" b="0" i="0" u="none" strike="noStrike">
                          <a:solidFill>
                            <a:srgbClr val="000000"/>
                          </a:solidFill>
                          <a:effectLst/>
                          <a:latin typeface="Calibri" panose="020F0502020204030204" pitchFamily="34" charset="0"/>
                          <a:cs typeface="Calibri" panose="020F0502020204030204" pitchFamily="34" charset="0"/>
                        </a:rPr>
                        <a:t>977</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-35%</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-345</a:t>
                      </a:r>
                    </a:p>
                  </a:txBody>
                  <a:tcPr marL="0" marR="0" marT="0" marB="0" anchor="b">
                    <a:noFill/>
                  </a:tcPr>
                </a:tc>
                <a:extLst>
                  <a:ext uri="{0D108BD9-81ED-4DB2-BD59-A6C34878D82A}">
                    <a16:rowId xmlns:a16="http://schemas.microsoft.com/office/drawing/2014/main" xmlns="" val="648401684"/>
                  </a:ext>
                </a:extLst>
              </a:tr>
              <a:tr h="223729">
                <a:tc>
                  <a:txBody>
                    <a:bodyPr/>
                    <a:lstStyle/>
                    <a:p>
                      <a:pPr algn="ctr" fontAlgn="b"/>
                      <a:r>
                        <a:rPr lang="lv-LV" sz="1000" b="0" u="none" strike="noStrike" dirty="0">
                          <a:effectLst/>
                          <a:latin typeface="+mn-lt"/>
                        </a:rPr>
                        <a:t>11</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639</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946</a:t>
                      </a:r>
                    </a:p>
                  </a:txBody>
                  <a:tcPr marL="0" marR="0" marT="0" marB="0" anchor="b">
                    <a:noFill/>
                  </a:tcPr>
                </a:tc>
                <a:tc>
                  <a:txBody>
                    <a:bodyPr/>
                    <a:lstStyle/>
                    <a:p>
                      <a:pPr algn="ctr" fontAlgn="b"/>
                      <a:r>
                        <a:rPr lang="lv-LV" sz="1100" b="0" i="0" u="none" strike="noStrike">
                          <a:solidFill>
                            <a:srgbClr val="000000"/>
                          </a:solidFill>
                          <a:effectLst/>
                          <a:latin typeface="Calibri" panose="020F0502020204030204" pitchFamily="34" charset="0"/>
                          <a:cs typeface="Calibri" panose="020F0502020204030204" pitchFamily="34" charset="0"/>
                        </a:rPr>
                        <a:t>-33%</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-308</a:t>
                      </a:r>
                    </a:p>
                  </a:txBody>
                  <a:tcPr marL="0" marR="0" marT="0" marB="0" anchor="b">
                    <a:noFill/>
                  </a:tcPr>
                </a:tc>
                <a:extLst>
                  <a:ext uri="{0D108BD9-81ED-4DB2-BD59-A6C34878D82A}">
                    <a16:rowId xmlns:a16="http://schemas.microsoft.com/office/drawing/2014/main" xmlns="" val="1889632297"/>
                  </a:ext>
                </a:extLst>
              </a:tr>
              <a:tr h="223729">
                <a:tc>
                  <a:txBody>
                    <a:bodyPr/>
                    <a:lstStyle/>
                    <a:p>
                      <a:pPr algn="ctr" fontAlgn="b"/>
                      <a:r>
                        <a:rPr lang="lv-LV" sz="1000" b="0" u="none" strike="noStrike" dirty="0">
                          <a:effectLst/>
                          <a:latin typeface="+mn-lt"/>
                        </a:rPr>
                        <a:t>12</a:t>
                      </a:r>
                      <a:endParaRPr lang="lv-LV" sz="1000" b="0" i="0" u="none" strike="noStrike" dirty="0">
                        <a:solidFill>
                          <a:srgbClr val="000000"/>
                        </a:solidFill>
                        <a:effectLst/>
                        <a:latin typeface="+mn-lt"/>
                      </a:endParaRPr>
                    </a:p>
                  </a:txBody>
                  <a:tcPr marL="0" marR="0" marT="0" marB="0" anchor="ctr">
                    <a:solidFill>
                      <a:schemeClr val="bg1">
                        <a:lumMod val="95000"/>
                      </a:schemeClr>
                    </a:solid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536</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677</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-21%</a:t>
                      </a:r>
                    </a:p>
                  </a:txBody>
                  <a:tcPr marL="0" marR="0" marT="0" marB="0" anchor="b">
                    <a:noFill/>
                  </a:tcPr>
                </a:tc>
                <a:tc>
                  <a:txBody>
                    <a:bodyPr/>
                    <a:lstStyle/>
                    <a:p>
                      <a:pPr algn="ctr" fontAlgn="b"/>
                      <a:r>
                        <a:rPr lang="lv-LV" sz="1100" b="0" i="0" u="none" strike="noStrike" dirty="0">
                          <a:solidFill>
                            <a:srgbClr val="000000"/>
                          </a:solidFill>
                          <a:effectLst/>
                          <a:latin typeface="Calibri" panose="020F0502020204030204" pitchFamily="34" charset="0"/>
                          <a:cs typeface="Calibri" panose="020F0502020204030204" pitchFamily="34" charset="0"/>
                        </a:rPr>
                        <a:t>-142</a:t>
                      </a:r>
                    </a:p>
                  </a:txBody>
                  <a:tcPr marL="0" marR="0" marT="0" marB="0" anchor="b">
                    <a:noFill/>
                  </a:tcPr>
                </a:tc>
                <a:extLst>
                  <a:ext uri="{0D108BD9-81ED-4DB2-BD59-A6C34878D82A}">
                    <a16:rowId xmlns:a16="http://schemas.microsoft.com/office/drawing/2014/main" xmlns="" val="211046551"/>
                  </a:ext>
                </a:extLst>
              </a:tr>
            </a:tbl>
          </a:graphicData>
        </a:graphic>
      </p:graphicFrame>
    </p:spTree>
    <p:extLst>
      <p:ext uri="{BB962C8B-B14F-4D97-AF65-F5344CB8AC3E}">
        <p14:creationId xmlns:p14="http://schemas.microsoft.com/office/powerpoint/2010/main" val="1615196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838200" y="365125"/>
            <a:ext cx="10309529" cy="803717"/>
          </a:xfrm>
        </p:spPr>
        <p:txBody>
          <a:bodyPr>
            <a:normAutofit/>
          </a:bodyPr>
          <a:lstStyle/>
          <a:p>
            <a:r>
              <a:rPr lang="lv-LV" sz="3200" dirty="0"/>
              <a:t>Atlīdzības palielinājums 2022.gadā </a:t>
            </a:r>
            <a:r>
              <a:rPr lang="lv-LV" sz="3200" dirty="0" smtClean="0"/>
              <a:t>4 227 880 </a:t>
            </a:r>
            <a:r>
              <a:rPr lang="lv-LV" sz="3200" i="1" dirty="0" err="1" smtClean="0"/>
              <a:t>euro</a:t>
            </a:r>
            <a:endParaRPr lang="lv-LV" sz="3200" i="1" dirty="0"/>
          </a:p>
        </p:txBody>
      </p:sp>
      <p:sp>
        <p:nvSpPr>
          <p:cNvPr id="5" name="Virsraksts 1"/>
          <p:cNvSpPr txBox="1">
            <a:spLocks/>
          </p:cNvSpPr>
          <p:nvPr/>
        </p:nvSpPr>
        <p:spPr>
          <a:xfrm>
            <a:off x="428552" y="1198603"/>
            <a:ext cx="11497587" cy="8973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3300" dirty="0" smtClean="0"/>
              <a:t>Apkures izdevumu sadārdzinājums 2022.gadā 946 080</a:t>
            </a:r>
            <a:r>
              <a:rPr lang="lv-LV" sz="3300" i="1" dirty="0"/>
              <a:t> </a:t>
            </a:r>
            <a:r>
              <a:rPr lang="lv-LV" sz="3300" i="1" dirty="0" err="1" smtClean="0"/>
              <a:t>euro</a:t>
            </a:r>
            <a:endParaRPr lang="lv-LV" sz="3200" i="1" dirty="0"/>
          </a:p>
        </p:txBody>
      </p:sp>
      <p:sp>
        <p:nvSpPr>
          <p:cNvPr id="6" name="Virsraksts 1"/>
          <p:cNvSpPr txBox="1">
            <a:spLocks/>
          </p:cNvSpPr>
          <p:nvPr/>
        </p:nvSpPr>
        <p:spPr>
          <a:xfrm>
            <a:off x="596348" y="2123818"/>
            <a:ext cx="10980751" cy="81898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3200" dirty="0" smtClean="0"/>
              <a:t>Elektroenerģijas sadārdzinājums 2022.gadā 2 195 916 </a:t>
            </a:r>
            <a:r>
              <a:rPr lang="lv-LV" sz="3200" i="1" dirty="0" err="1" smtClean="0"/>
              <a:t>euro</a:t>
            </a:r>
            <a:endParaRPr lang="lv-LV" sz="3200" i="1" dirty="0"/>
          </a:p>
        </p:txBody>
      </p:sp>
    </p:spTree>
    <p:extLst>
      <p:ext uri="{BB962C8B-B14F-4D97-AF65-F5344CB8AC3E}">
        <p14:creationId xmlns:p14="http://schemas.microsoft.com/office/powerpoint/2010/main" val="3332713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865414" y="889907"/>
            <a:ext cx="10537371" cy="5303384"/>
          </a:xfrm>
        </p:spPr>
        <p:txBody>
          <a:bodyPr>
            <a:normAutofit/>
          </a:bodyPr>
          <a:lstStyle/>
          <a:p>
            <a:pPr marL="0" indent="0">
              <a:buNone/>
            </a:pPr>
            <a:r>
              <a:rPr lang="lv-LV" dirty="0">
                <a:solidFill>
                  <a:schemeClr val="accent1"/>
                </a:solidFill>
              </a:rPr>
              <a:t>		</a:t>
            </a:r>
            <a:r>
              <a:rPr lang="lv-LV" sz="3200" b="1" dirty="0"/>
              <a:t>Jauna pieeja </a:t>
            </a:r>
            <a:r>
              <a:rPr lang="lv-LV" sz="3200" b="1" dirty="0" smtClean="0"/>
              <a:t>investīciju plānošanai </a:t>
            </a:r>
            <a:r>
              <a:rPr lang="lv-LV" sz="3200" b="1" dirty="0"/>
              <a:t>budžetā</a:t>
            </a:r>
          </a:p>
          <a:p>
            <a:pPr marL="0" indent="0">
              <a:buNone/>
            </a:pPr>
            <a:endParaRPr lang="lv-LV" dirty="0"/>
          </a:p>
          <a:p>
            <a:pPr>
              <a:buFontTx/>
              <a:buChar char="-"/>
            </a:pPr>
            <a:r>
              <a:rPr lang="lv-LV" dirty="0" smtClean="0"/>
              <a:t>Budžetā sākotnēji netiek paredzēts detalizēts sadalījums jaunajiem projektiem</a:t>
            </a:r>
          </a:p>
          <a:p>
            <a:pPr>
              <a:buFontTx/>
              <a:buChar char="-"/>
            </a:pPr>
            <a:r>
              <a:rPr lang="lv-LV" dirty="0" smtClean="0"/>
              <a:t>Budžetā </a:t>
            </a:r>
            <a:r>
              <a:rPr lang="lv-LV" dirty="0"/>
              <a:t>iekļaujam 3 gadu </a:t>
            </a:r>
            <a:r>
              <a:rPr lang="lv-LV" u="sng" dirty="0"/>
              <a:t>indikatīvo</a:t>
            </a:r>
            <a:r>
              <a:rPr lang="lv-LV" dirty="0"/>
              <a:t> investīciju projektu kopsavilkumu</a:t>
            </a:r>
          </a:p>
          <a:p>
            <a:pPr marL="0" indent="0">
              <a:buNone/>
            </a:pPr>
            <a:r>
              <a:rPr lang="lv-LV" dirty="0" smtClean="0"/>
              <a:t>Šobrīd </a:t>
            </a:r>
            <a:r>
              <a:rPr lang="lv-LV" dirty="0"/>
              <a:t>tie būtu apmēram </a:t>
            </a:r>
            <a:r>
              <a:rPr lang="lv-LV" dirty="0" smtClean="0"/>
              <a:t>84 </a:t>
            </a:r>
            <a:r>
              <a:rPr lang="lv-LV" dirty="0"/>
              <a:t>miljoni, kas ir </a:t>
            </a:r>
            <a:r>
              <a:rPr lang="lv-LV" dirty="0" smtClean="0"/>
              <a:t>gan </a:t>
            </a:r>
            <a:r>
              <a:rPr lang="lv-LV" dirty="0"/>
              <a:t>grantu, gan aizņēmumu programmā augstas gatavības un prioritārais </a:t>
            </a:r>
            <a:r>
              <a:rPr lang="lv-LV" dirty="0" smtClean="0"/>
              <a:t>saraksts, kas izskatīts SIP)</a:t>
            </a:r>
            <a:endParaRPr lang="lv-LV" dirty="0"/>
          </a:p>
          <a:p>
            <a:pPr marL="0" indent="0">
              <a:buNone/>
            </a:pPr>
            <a:endParaRPr lang="lv-LV" dirty="0"/>
          </a:p>
          <a:p>
            <a:pPr>
              <a:buFontTx/>
              <a:buChar char="-"/>
            </a:pPr>
            <a:r>
              <a:rPr lang="lv-LV" dirty="0"/>
              <a:t>Saistošajos noteikumos </a:t>
            </a:r>
            <a:r>
              <a:rPr lang="lv-LV" dirty="0" smtClean="0"/>
              <a:t>par budžetu dome nosaka, </a:t>
            </a:r>
            <a:r>
              <a:rPr lang="lv-LV" dirty="0"/>
              <a:t>ka FALK lemj par projektu pieteikumu iesniegšanu VARAM </a:t>
            </a:r>
          </a:p>
          <a:p>
            <a:pPr marL="0" indent="0">
              <a:buNone/>
            </a:pPr>
            <a:r>
              <a:rPr lang="lv-LV" dirty="0"/>
              <a:t>	</a:t>
            </a:r>
          </a:p>
        </p:txBody>
      </p:sp>
    </p:spTree>
    <p:extLst>
      <p:ext uri="{BB962C8B-B14F-4D97-AF65-F5344CB8AC3E}">
        <p14:creationId xmlns:p14="http://schemas.microsoft.com/office/powerpoint/2010/main" val="3481446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pPr algn="ctr"/>
            <a:r>
              <a:rPr lang="lv-LV" sz="3600" b="1" dirty="0" smtClean="0">
                <a:solidFill>
                  <a:schemeClr val="accent1"/>
                </a:solidFill>
              </a:rPr>
              <a:t>Memoranda padomes iesaiste budžeta plānošanā</a:t>
            </a:r>
            <a:endParaRPr lang="lv-LV" sz="3600" b="1" dirty="0">
              <a:solidFill>
                <a:schemeClr val="accent1"/>
              </a:solidFill>
            </a:endParaRPr>
          </a:p>
        </p:txBody>
      </p:sp>
      <p:sp>
        <p:nvSpPr>
          <p:cNvPr id="3" name="Satura vietturis 2"/>
          <p:cNvSpPr>
            <a:spLocks noGrp="1"/>
          </p:cNvSpPr>
          <p:nvPr>
            <p:ph idx="1"/>
          </p:nvPr>
        </p:nvSpPr>
        <p:spPr/>
        <p:txBody>
          <a:bodyPr/>
          <a:lstStyle/>
          <a:p>
            <a:r>
              <a:rPr lang="lv-LV" dirty="0" smtClean="0">
                <a:solidFill>
                  <a:schemeClr val="accent1"/>
                </a:solidFill>
              </a:rPr>
              <a:t>2022.gadā Memoranda Padome veic galveno budžeta pozīciju izvērtējumu no sabiedrības skatupunkta</a:t>
            </a:r>
          </a:p>
          <a:p>
            <a:r>
              <a:rPr lang="lv-LV" dirty="0" smtClean="0">
                <a:solidFill>
                  <a:schemeClr val="accent1"/>
                </a:solidFill>
              </a:rPr>
              <a:t>Padome identificē jomas un rīcības, kuras būtu </a:t>
            </a:r>
            <a:r>
              <a:rPr lang="lv-LV" dirty="0" err="1" smtClean="0">
                <a:solidFill>
                  <a:schemeClr val="accent1"/>
                </a:solidFill>
              </a:rPr>
              <a:t>jāpriotizē</a:t>
            </a:r>
            <a:r>
              <a:rPr lang="lv-LV" dirty="0" smtClean="0">
                <a:solidFill>
                  <a:schemeClr val="accent1"/>
                </a:solidFill>
              </a:rPr>
              <a:t> nākotnes budžeta plānošanas procesā</a:t>
            </a:r>
          </a:p>
          <a:p>
            <a:r>
              <a:rPr lang="lv-LV" dirty="0" smtClean="0">
                <a:solidFill>
                  <a:schemeClr val="accent1"/>
                </a:solidFill>
              </a:rPr>
              <a:t>Padome procesā iesaista arī Memoranda organizācijas</a:t>
            </a:r>
          </a:p>
          <a:p>
            <a:r>
              <a:rPr lang="lv-LV" dirty="0" smtClean="0">
                <a:solidFill>
                  <a:schemeClr val="accent1"/>
                </a:solidFill>
              </a:rPr>
              <a:t>Sagatavotie ieteikumi tiks izskatīti 2023.gada budžeta plānošanas procesā</a:t>
            </a:r>
            <a:endParaRPr lang="lv-LV" dirty="0">
              <a:solidFill>
                <a:schemeClr val="accent1"/>
              </a:solidFill>
            </a:endParaRPr>
          </a:p>
        </p:txBody>
      </p:sp>
    </p:spTree>
    <p:extLst>
      <p:ext uri="{BB962C8B-B14F-4D97-AF65-F5344CB8AC3E}">
        <p14:creationId xmlns:p14="http://schemas.microsoft.com/office/powerpoint/2010/main" val="1553983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76D452-B22C-4709-BF41-630A9FFB5893}"/>
              </a:ext>
            </a:extLst>
          </p:cNvPr>
          <p:cNvSpPr>
            <a:spLocks noGrp="1"/>
          </p:cNvSpPr>
          <p:nvPr>
            <p:ph type="title"/>
          </p:nvPr>
        </p:nvSpPr>
        <p:spPr>
          <a:xfrm>
            <a:off x="3155663" y="239337"/>
            <a:ext cx="8128000" cy="1036642"/>
          </a:xfrm>
        </p:spPr>
        <p:txBody>
          <a:bodyPr>
            <a:normAutofit/>
          </a:bodyPr>
          <a:lstStyle/>
          <a:p>
            <a:pPr algn="ctr"/>
            <a:r>
              <a:rPr lang="lv-LV" dirty="0"/>
              <a:t>Pašvaldībām tiek nodrošināta stabila finanšu resursu pieejamība pie IIN proporcijas 75/25</a:t>
            </a:r>
          </a:p>
        </p:txBody>
      </p:sp>
      <p:sp>
        <p:nvSpPr>
          <p:cNvPr id="6" name="Slide Number Placeholder 5">
            <a:extLst>
              <a:ext uri="{FF2B5EF4-FFF2-40B4-BE49-F238E27FC236}">
                <a16:creationId xmlns:a16="http://schemas.microsoft.com/office/drawing/2014/main" xmlns="" id="{ACB7EFAC-DD61-4398-9B8A-1C75DDDE94CB}"/>
              </a:ext>
            </a:extLst>
          </p:cNvPr>
          <p:cNvSpPr>
            <a:spLocks noGrp="1"/>
          </p:cNvSpPr>
          <p:nvPr>
            <p:ph type="sldNum" sz="quarter" idx="13"/>
          </p:nvPr>
        </p:nvSpPr>
        <p:spPr/>
        <p:txBody>
          <a:bodyPr/>
          <a:lstStyle/>
          <a:p>
            <a:fld id="{0B582915-0310-4CDD-9A79-BDC3E59340E8}" type="slidenum">
              <a:rPr lang="en-US" altLang="lv-LV" smtClean="0"/>
              <a:pPr/>
              <a:t>2</a:t>
            </a:fld>
            <a:endParaRPr lang="en-US" altLang="lv-LV"/>
          </a:p>
        </p:txBody>
      </p:sp>
      <p:sp>
        <p:nvSpPr>
          <p:cNvPr id="63" name="Shape">
            <a:extLst>
              <a:ext uri="{FF2B5EF4-FFF2-40B4-BE49-F238E27FC236}">
                <a16:creationId xmlns:a16="http://schemas.microsoft.com/office/drawing/2014/main" xmlns="" id="{510CB08C-E5EC-45DF-8B90-803E62DB9208}"/>
              </a:ext>
            </a:extLst>
          </p:cNvPr>
          <p:cNvSpPr/>
          <p:nvPr/>
        </p:nvSpPr>
        <p:spPr>
          <a:xfrm>
            <a:off x="128750" y="1579629"/>
            <a:ext cx="4332932" cy="1629804"/>
          </a:xfrm>
          <a:custGeom>
            <a:avLst/>
            <a:gdLst/>
            <a:ahLst/>
            <a:cxnLst>
              <a:cxn ang="0">
                <a:pos x="wd2" y="hd2"/>
              </a:cxn>
              <a:cxn ang="5400000">
                <a:pos x="wd2" y="hd2"/>
              </a:cxn>
              <a:cxn ang="10800000">
                <a:pos x="wd2" y="hd2"/>
              </a:cxn>
              <a:cxn ang="16200000">
                <a:pos x="wd2" y="hd2"/>
              </a:cxn>
            </a:cxnLst>
            <a:rect l="0" t="0" r="r" b="b"/>
            <a:pathLst>
              <a:path w="21559" h="21600" extrusionOk="0">
                <a:moveTo>
                  <a:pt x="21427" y="12898"/>
                </a:moveTo>
                <a:lnTo>
                  <a:pt x="18302" y="5929"/>
                </a:lnTo>
                <a:cubicBezTo>
                  <a:pt x="18147" y="5583"/>
                  <a:pt x="17922" y="5506"/>
                  <a:pt x="17732" y="5775"/>
                </a:cubicBezTo>
                <a:cubicBezTo>
                  <a:pt x="17577" y="5968"/>
                  <a:pt x="17508" y="6314"/>
                  <a:pt x="17508" y="6699"/>
                </a:cubicBezTo>
                <a:lnTo>
                  <a:pt x="17508" y="8432"/>
                </a:lnTo>
                <a:lnTo>
                  <a:pt x="10498" y="8432"/>
                </a:lnTo>
                <a:lnTo>
                  <a:pt x="10498" y="0"/>
                </a:lnTo>
                <a:lnTo>
                  <a:pt x="0" y="0"/>
                </a:lnTo>
                <a:lnTo>
                  <a:pt x="0" y="5621"/>
                </a:lnTo>
                <a:cubicBezTo>
                  <a:pt x="0" y="7932"/>
                  <a:pt x="846" y="9818"/>
                  <a:pt x="1882" y="9818"/>
                </a:cubicBezTo>
                <a:lnTo>
                  <a:pt x="17646" y="9818"/>
                </a:lnTo>
                <a:cubicBezTo>
                  <a:pt x="17905" y="9818"/>
                  <a:pt x="18112" y="9356"/>
                  <a:pt x="18112" y="8779"/>
                </a:cubicBezTo>
                <a:lnTo>
                  <a:pt x="18112" y="7431"/>
                </a:lnTo>
                <a:lnTo>
                  <a:pt x="20892" y="13630"/>
                </a:lnTo>
                <a:lnTo>
                  <a:pt x="18112" y="19829"/>
                </a:lnTo>
                <a:lnTo>
                  <a:pt x="18112" y="18481"/>
                </a:lnTo>
                <a:cubicBezTo>
                  <a:pt x="18112" y="17904"/>
                  <a:pt x="17905" y="17442"/>
                  <a:pt x="17646" y="17442"/>
                </a:cubicBezTo>
                <a:lnTo>
                  <a:pt x="10947" y="17442"/>
                </a:lnTo>
                <a:lnTo>
                  <a:pt x="10947" y="18789"/>
                </a:lnTo>
                <a:lnTo>
                  <a:pt x="17508" y="18789"/>
                </a:lnTo>
                <a:lnTo>
                  <a:pt x="17508" y="20522"/>
                </a:lnTo>
                <a:cubicBezTo>
                  <a:pt x="17508" y="20907"/>
                  <a:pt x="17594" y="21292"/>
                  <a:pt x="17750" y="21446"/>
                </a:cubicBezTo>
                <a:cubicBezTo>
                  <a:pt x="17819" y="21523"/>
                  <a:pt x="17905" y="21600"/>
                  <a:pt x="17991" y="21600"/>
                </a:cubicBezTo>
                <a:cubicBezTo>
                  <a:pt x="18112" y="21600"/>
                  <a:pt x="18233" y="21484"/>
                  <a:pt x="18319" y="21292"/>
                </a:cubicBezTo>
                <a:lnTo>
                  <a:pt x="21445" y="14323"/>
                </a:lnTo>
                <a:cubicBezTo>
                  <a:pt x="21600" y="13976"/>
                  <a:pt x="21600" y="13322"/>
                  <a:pt x="21427" y="12898"/>
                </a:cubicBezTo>
                <a:close/>
              </a:path>
            </a:pathLst>
          </a:custGeom>
          <a:solidFill>
            <a:schemeClr val="accent1"/>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lIns="28575" tIns="28575" rIns="28575" bIns="28575" anchor="ctr"/>
          <a:lstStyle/>
          <a:p>
            <a:pPr>
              <a:defRPr sz="3000">
                <a:solidFill>
                  <a:srgbClr val="FFFFFF"/>
                </a:solidFill>
              </a:defRPr>
            </a:pPr>
            <a:endParaRPr sz="2800"/>
          </a:p>
        </p:txBody>
      </p:sp>
      <p:sp>
        <p:nvSpPr>
          <p:cNvPr id="65" name="TextBox 64">
            <a:extLst>
              <a:ext uri="{FF2B5EF4-FFF2-40B4-BE49-F238E27FC236}">
                <a16:creationId xmlns:a16="http://schemas.microsoft.com/office/drawing/2014/main" xmlns="" id="{305FF218-0969-4002-94F3-9020623CA531}"/>
              </a:ext>
            </a:extLst>
          </p:cNvPr>
          <p:cNvSpPr txBox="1"/>
          <p:nvPr/>
        </p:nvSpPr>
        <p:spPr>
          <a:xfrm>
            <a:off x="4940472" y="1374728"/>
            <a:ext cx="1386785"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2022</a:t>
            </a:r>
          </a:p>
        </p:txBody>
      </p:sp>
      <p:sp>
        <p:nvSpPr>
          <p:cNvPr id="66" name="TextBox 65">
            <a:extLst>
              <a:ext uri="{FF2B5EF4-FFF2-40B4-BE49-F238E27FC236}">
                <a16:creationId xmlns:a16="http://schemas.microsoft.com/office/drawing/2014/main" xmlns="" id="{F55C1DDE-2715-4492-BCBB-F7BDBDDEE100}"/>
              </a:ext>
            </a:extLst>
          </p:cNvPr>
          <p:cNvSpPr txBox="1"/>
          <p:nvPr/>
        </p:nvSpPr>
        <p:spPr>
          <a:xfrm>
            <a:off x="7251427" y="1394720"/>
            <a:ext cx="1386785"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2023</a:t>
            </a:r>
          </a:p>
        </p:txBody>
      </p:sp>
      <p:sp>
        <p:nvSpPr>
          <p:cNvPr id="67" name="TextBox 66">
            <a:extLst>
              <a:ext uri="{FF2B5EF4-FFF2-40B4-BE49-F238E27FC236}">
                <a16:creationId xmlns:a16="http://schemas.microsoft.com/office/drawing/2014/main" xmlns="" id="{F4409C5A-A084-4AFE-A1A3-D5C8DB7DBA9B}"/>
              </a:ext>
            </a:extLst>
          </p:cNvPr>
          <p:cNvSpPr txBox="1"/>
          <p:nvPr/>
        </p:nvSpPr>
        <p:spPr>
          <a:xfrm>
            <a:off x="9685894" y="1353645"/>
            <a:ext cx="1386785"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2024</a:t>
            </a:r>
          </a:p>
        </p:txBody>
      </p:sp>
      <p:sp>
        <p:nvSpPr>
          <p:cNvPr id="78" name="Rectangle: Rounded Corners 77">
            <a:extLst>
              <a:ext uri="{FF2B5EF4-FFF2-40B4-BE49-F238E27FC236}">
                <a16:creationId xmlns:a16="http://schemas.microsoft.com/office/drawing/2014/main" xmlns="" id="{77558100-F1B9-448C-A9F6-7019C3B1D12A}"/>
              </a:ext>
            </a:extLst>
          </p:cNvPr>
          <p:cNvSpPr/>
          <p:nvPr/>
        </p:nvSpPr>
        <p:spPr>
          <a:xfrm>
            <a:off x="4753997" y="2123411"/>
            <a:ext cx="2038223" cy="897622"/>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79" name="Rectangle: Rounded Corners 78">
            <a:extLst>
              <a:ext uri="{FF2B5EF4-FFF2-40B4-BE49-F238E27FC236}">
                <a16:creationId xmlns:a16="http://schemas.microsoft.com/office/drawing/2014/main" xmlns="" id="{16548830-AB26-4C94-9AD5-C34BD5CE0E58}"/>
              </a:ext>
            </a:extLst>
          </p:cNvPr>
          <p:cNvSpPr/>
          <p:nvPr/>
        </p:nvSpPr>
        <p:spPr>
          <a:xfrm>
            <a:off x="7219663" y="2109507"/>
            <a:ext cx="2038223" cy="897622"/>
          </a:xfrm>
          <a:prstGeom prst="roundRect">
            <a:avLst/>
          </a:prstGeom>
          <a:solidFill>
            <a:schemeClr val="tx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80" name="Rectangle: Rounded Corners 79">
            <a:extLst>
              <a:ext uri="{FF2B5EF4-FFF2-40B4-BE49-F238E27FC236}">
                <a16:creationId xmlns:a16="http://schemas.microsoft.com/office/drawing/2014/main" xmlns="" id="{16346811-C1F1-4716-BFED-5E317F87D19F}"/>
              </a:ext>
            </a:extLst>
          </p:cNvPr>
          <p:cNvSpPr/>
          <p:nvPr/>
        </p:nvSpPr>
        <p:spPr>
          <a:xfrm>
            <a:off x="9627923" y="2052793"/>
            <a:ext cx="2038223" cy="897622"/>
          </a:xfrm>
          <a:prstGeom prst="roundRect">
            <a:avLst/>
          </a:prstGeom>
          <a:solidFill>
            <a:schemeClr val="accent6">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113" name="Rectangle 112">
            <a:extLst>
              <a:ext uri="{FF2B5EF4-FFF2-40B4-BE49-F238E27FC236}">
                <a16:creationId xmlns:a16="http://schemas.microsoft.com/office/drawing/2014/main" xmlns="" id="{374703E2-5FEE-4B9E-9867-92896CBC5131}"/>
              </a:ext>
            </a:extLst>
          </p:cNvPr>
          <p:cNvSpPr/>
          <p:nvPr/>
        </p:nvSpPr>
        <p:spPr>
          <a:xfrm>
            <a:off x="2157042" y="2473678"/>
            <a:ext cx="9066436" cy="2102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0" name="TextBox 49">
            <a:extLst>
              <a:ext uri="{FF2B5EF4-FFF2-40B4-BE49-F238E27FC236}">
                <a16:creationId xmlns:a16="http://schemas.microsoft.com/office/drawing/2014/main" xmlns="" id="{788A52EF-5CA4-42D9-AB02-13128748F634}"/>
              </a:ext>
            </a:extLst>
          </p:cNvPr>
          <p:cNvSpPr txBox="1"/>
          <p:nvPr/>
        </p:nvSpPr>
        <p:spPr>
          <a:xfrm>
            <a:off x="12324" y="4617542"/>
            <a:ext cx="4289436" cy="523220"/>
          </a:xfrm>
          <a:prstGeom prst="rect">
            <a:avLst/>
          </a:prstGeom>
          <a:noFill/>
        </p:spPr>
        <p:txBody>
          <a:bodyPr wrap="square" rtlCol="0">
            <a:spAutoFit/>
          </a:bodyPr>
          <a:lstStyle/>
          <a:p>
            <a:r>
              <a:rPr lang="lv-LV" sz="1400" b="1" dirty="0">
                <a:latin typeface="Verdana" panose="020B0604030504040204" pitchFamily="34" charset="0"/>
                <a:ea typeface="Verdana" panose="020B0604030504040204" pitchFamily="34" charset="0"/>
              </a:rPr>
              <a:t>IIN ieņēmumu pieaugums pašvaldībām, salīdzinot ar 2021.gadu</a:t>
            </a:r>
          </a:p>
        </p:txBody>
      </p:sp>
      <p:sp>
        <p:nvSpPr>
          <p:cNvPr id="31" name="Rectangle: Rounded Corners 30">
            <a:extLst>
              <a:ext uri="{FF2B5EF4-FFF2-40B4-BE49-F238E27FC236}">
                <a16:creationId xmlns:a16="http://schemas.microsoft.com/office/drawing/2014/main" xmlns="" id="{29495417-5A50-43F0-B0A4-49797E975262}"/>
              </a:ext>
            </a:extLst>
          </p:cNvPr>
          <p:cNvSpPr/>
          <p:nvPr/>
        </p:nvSpPr>
        <p:spPr>
          <a:xfrm>
            <a:off x="7162257" y="4168731"/>
            <a:ext cx="2038223" cy="897622"/>
          </a:xfrm>
          <a:prstGeom prst="roundRect">
            <a:avLst/>
          </a:prstGeom>
          <a:solidFill>
            <a:schemeClr val="tx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32" name="Rectangle: Rounded Corners 31">
            <a:extLst>
              <a:ext uri="{FF2B5EF4-FFF2-40B4-BE49-F238E27FC236}">
                <a16:creationId xmlns:a16="http://schemas.microsoft.com/office/drawing/2014/main" xmlns="" id="{5C49AB7C-8176-4188-A8D0-34DB952B7506}"/>
              </a:ext>
            </a:extLst>
          </p:cNvPr>
          <p:cNvSpPr/>
          <p:nvPr/>
        </p:nvSpPr>
        <p:spPr>
          <a:xfrm>
            <a:off x="9609052" y="4126067"/>
            <a:ext cx="2038223" cy="897622"/>
          </a:xfrm>
          <a:prstGeom prst="roundRect">
            <a:avLst/>
          </a:prstGeom>
          <a:solidFill>
            <a:schemeClr val="accent6">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29" name="Shape">
            <a:extLst>
              <a:ext uri="{FF2B5EF4-FFF2-40B4-BE49-F238E27FC236}">
                <a16:creationId xmlns:a16="http://schemas.microsoft.com/office/drawing/2014/main" xmlns="" id="{8E1AA46A-3A99-42DA-807E-E436C2DF3FAA}"/>
              </a:ext>
            </a:extLst>
          </p:cNvPr>
          <p:cNvSpPr/>
          <p:nvPr/>
        </p:nvSpPr>
        <p:spPr>
          <a:xfrm>
            <a:off x="211910" y="3793087"/>
            <a:ext cx="4332932" cy="1629804"/>
          </a:xfrm>
          <a:custGeom>
            <a:avLst/>
            <a:gdLst/>
            <a:ahLst/>
            <a:cxnLst>
              <a:cxn ang="0">
                <a:pos x="wd2" y="hd2"/>
              </a:cxn>
              <a:cxn ang="5400000">
                <a:pos x="wd2" y="hd2"/>
              </a:cxn>
              <a:cxn ang="10800000">
                <a:pos x="wd2" y="hd2"/>
              </a:cxn>
              <a:cxn ang="16200000">
                <a:pos x="wd2" y="hd2"/>
              </a:cxn>
            </a:cxnLst>
            <a:rect l="0" t="0" r="r" b="b"/>
            <a:pathLst>
              <a:path w="21559" h="21600" extrusionOk="0">
                <a:moveTo>
                  <a:pt x="21427" y="12898"/>
                </a:moveTo>
                <a:lnTo>
                  <a:pt x="18302" y="5929"/>
                </a:lnTo>
                <a:cubicBezTo>
                  <a:pt x="18147" y="5583"/>
                  <a:pt x="17922" y="5506"/>
                  <a:pt x="17732" y="5775"/>
                </a:cubicBezTo>
                <a:cubicBezTo>
                  <a:pt x="17577" y="5968"/>
                  <a:pt x="17508" y="6314"/>
                  <a:pt x="17508" y="6699"/>
                </a:cubicBezTo>
                <a:lnTo>
                  <a:pt x="17508" y="8432"/>
                </a:lnTo>
                <a:lnTo>
                  <a:pt x="10498" y="8432"/>
                </a:lnTo>
                <a:lnTo>
                  <a:pt x="10498" y="0"/>
                </a:lnTo>
                <a:lnTo>
                  <a:pt x="0" y="0"/>
                </a:lnTo>
                <a:lnTo>
                  <a:pt x="0" y="5621"/>
                </a:lnTo>
                <a:cubicBezTo>
                  <a:pt x="0" y="7932"/>
                  <a:pt x="846" y="9818"/>
                  <a:pt x="1882" y="9818"/>
                </a:cubicBezTo>
                <a:lnTo>
                  <a:pt x="17646" y="9818"/>
                </a:lnTo>
                <a:cubicBezTo>
                  <a:pt x="17905" y="9818"/>
                  <a:pt x="18112" y="9356"/>
                  <a:pt x="18112" y="8779"/>
                </a:cubicBezTo>
                <a:lnTo>
                  <a:pt x="18112" y="7431"/>
                </a:lnTo>
                <a:lnTo>
                  <a:pt x="20892" y="13630"/>
                </a:lnTo>
                <a:lnTo>
                  <a:pt x="18112" y="19829"/>
                </a:lnTo>
                <a:lnTo>
                  <a:pt x="18112" y="18481"/>
                </a:lnTo>
                <a:cubicBezTo>
                  <a:pt x="18112" y="17904"/>
                  <a:pt x="17905" y="17442"/>
                  <a:pt x="17646" y="17442"/>
                </a:cubicBezTo>
                <a:lnTo>
                  <a:pt x="10947" y="17442"/>
                </a:lnTo>
                <a:lnTo>
                  <a:pt x="10947" y="18789"/>
                </a:lnTo>
                <a:lnTo>
                  <a:pt x="17508" y="18789"/>
                </a:lnTo>
                <a:lnTo>
                  <a:pt x="17508" y="20522"/>
                </a:lnTo>
                <a:cubicBezTo>
                  <a:pt x="17508" y="20907"/>
                  <a:pt x="17594" y="21292"/>
                  <a:pt x="17750" y="21446"/>
                </a:cubicBezTo>
                <a:cubicBezTo>
                  <a:pt x="17819" y="21523"/>
                  <a:pt x="17905" y="21600"/>
                  <a:pt x="17991" y="21600"/>
                </a:cubicBezTo>
                <a:cubicBezTo>
                  <a:pt x="18112" y="21600"/>
                  <a:pt x="18233" y="21484"/>
                  <a:pt x="18319" y="21292"/>
                </a:cubicBezTo>
                <a:lnTo>
                  <a:pt x="21445" y="14323"/>
                </a:lnTo>
                <a:cubicBezTo>
                  <a:pt x="21600" y="13976"/>
                  <a:pt x="21600" y="13322"/>
                  <a:pt x="21427" y="12898"/>
                </a:cubicBezTo>
                <a:close/>
              </a:path>
            </a:pathLst>
          </a:custGeom>
          <a:solidFill>
            <a:schemeClr val="accent3"/>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lIns="28575" tIns="28575" rIns="28575" bIns="28575" anchor="ctr"/>
          <a:lstStyle/>
          <a:p>
            <a:pPr>
              <a:defRPr sz="3000">
                <a:solidFill>
                  <a:srgbClr val="FFFFFF"/>
                </a:solidFill>
              </a:defRPr>
            </a:pPr>
            <a:endParaRPr sz="2800"/>
          </a:p>
        </p:txBody>
      </p:sp>
      <p:sp>
        <p:nvSpPr>
          <p:cNvPr id="30" name="Rectangle: Rounded Corners 29">
            <a:extLst>
              <a:ext uri="{FF2B5EF4-FFF2-40B4-BE49-F238E27FC236}">
                <a16:creationId xmlns:a16="http://schemas.microsoft.com/office/drawing/2014/main" xmlns="" id="{A65C1E37-930D-4E09-B77E-0585081F44EC}"/>
              </a:ext>
            </a:extLst>
          </p:cNvPr>
          <p:cNvSpPr/>
          <p:nvPr/>
        </p:nvSpPr>
        <p:spPr>
          <a:xfrm>
            <a:off x="4780835" y="4136762"/>
            <a:ext cx="2038223" cy="891948"/>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119" name="Rectangle 118">
            <a:extLst>
              <a:ext uri="{FF2B5EF4-FFF2-40B4-BE49-F238E27FC236}">
                <a16:creationId xmlns:a16="http://schemas.microsoft.com/office/drawing/2014/main" xmlns="" id="{DFECB087-A0CD-48D2-885B-BE166CE3919B}"/>
              </a:ext>
            </a:extLst>
          </p:cNvPr>
          <p:cNvSpPr/>
          <p:nvPr/>
        </p:nvSpPr>
        <p:spPr>
          <a:xfrm>
            <a:off x="5238039" y="4660256"/>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81" name="TextBox 80">
            <a:extLst>
              <a:ext uri="{FF2B5EF4-FFF2-40B4-BE49-F238E27FC236}">
                <a16:creationId xmlns:a16="http://schemas.microsoft.com/office/drawing/2014/main" xmlns="" id="{F53C2C8A-AD33-43B0-8C8A-4882BAE0106A}"/>
              </a:ext>
            </a:extLst>
          </p:cNvPr>
          <p:cNvSpPr txBox="1"/>
          <p:nvPr/>
        </p:nvSpPr>
        <p:spPr>
          <a:xfrm>
            <a:off x="4971372" y="4242414"/>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+63,5</a:t>
            </a:r>
          </a:p>
        </p:txBody>
      </p:sp>
      <p:sp>
        <p:nvSpPr>
          <p:cNvPr id="83" name="TextBox 82">
            <a:extLst>
              <a:ext uri="{FF2B5EF4-FFF2-40B4-BE49-F238E27FC236}">
                <a16:creationId xmlns:a16="http://schemas.microsoft.com/office/drawing/2014/main" xmlns="" id="{7BCA6C14-60BF-4E39-919B-1C9853FD94FA}"/>
              </a:ext>
            </a:extLst>
          </p:cNvPr>
          <p:cNvSpPr txBox="1"/>
          <p:nvPr/>
        </p:nvSpPr>
        <p:spPr>
          <a:xfrm>
            <a:off x="9825874" y="4160129"/>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+186,7</a:t>
            </a:r>
          </a:p>
        </p:txBody>
      </p:sp>
      <p:sp>
        <p:nvSpPr>
          <p:cNvPr id="82" name="TextBox 81">
            <a:extLst>
              <a:ext uri="{FF2B5EF4-FFF2-40B4-BE49-F238E27FC236}">
                <a16:creationId xmlns:a16="http://schemas.microsoft.com/office/drawing/2014/main" xmlns="" id="{907EE35B-980C-47F7-8112-49E36A294719}"/>
              </a:ext>
            </a:extLst>
          </p:cNvPr>
          <p:cNvSpPr txBox="1"/>
          <p:nvPr/>
        </p:nvSpPr>
        <p:spPr>
          <a:xfrm>
            <a:off x="7308361" y="4228363"/>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+104,2</a:t>
            </a:r>
          </a:p>
        </p:txBody>
      </p:sp>
      <p:sp>
        <p:nvSpPr>
          <p:cNvPr id="120" name="Rectangle 119">
            <a:extLst>
              <a:ext uri="{FF2B5EF4-FFF2-40B4-BE49-F238E27FC236}">
                <a16:creationId xmlns:a16="http://schemas.microsoft.com/office/drawing/2014/main" xmlns="" id="{236D9B84-98DE-4380-B9D4-E408F6A34F44}"/>
              </a:ext>
            </a:extLst>
          </p:cNvPr>
          <p:cNvSpPr/>
          <p:nvPr/>
        </p:nvSpPr>
        <p:spPr>
          <a:xfrm>
            <a:off x="7612085" y="4643568"/>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121" name="Rectangle 120">
            <a:extLst>
              <a:ext uri="{FF2B5EF4-FFF2-40B4-BE49-F238E27FC236}">
                <a16:creationId xmlns:a16="http://schemas.microsoft.com/office/drawing/2014/main" xmlns="" id="{E27964B3-66D3-4A55-B616-6F74446C3FDA}"/>
              </a:ext>
            </a:extLst>
          </p:cNvPr>
          <p:cNvSpPr/>
          <p:nvPr/>
        </p:nvSpPr>
        <p:spPr>
          <a:xfrm>
            <a:off x="10100327" y="4592516"/>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33" name="TextBox 32">
            <a:extLst>
              <a:ext uri="{FF2B5EF4-FFF2-40B4-BE49-F238E27FC236}">
                <a16:creationId xmlns:a16="http://schemas.microsoft.com/office/drawing/2014/main" xmlns="" id="{65BC9231-71EA-4752-9F95-854577624C85}"/>
              </a:ext>
            </a:extLst>
          </p:cNvPr>
          <p:cNvSpPr txBox="1"/>
          <p:nvPr/>
        </p:nvSpPr>
        <p:spPr>
          <a:xfrm>
            <a:off x="4942684" y="2143707"/>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+70,2</a:t>
            </a:r>
          </a:p>
        </p:txBody>
      </p:sp>
      <p:sp>
        <p:nvSpPr>
          <p:cNvPr id="34" name="TextBox 33">
            <a:extLst>
              <a:ext uri="{FF2B5EF4-FFF2-40B4-BE49-F238E27FC236}">
                <a16:creationId xmlns:a16="http://schemas.microsoft.com/office/drawing/2014/main" xmlns="" id="{410611FC-449D-487E-80CD-FD12402FA7CE}"/>
              </a:ext>
            </a:extLst>
          </p:cNvPr>
          <p:cNvSpPr txBox="1"/>
          <p:nvPr/>
        </p:nvSpPr>
        <p:spPr>
          <a:xfrm>
            <a:off x="7364218" y="2147692"/>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+115,8</a:t>
            </a:r>
          </a:p>
        </p:txBody>
      </p:sp>
      <p:sp>
        <p:nvSpPr>
          <p:cNvPr id="35" name="TextBox 34">
            <a:extLst>
              <a:ext uri="{FF2B5EF4-FFF2-40B4-BE49-F238E27FC236}">
                <a16:creationId xmlns:a16="http://schemas.microsoft.com/office/drawing/2014/main" xmlns="" id="{4D20F26F-1828-41B0-9AEF-FE52FFC110BD}"/>
              </a:ext>
            </a:extLst>
          </p:cNvPr>
          <p:cNvSpPr txBox="1"/>
          <p:nvPr/>
        </p:nvSpPr>
        <p:spPr>
          <a:xfrm>
            <a:off x="9720101" y="2096481"/>
            <a:ext cx="1518602" cy="461665"/>
          </a:xfrm>
          <a:prstGeom prst="rect">
            <a:avLst/>
          </a:prstGeom>
          <a:noFill/>
          <a:ln>
            <a:noFill/>
          </a:ln>
        </p:spPr>
        <p:txBody>
          <a:bodyPr wrap="square" rtlCol="0">
            <a:spAutoFit/>
          </a:bodyPr>
          <a:lstStyle/>
          <a:p>
            <a:pPr algn="ctr"/>
            <a:r>
              <a:rPr lang="lv-LV" sz="2400" b="1" dirty="0">
                <a:latin typeface="Verdana" panose="020B0604030504040204" pitchFamily="34" charset="0"/>
                <a:ea typeface="Verdana" panose="020B0604030504040204" pitchFamily="34" charset="0"/>
              </a:rPr>
              <a:t>+202,4</a:t>
            </a:r>
          </a:p>
        </p:txBody>
      </p:sp>
      <p:sp>
        <p:nvSpPr>
          <p:cNvPr id="37" name="Rectangle 36">
            <a:extLst>
              <a:ext uri="{FF2B5EF4-FFF2-40B4-BE49-F238E27FC236}">
                <a16:creationId xmlns:a16="http://schemas.microsoft.com/office/drawing/2014/main" xmlns="" id="{F390E71A-8625-4AE8-AF87-D5D25C9AC300}"/>
              </a:ext>
            </a:extLst>
          </p:cNvPr>
          <p:cNvSpPr/>
          <p:nvPr/>
        </p:nvSpPr>
        <p:spPr>
          <a:xfrm>
            <a:off x="7612085" y="2587719"/>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38" name="Rectangle 37">
            <a:extLst>
              <a:ext uri="{FF2B5EF4-FFF2-40B4-BE49-F238E27FC236}">
                <a16:creationId xmlns:a16="http://schemas.microsoft.com/office/drawing/2014/main" xmlns="" id="{6AAB3AC6-2309-4579-AE6B-33F7B8BAA982}"/>
              </a:ext>
            </a:extLst>
          </p:cNvPr>
          <p:cNvSpPr/>
          <p:nvPr/>
        </p:nvSpPr>
        <p:spPr>
          <a:xfrm>
            <a:off x="9993507" y="2509399"/>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39" name="Rectangle 38">
            <a:extLst>
              <a:ext uri="{FF2B5EF4-FFF2-40B4-BE49-F238E27FC236}">
                <a16:creationId xmlns:a16="http://schemas.microsoft.com/office/drawing/2014/main" xmlns="" id="{3CEE29DD-F3AB-4E9F-A6C3-897C4C2C78C1}"/>
              </a:ext>
            </a:extLst>
          </p:cNvPr>
          <p:cNvSpPr/>
          <p:nvPr/>
        </p:nvSpPr>
        <p:spPr>
          <a:xfrm>
            <a:off x="5136277" y="2587718"/>
            <a:ext cx="1183336" cy="323165"/>
          </a:xfrm>
          <a:prstGeom prst="rect">
            <a:avLst/>
          </a:prstGeom>
        </p:spPr>
        <p:txBody>
          <a:bodyPr wrap="none">
            <a:spAutoFit/>
          </a:bodyPr>
          <a:lstStyle/>
          <a:p>
            <a:pPr algn="ctr"/>
            <a:r>
              <a:rPr lang="lv-LV" sz="1500" dirty="0">
                <a:latin typeface="Verdana" panose="020B0604030504040204" pitchFamily="34" charset="0"/>
                <a:ea typeface="Verdana" panose="020B0604030504040204" pitchFamily="34" charset="0"/>
              </a:rPr>
              <a:t>milj. </a:t>
            </a:r>
            <a:r>
              <a:rPr lang="lv-LV" sz="1500" i="1" dirty="0">
                <a:latin typeface="Verdana" panose="020B0604030504040204" pitchFamily="34" charset="0"/>
                <a:ea typeface="Verdana" panose="020B0604030504040204" pitchFamily="34" charset="0"/>
              </a:rPr>
              <a:t>euro</a:t>
            </a:r>
            <a:r>
              <a:rPr lang="lv-LV" sz="1500" dirty="0">
                <a:latin typeface="Verdana" panose="020B0604030504040204" pitchFamily="34" charset="0"/>
                <a:ea typeface="Verdana" panose="020B0604030504040204" pitchFamily="34" charset="0"/>
              </a:rPr>
              <a:t> </a:t>
            </a:r>
          </a:p>
        </p:txBody>
      </p:sp>
      <p:sp>
        <p:nvSpPr>
          <p:cNvPr id="40" name="TextBox 39">
            <a:extLst>
              <a:ext uri="{FF2B5EF4-FFF2-40B4-BE49-F238E27FC236}">
                <a16:creationId xmlns:a16="http://schemas.microsoft.com/office/drawing/2014/main" xmlns="" id="{966B74D5-2F2E-49E9-A4B7-F11CB6A7679E}"/>
              </a:ext>
            </a:extLst>
          </p:cNvPr>
          <p:cNvSpPr txBox="1"/>
          <p:nvPr/>
        </p:nvSpPr>
        <p:spPr>
          <a:xfrm>
            <a:off x="172246" y="2295972"/>
            <a:ext cx="4109144" cy="523220"/>
          </a:xfrm>
          <a:prstGeom prst="rect">
            <a:avLst/>
          </a:prstGeom>
          <a:noFill/>
        </p:spPr>
        <p:txBody>
          <a:bodyPr wrap="square" rtlCol="0">
            <a:spAutoFit/>
          </a:bodyPr>
          <a:lstStyle/>
          <a:p>
            <a:r>
              <a:rPr lang="lv-LV" sz="1400" b="1" dirty="0">
                <a:latin typeface="Verdana" panose="020B0604030504040204" pitchFamily="34" charset="0"/>
                <a:ea typeface="Verdana" panose="020B0604030504040204" pitchFamily="34" charset="0"/>
              </a:rPr>
              <a:t>Kopējo nodokļu ieņēmumu pieaugums pašvaldībām, salīdzinot ar 2021.gadu</a:t>
            </a:r>
          </a:p>
        </p:txBody>
      </p:sp>
      <p:sp>
        <p:nvSpPr>
          <p:cNvPr id="41" name="TextBox 40">
            <a:extLst>
              <a:ext uri="{FF2B5EF4-FFF2-40B4-BE49-F238E27FC236}">
                <a16:creationId xmlns:a16="http://schemas.microsoft.com/office/drawing/2014/main" xmlns="" id="{355351B8-CD6E-487B-A018-60DE52B578CA}"/>
              </a:ext>
            </a:extLst>
          </p:cNvPr>
          <p:cNvSpPr txBox="1"/>
          <p:nvPr/>
        </p:nvSpPr>
        <p:spPr>
          <a:xfrm>
            <a:off x="733425" y="5779428"/>
            <a:ext cx="7981762" cy="877163"/>
          </a:xfrm>
          <a:prstGeom prst="rect">
            <a:avLst/>
          </a:prstGeom>
          <a:noFill/>
          <a:ln w="38100">
            <a:solidFill>
              <a:srgbClr val="00B050"/>
            </a:solidFill>
          </a:ln>
        </p:spPr>
        <p:txBody>
          <a:bodyPr wrap="square">
            <a:spAutoFit/>
          </a:bodyPr>
          <a:lstStyle/>
          <a:p>
            <a:endParaRPr lang="lv-LV" b="1" dirty="0">
              <a:latin typeface="Verdana" panose="020B0604030504040204" pitchFamily="34" charset="0"/>
              <a:ea typeface="Verdana" panose="020B0604030504040204" pitchFamily="34" charset="0"/>
            </a:endParaRPr>
          </a:p>
          <a:p>
            <a:r>
              <a:rPr lang="lv-LV" b="1" dirty="0">
                <a:latin typeface="Verdana" panose="020B0604030504040204" pitchFamily="34" charset="0"/>
                <a:ea typeface="Verdana" panose="020B0604030504040204" pitchFamily="34" charset="0"/>
              </a:rPr>
              <a:t>2022.gadā pašvaldībām IIN tiek garantēts 100% apmērā.</a:t>
            </a:r>
          </a:p>
          <a:p>
            <a:endParaRPr lang="lv-LV" b="1" dirty="0">
              <a:latin typeface="Verdana" panose="020B0604030504040204" pitchFamily="34" charset="0"/>
              <a:ea typeface="Verdana" panose="020B0604030504040204" pitchFamily="34" charset="0"/>
            </a:endParaRPr>
          </a:p>
        </p:txBody>
      </p:sp>
      <p:pic>
        <p:nvPicPr>
          <p:cNvPr id="42" name="Graphic 41" descr="Badge Tick1 with solid fill">
            <a:extLst>
              <a:ext uri="{FF2B5EF4-FFF2-40B4-BE49-F238E27FC236}">
                <a16:creationId xmlns:a16="http://schemas.microsoft.com/office/drawing/2014/main" xmlns="" id="{C7434E59-5DB4-4664-AD1B-6BED8C3F58E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458099" y="5451970"/>
            <a:ext cx="897773" cy="897773"/>
          </a:xfrm>
          <a:prstGeom prst="rect">
            <a:avLst/>
          </a:prstGeom>
        </p:spPr>
      </p:pic>
      <p:sp>
        <p:nvSpPr>
          <p:cNvPr id="3" name="TextBox 2">
            <a:extLst>
              <a:ext uri="{FF2B5EF4-FFF2-40B4-BE49-F238E27FC236}">
                <a16:creationId xmlns:a16="http://schemas.microsoft.com/office/drawing/2014/main" xmlns="" id="{D0A76D93-41C6-4D1C-9428-A0324B80F75F}"/>
              </a:ext>
            </a:extLst>
          </p:cNvPr>
          <p:cNvSpPr txBox="1"/>
          <p:nvPr/>
        </p:nvSpPr>
        <p:spPr>
          <a:xfrm>
            <a:off x="2314921" y="3453026"/>
            <a:ext cx="2580597" cy="353943"/>
          </a:xfrm>
          <a:prstGeom prst="rect">
            <a:avLst/>
          </a:prstGeom>
          <a:noFill/>
        </p:spPr>
        <p:txBody>
          <a:bodyPr wrap="square" rtlCol="0">
            <a:spAutoFit/>
          </a:bodyPr>
          <a:lstStyle/>
          <a:p>
            <a:r>
              <a:rPr lang="lv-LV" b="1" i="1" dirty="0"/>
              <a:t>IIN prognoze, milj. </a:t>
            </a:r>
            <a:r>
              <a:rPr lang="lv-LV" b="1" i="1" dirty="0" err="1"/>
              <a:t>euro</a:t>
            </a:r>
            <a:endParaRPr lang="lv-LV" b="1" i="1" dirty="0"/>
          </a:p>
        </p:txBody>
      </p:sp>
      <p:sp>
        <p:nvSpPr>
          <p:cNvPr id="5" name="Rectangle: Rounded Corners 4">
            <a:extLst>
              <a:ext uri="{FF2B5EF4-FFF2-40B4-BE49-F238E27FC236}">
                <a16:creationId xmlns:a16="http://schemas.microsoft.com/office/drawing/2014/main" xmlns="" id="{F6AC0BE3-0033-416A-ACD9-DE9DBC82AF98}"/>
              </a:ext>
            </a:extLst>
          </p:cNvPr>
          <p:cNvSpPr/>
          <p:nvPr/>
        </p:nvSpPr>
        <p:spPr>
          <a:xfrm>
            <a:off x="4743356" y="3326220"/>
            <a:ext cx="2065061" cy="600099"/>
          </a:xfrm>
          <a:prstGeom prst="round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1" i="1" dirty="0">
                <a:solidFill>
                  <a:schemeClr val="tx1"/>
                </a:solidFill>
              </a:rPr>
              <a:t>1 396,5</a:t>
            </a:r>
          </a:p>
        </p:txBody>
      </p:sp>
      <p:sp>
        <p:nvSpPr>
          <p:cNvPr id="43" name="Rectangle: Rounded Corners 42">
            <a:extLst>
              <a:ext uri="{FF2B5EF4-FFF2-40B4-BE49-F238E27FC236}">
                <a16:creationId xmlns:a16="http://schemas.microsoft.com/office/drawing/2014/main" xmlns="" id="{39CA5C11-6518-4821-A576-6ADA479BAC46}"/>
              </a:ext>
            </a:extLst>
          </p:cNvPr>
          <p:cNvSpPr/>
          <p:nvPr/>
        </p:nvSpPr>
        <p:spPr>
          <a:xfrm>
            <a:off x="7162257" y="3321555"/>
            <a:ext cx="2065061" cy="600099"/>
          </a:xfrm>
          <a:prstGeom prst="round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1" i="1" dirty="0">
                <a:solidFill>
                  <a:schemeClr val="tx1"/>
                </a:solidFill>
              </a:rPr>
              <a:t>1 437,2</a:t>
            </a:r>
          </a:p>
        </p:txBody>
      </p:sp>
      <p:sp>
        <p:nvSpPr>
          <p:cNvPr id="44" name="Rectangle: Rounded Corners 43">
            <a:extLst>
              <a:ext uri="{FF2B5EF4-FFF2-40B4-BE49-F238E27FC236}">
                <a16:creationId xmlns:a16="http://schemas.microsoft.com/office/drawing/2014/main" xmlns="" id="{56C0F235-E7DD-4326-998C-0644C1F5132E}"/>
              </a:ext>
            </a:extLst>
          </p:cNvPr>
          <p:cNvSpPr/>
          <p:nvPr/>
        </p:nvSpPr>
        <p:spPr>
          <a:xfrm>
            <a:off x="9614503" y="3329947"/>
            <a:ext cx="2065061" cy="600099"/>
          </a:xfrm>
          <a:prstGeom prst="round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1" i="1" dirty="0">
                <a:solidFill>
                  <a:schemeClr val="tx1"/>
                </a:solidFill>
              </a:rPr>
              <a:t>1 519,6</a:t>
            </a:r>
          </a:p>
        </p:txBody>
      </p:sp>
    </p:spTree>
    <p:extLst>
      <p:ext uri="{BB962C8B-B14F-4D97-AF65-F5344CB8AC3E}">
        <p14:creationId xmlns:p14="http://schemas.microsoft.com/office/powerpoint/2010/main" val="426364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1" y="365126"/>
            <a:ext cx="12031579" cy="677276"/>
          </a:xfrm>
        </p:spPr>
        <p:txBody>
          <a:bodyPr>
            <a:normAutofit fontScale="90000"/>
          </a:bodyPr>
          <a:lstStyle/>
          <a:p>
            <a:pPr algn="ctr"/>
            <a:r>
              <a:rPr lang="en-US" sz="2200" b="1" dirty="0">
                <a:effectLst/>
                <a:latin typeface="Verdana" panose="020B0604030504040204" pitchFamily="34" charset="0"/>
                <a:ea typeface="Verdana" panose="020B0604030504040204" pitchFamily="34" charset="0"/>
                <a:cs typeface="Times New Roman" panose="02020603050405020304" pitchFamily="18" charset="0"/>
              </a:rPr>
              <a:t>Rīgas valstspilsētas 2022.gada </a:t>
            </a:r>
            <a:r>
              <a:rPr lang="en-US" sz="2200" b="1" dirty="0" err="1">
                <a:effectLst/>
                <a:latin typeface="Verdana" panose="020B0604030504040204" pitchFamily="34" charset="0"/>
                <a:ea typeface="Verdana" panose="020B0604030504040204" pitchFamily="34" charset="0"/>
                <a:cs typeface="Times New Roman" panose="02020603050405020304" pitchFamily="18" charset="0"/>
              </a:rPr>
              <a:t>i</a:t>
            </a:r>
            <a:r>
              <a:rPr lang="lv-LV" sz="2200" b="1" dirty="0">
                <a:effectLst/>
                <a:latin typeface="Verdana" panose="020B0604030504040204" pitchFamily="34" charset="0"/>
                <a:ea typeface="Verdana" panose="020B0604030504040204" pitchFamily="34" charset="0"/>
                <a:cs typeface="Times New Roman" panose="02020603050405020304" pitchFamily="18" charset="0"/>
              </a:rPr>
              <a:t>eņēmumu prognoz</a:t>
            </a:r>
            <a:r>
              <a:rPr lang="en-US" sz="2200" b="1" dirty="0" err="1">
                <a:effectLst/>
                <a:latin typeface="Verdana" panose="020B0604030504040204" pitchFamily="34" charset="0"/>
                <a:ea typeface="Verdana" panose="020B0604030504040204" pitchFamily="34" charset="0"/>
                <a:cs typeface="Times New Roman" panose="02020603050405020304" pitchFamily="18" charset="0"/>
              </a:rPr>
              <a:t>i</a:t>
            </a:r>
            <a:r>
              <a:rPr lang="en-US" sz="2200" b="1" dirty="0">
                <a:effectLst/>
                <a:latin typeface="Verdana" panose="020B0604030504040204" pitchFamily="34" charset="0"/>
                <a:ea typeface="Verdana" panose="020B0604030504040204" pitchFamily="34" charset="0"/>
                <a:cs typeface="Times New Roman" panose="02020603050405020304" pitchFamily="18" charset="0"/>
              </a:rPr>
              <a:t> ietekmējošie faktori (mlj EUR)</a:t>
            </a:r>
            <a:endParaRPr lang="lv-LV" sz="2200" b="1" dirty="0">
              <a:latin typeface="Verdana" panose="020B0604030504040204" pitchFamily="34" charset="0"/>
              <a:ea typeface="Verdana" panose="020B0604030504040204" pitchFamily="34" charset="0"/>
            </a:endParaRPr>
          </a:p>
        </p:txBody>
      </p:sp>
      <p:sp>
        <p:nvSpPr>
          <p:cNvPr id="11" name="Rectangle: Rounded Corners 10">
            <a:extLst>
              <a:ext uri="{FF2B5EF4-FFF2-40B4-BE49-F238E27FC236}">
                <a16:creationId xmlns:a16="http://schemas.microsoft.com/office/drawing/2014/main" xmlns="" id="{9FBDAAAB-DEF7-4A30-B48D-7C884BB4DA57}"/>
              </a:ext>
            </a:extLst>
          </p:cNvPr>
          <p:cNvSpPr/>
          <p:nvPr/>
        </p:nvSpPr>
        <p:spPr>
          <a:xfrm>
            <a:off x="465221" y="1462935"/>
            <a:ext cx="8097256" cy="436977"/>
          </a:xfrm>
          <a:prstGeom prst="roundRect">
            <a:avLst/>
          </a:prstGeom>
          <a:solidFill>
            <a:schemeClr val="accent1">
              <a:lumMod val="20000"/>
              <a:lumOff val="80000"/>
            </a:schemeClr>
          </a:solidFill>
          <a:ln w="28575">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latin typeface="Verdana" panose="020B0604030504040204" pitchFamily="34" charset="0"/>
                <a:ea typeface="Verdana" panose="020B0604030504040204" pitchFamily="34" charset="0"/>
              </a:rPr>
              <a:t>FM sākotnējā (augusta) IIN prognoze</a:t>
            </a:r>
          </a:p>
        </p:txBody>
      </p:sp>
      <p:sp>
        <p:nvSpPr>
          <p:cNvPr id="13" name="Rectangle: Rounded Corners 12">
            <a:extLst>
              <a:ext uri="{FF2B5EF4-FFF2-40B4-BE49-F238E27FC236}">
                <a16:creationId xmlns:a16="http://schemas.microsoft.com/office/drawing/2014/main" xmlns="" id="{4379F0DD-6C9D-4685-9E44-9D5D4F2DB12B}"/>
              </a:ext>
            </a:extLst>
          </p:cNvPr>
          <p:cNvSpPr/>
          <p:nvPr/>
        </p:nvSpPr>
        <p:spPr>
          <a:xfrm>
            <a:off x="453188" y="2227079"/>
            <a:ext cx="8097256" cy="540084"/>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effectLst/>
                <a:latin typeface="Verdana" panose="020B0604030504040204" pitchFamily="34" charset="0"/>
                <a:ea typeface="Verdana" panose="020B0604030504040204" pitchFamily="34" charset="0"/>
              </a:rPr>
              <a:t>N</a:t>
            </a:r>
            <a:r>
              <a:rPr lang="lv-LV" sz="1600" b="1" dirty="0">
                <a:effectLst/>
                <a:latin typeface="Verdana" panose="020B0604030504040204" pitchFamily="34" charset="0"/>
                <a:ea typeface="Verdana" panose="020B0604030504040204" pitchFamily="34" charset="0"/>
              </a:rPr>
              <a:t>odokļu politikas pasākumu - neapliekamā minimuma un pensionāru nepaliekamā minimuma </a:t>
            </a:r>
            <a:r>
              <a:rPr lang="en-US" sz="1600" b="1" dirty="0">
                <a:effectLst/>
                <a:latin typeface="Verdana" panose="020B0604030504040204" pitchFamily="34" charset="0"/>
                <a:ea typeface="Verdana" panose="020B0604030504040204" pitchFamily="34" charset="0"/>
              </a:rPr>
              <a:t>, </a:t>
            </a:r>
            <a:r>
              <a:rPr lang="en-US" sz="1600" b="1" dirty="0" err="1">
                <a:effectLst/>
                <a:latin typeface="Verdana" panose="020B0604030504040204" pitchFamily="34" charset="0"/>
                <a:ea typeface="Verdana" panose="020B0604030504040204" pitchFamily="34" charset="0"/>
              </a:rPr>
              <a:t>u.c.</a:t>
            </a:r>
            <a:r>
              <a:rPr lang="en-US" sz="1600" b="1" dirty="0">
                <a:effectLst/>
                <a:latin typeface="Verdana" panose="020B0604030504040204" pitchFamily="34" charset="0"/>
                <a:ea typeface="Verdana" panose="020B0604030504040204" pitchFamily="34" charset="0"/>
              </a:rPr>
              <a:t> </a:t>
            </a:r>
            <a:r>
              <a:rPr lang="lv-LV" sz="1600" b="1" dirty="0">
                <a:effectLst/>
                <a:latin typeface="Verdana" panose="020B0604030504040204" pitchFamily="34" charset="0"/>
                <a:ea typeface="Verdana" panose="020B0604030504040204" pitchFamily="34" charset="0"/>
              </a:rPr>
              <a:t>izmaiņu</a:t>
            </a:r>
            <a:r>
              <a:rPr lang="en-US" sz="1600" b="1" dirty="0">
                <a:effectLst/>
                <a:latin typeface="Verdana" panose="020B0604030504040204" pitchFamily="34" charset="0"/>
                <a:ea typeface="Verdana" panose="020B0604030504040204" pitchFamily="34" charset="0"/>
              </a:rPr>
              <a:t> ietekme</a:t>
            </a:r>
            <a:endParaRPr lang="en-US" sz="1600" b="1" dirty="0">
              <a:latin typeface="Verdana" panose="020B0604030504040204" pitchFamily="34" charset="0"/>
              <a:ea typeface="Verdana" panose="020B0604030504040204" pitchFamily="34" charset="0"/>
            </a:endParaRPr>
          </a:p>
        </p:txBody>
      </p:sp>
      <p:sp>
        <p:nvSpPr>
          <p:cNvPr id="14" name="Rectangle: Rounded Corners 13">
            <a:extLst>
              <a:ext uri="{FF2B5EF4-FFF2-40B4-BE49-F238E27FC236}">
                <a16:creationId xmlns:a16="http://schemas.microsoft.com/office/drawing/2014/main" xmlns="" id="{15D199D0-10F2-46DD-A223-01432BAB8079}"/>
              </a:ext>
            </a:extLst>
          </p:cNvPr>
          <p:cNvSpPr/>
          <p:nvPr/>
        </p:nvSpPr>
        <p:spPr>
          <a:xfrm>
            <a:off x="471237" y="3117392"/>
            <a:ext cx="8213559" cy="540084"/>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lv-LV" sz="1600" b="1" dirty="0">
                <a:latin typeface="Verdana" panose="020B0604030504040204" pitchFamily="34" charset="0"/>
                <a:ea typeface="Verdana" panose="020B0604030504040204" pitchFamily="34" charset="0"/>
              </a:rPr>
              <a:t>Iedzīvotāju ienākuma nodokļa ieņēmumu sadales koeficient</a:t>
            </a:r>
            <a:r>
              <a:rPr lang="en-US" sz="1600" b="1" dirty="0">
                <a:latin typeface="Verdana" panose="020B0604030504040204" pitchFamily="34" charset="0"/>
                <a:ea typeface="Verdana" panose="020B0604030504040204" pitchFamily="34" charset="0"/>
              </a:rPr>
              <a:t>a samazinājums Rīgai no </a:t>
            </a:r>
            <a:r>
              <a:rPr lang="lv-LV"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41,96% 2021.gadā līdz 41,50% 2022.gadā </a:t>
            </a:r>
            <a:endParaRPr lang="en-US" sz="1600" b="1" dirty="0">
              <a:latin typeface="Verdana" panose="020B0604030504040204" pitchFamily="34" charset="0"/>
              <a:ea typeface="Verdana" panose="020B0604030504040204" pitchFamily="34" charset="0"/>
            </a:endParaRPr>
          </a:p>
        </p:txBody>
      </p:sp>
      <p:sp>
        <p:nvSpPr>
          <p:cNvPr id="15" name="Rectangle: Rounded Corners 14">
            <a:extLst>
              <a:ext uri="{FF2B5EF4-FFF2-40B4-BE49-F238E27FC236}">
                <a16:creationId xmlns:a16="http://schemas.microsoft.com/office/drawing/2014/main" xmlns="" id="{029397B8-9D8C-4364-8B2F-BAFDC146D0E8}"/>
              </a:ext>
            </a:extLst>
          </p:cNvPr>
          <p:cNvSpPr/>
          <p:nvPr/>
        </p:nvSpPr>
        <p:spPr>
          <a:xfrm>
            <a:off x="465221" y="4062593"/>
            <a:ext cx="8225592" cy="540084"/>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V</a:t>
            </a:r>
            <a:r>
              <a:rPr lang="lv-LV"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alsts budžeta speciālās dotācijas </a:t>
            </a:r>
            <a:r>
              <a:rPr lang="en-US"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70% sadale pēc</a:t>
            </a:r>
            <a:r>
              <a:rPr lang="lv-LV"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 IIN sadales koeficienta</a:t>
            </a:r>
            <a:r>
              <a:rPr lang="en-US"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 – papildus IIN ie</a:t>
            </a:r>
            <a:r>
              <a:rPr lang="en-US" sz="16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ņēmumi</a:t>
            </a:r>
            <a:endParaRPr lang="en-US" sz="1600" b="1" dirty="0">
              <a:latin typeface="Verdana" panose="020B0604030504040204" pitchFamily="34" charset="0"/>
              <a:ea typeface="Verdana" panose="020B0604030504040204" pitchFamily="34" charset="0"/>
            </a:endParaRPr>
          </a:p>
        </p:txBody>
      </p:sp>
      <p:sp>
        <p:nvSpPr>
          <p:cNvPr id="17" name="Rectangle: Rounded Corners 16">
            <a:extLst>
              <a:ext uri="{FF2B5EF4-FFF2-40B4-BE49-F238E27FC236}">
                <a16:creationId xmlns:a16="http://schemas.microsoft.com/office/drawing/2014/main" xmlns="" id="{49F4A1D4-DFDE-403C-9A7B-F49797B36522}"/>
              </a:ext>
            </a:extLst>
          </p:cNvPr>
          <p:cNvSpPr/>
          <p:nvPr/>
        </p:nvSpPr>
        <p:spPr>
          <a:xfrm>
            <a:off x="9545053" y="1416250"/>
            <a:ext cx="1042738" cy="436980"/>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+55,8</a:t>
            </a:r>
          </a:p>
        </p:txBody>
      </p:sp>
      <p:sp>
        <p:nvSpPr>
          <p:cNvPr id="18" name="Rectangle: Rounded Corners 17">
            <a:extLst>
              <a:ext uri="{FF2B5EF4-FFF2-40B4-BE49-F238E27FC236}">
                <a16:creationId xmlns:a16="http://schemas.microsoft.com/office/drawing/2014/main" xmlns="" id="{E8E66F6F-FF81-4C1B-A878-82F91A6535FF}"/>
              </a:ext>
            </a:extLst>
          </p:cNvPr>
          <p:cNvSpPr/>
          <p:nvPr/>
        </p:nvSpPr>
        <p:spPr>
          <a:xfrm>
            <a:off x="10872536" y="1416710"/>
            <a:ext cx="1042738" cy="456528"/>
          </a:xfrm>
          <a:prstGeom prst="roundRect">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+55,8</a:t>
            </a:r>
          </a:p>
        </p:txBody>
      </p:sp>
      <p:sp>
        <p:nvSpPr>
          <p:cNvPr id="19" name="Rectangle: Rounded Corners 18">
            <a:extLst>
              <a:ext uri="{FF2B5EF4-FFF2-40B4-BE49-F238E27FC236}">
                <a16:creationId xmlns:a16="http://schemas.microsoft.com/office/drawing/2014/main" xmlns="" id="{9EA0AF67-C752-4B62-A84D-EEBF9AB3AF36}"/>
              </a:ext>
            </a:extLst>
          </p:cNvPr>
          <p:cNvSpPr/>
          <p:nvPr/>
        </p:nvSpPr>
        <p:spPr>
          <a:xfrm>
            <a:off x="9545053" y="2275295"/>
            <a:ext cx="1042738" cy="436980"/>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-28,2</a:t>
            </a:r>
          </a:p>
        </p:txBody>
      </p:sp>
      <p:sp>
        <p:nvSpPr>
          <p:cNvPr id="20" name="Rectangle: Rounded Corners 19">
            <a:extLst>
              <a:ext uri="{FF2B5EF4-FFF2-40B4-BE49-F238E27FC236}">
                <a16:creationId xmlns:a16="http://schemas.microsoft.com/office/drawing/2014/main" xmlns="" id="{ADDEF1A4-5442-44D7-AAFF-716B35806D4F}"/>
              </a:ext>
            </a:extLst>
          </p:cNvPr>
          <p:cNvSpPr/>
          <p:nvPr/>
        </p:nvSpPr>
        <p:spPr>
          <a:xfrm>
            <a:off x="10872536" y="2264424"/>
            <a:ext cx="1042738" cy="447850"/>
          </a:xfrm>
          <a:prstGeom prst="roundRect">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+27,6</a:t>
            </a:r>
          </a:p>
        </p:txBody>
      </p:sp>
      <p:sp>
        <p:nvSpPr>
          <p:cNvPr id="21" name="Rectangle: Rounded Corners 20">
            <a:extLst>
              <a:ext uri="{FF2B5EF4-FFF2-40B4-BE49-F238E27FC236}">
                <a16:creationId xmlns:a16="http://schemas.microsoft.com/office/drawing/2014/main" xmlns="" id="{8D40C411-EE40-465F-9938-A11BC77EA582}"/>
              </a:ext>
            </a:extLst>
          </p:cNvPr>
          <p:cNvSpPr/>
          <p:nvPr/>
        </p:nvSpPr>
        <p:spPr>
          <a:xfrm>
            <a:off x="9545053" y="3168944"/>
            <a:ext cx="1022685" cy="436980"/>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-6,4</a:t>
            </a:r>
          </a:p>
        </p:txBody>
      </p:sp>
      <p:sp>
        <p:nvSpPr>
          <p:cNvPr id="22" name="Rectangle: Rounded Corners 21">
            <a:extLst>
              <a:ext uri="{FF2B5EF4-FFF2-40B4-BE49-F238E27FC236}">
                <a16:creationId xmlns:a16="http://schemas.microsoft.com/office/drawing/2014/main" xmlns="" id="{DCF36C33-9C1E-489D-8AAE-2EF5FE15E861}"/>
              </a:ext>
            </a:extLst>
          </p:cNvPr>
          <p:cNvSpPr/>
          <p:nvPr/>
        </p:nvSpPr>
        <p:spPr>
          <a:xfrm>
            <a:off x="10892589" y="3168944"/>
            <a:ext cx="1022685" cy="436980"/>
          </a:xfrm>
          <a:prstGeom prst="roundRect">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+21,2</a:t>
            </a:r>
          </a:p>
        </p:txBody>
      </p:sp>
      <p:sp>
        <p:nvSpPr>
          <p:cNvPr id="23" name="Rectangle: Rounded Corners 22">
            <a:extLst>
              <a:ext uri="{FF2B5EF4-FFF2-40B4-BE49-F238E27FC236}">
                <a16:creationId xmlns:a16="http://schemas.microsoft.com/office/drawing/2014/main" xmlns="" id="{EC1CD92E-2475-49A7-9361-30E840093968}"/>
              </a:ext>
            </a:extLst>
          </p:cNvPr>
          <p:cNvSpPr/>
          <p:nvPr/>
        </p:nvSpPr>
        <p:spPr>
          <a:xfrm>
            <a:off x="465221" y="5007794"/>
            <a:ext cx="8225593" cy="540084"/>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lv-LV"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Rīgas pilsētas pašvaldības iemaks</a:t>
            </a:r>
            <a:r>
              <a:rPr lang="en-US"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u palielinājums</a:t>
            </a:r>
            <a:r>
              <a:rPr lang="lv-LV" sz="16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 Pašvaldību finanšu izlīdzināšanas fondā</a:t>
            </a:r>
            <a:endParaRPr lang="en-US" sz="1600" b="1" dirty="0">
              <a:latin typeface="Verdana" panose="020B0604030504040204" pitchFamily="34" charset="0"/>
              <a:ea typeface="Verdana" panose="020B0604030504040204" pitchFamily="34" charset="0"/>
            </a:endParaRPr>
          </a:p>
        </p:txBody>
      </p:sp>
      <p:sp>
        <p:nvSpPr>
          <p:cNvPr id="24" name="Rectangle: Rounded Corners 23">
            <a:extLst>
              <a:ext uri="{FF2B5EF4-FFF2-40B4-BE49-F238E27FC236}">
                <a16:creationId xmlns:a16="http://schemas.microsoft.com/office/drawing/2014/main" xmlns="" id="{B97C90B0-71C0-4463-8167-D1B2996C7286}"/>
              </a:ext>
            </a:extLst>
          </p:cNvPr>
          <p:cNvSpPr/>
          <p:nvPr/>
        </p:nvSpPr>
        <p:spPr>
          <a:xfrm>
            <a:off x="9545053" y="4062593"/>
            <a:ext cx="1042738" cy="436980"/>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+43,0</a:t>
            </a:r>
          </a:p>
        </p:txBody>
      </p:sp>
      <p:sp>
        <p:nvSpPr>
          <p:cNvPr id="25" name="Rectangle: Rounded Corners 24">
            <a:extLst>
              <a:ext uri="{FF2B5EF4-FFF2-40B4-BE49-F238E27FC236}">
                <a16:creationId xmlns:a16="http://schemas.microsoft.com/office/drawing/2014/main" xmlns="" id="{AC9B6930-072B-420C-AE60-CC3A17FF3F1B}"/>
              </a:ext>
            </a:extLst>
          </p:cNvPr>
          <p:cNvSpPr/>
          <p:nvPr/>
        </p:nvSpPr>
        <p:spPr>
          <a:xfrm>
            <a:off x="10892589" y="4062593"/>
            <a:ext cx="1042738" cy="436980"/>
          </a:xfrm>
          <a:prstGeom prst="roundRect">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+64,2</a:t>
            </a:r>
          </a:p>
        </p:txBody>
      </p:sp>
      <p:sp>
        <p:nvSpPr>
          <p:cNvPr id="26" name="Rectangle: Rounded Corners 25">
            <a:extLst>
              <a:ext uri="{FF2B5EF4-FFF2-40B4-BE49-F238E27FC236}">
                <a16:creationId xmlns:a16="http://schemas.microsoft.com/office/drawing/2014/main" xmlns="" id="{47B643FD-09A0-455B-99E3-28295EAB4006}"/>
              </a:ext>
            </a:extLst>
          </p:cNvPr>
          <p:cNvSpPr/>
          <p:nvPr/>
        </p:nvSpPr>
        <p:spPr>
          <a:xfrm>
            <a:off x="9525000" y="4956242"/>
            <a:ext cx="1042738" cy="436980"/>
          </a:xfrm>
          <a:prstGeom prst="roundRect">
            <a:avLst/>
          </a:prstGeom>
          <a:solidFill>
            <a:schemeClr val="accent1">
              <a:lumMod val="20000"/>
              <a:lumOff val="80000"/>
            </a:schemeClr>
          </a:solidFill>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-53,3</a:t>
            </a:r>
          </a:p>
        </p:txBody>
      </p:sp>
      <p:sp>
        <p:nvSpPr>
          <p:cNvPr id="27" name="Rectangle: Rounded Corners 26">
            <a:extLst>
              <a:ext uri="{FF2B5EF4-FFF2-40B4-BE49-F238E27FC236}">
                <a16:creationId xmlns:a16="http://schemas.microsoft.com/office/drawing/2014/main" xmlns="" id="{ED8B0983-17B2-476A-99A8-23E7647DF74C}"/>
              </a:ext>
            </a:extLst>
          </p:cNvPr>
          <p:cNvSpPr/>
          <p:nvPr/>
        </p:nvSpPr>
        <p:spPr>
          <a:xfrm>
            <a:off x="10892589" y="5000471"/>
            <a:ext cx="1042738" cy="436980"/>
          </a:xfrm>
          <a:prstGeom prst="roundRect">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Verdana" panose="020B0604030504040204" pitchFamily="34" charset="0"/>
                <a:ea typeface="Verdana" panose="020B0604030504040204" pitchFamily="34" charset="0"/>
              </a:rPr>
              <a:t>+10,9</a:t>
            </a:r>
          </a:p>
        </p:txBody>
      </p:sp>
      <p:sp>
        <p:nvSpPr>
          <p:cNvPr id="9" name="Arrow: Down 8">
            <a:extLst>
              <a:ext uri="{FF2B5EF4-FFF2-40B4-BE49-F238E27FC236}">
                <a16:creationId xmlns:a16="http://schemas.microsoft.com/office/drawing/2014/main" xmlns="" id="{F7177B63-C60C-42C6-99D9-F0A0CBF4EE9D}"/>
              </a:ext>
            </a:extLst>
          </p:cNvPr>
          <p:cNvSpPr/>
          <p:nvPr/>
        </p:nvSpPr>
        <p:spPr>
          <a:xfrm>
            <a:off x="11305673" y="2817693"/>
            <a:ext cx="176463" cy="201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row: Down 28">
            <a:extLst>
              <a:ext uri="{FF2B5EF4-FFF2-40B4-BE49-F238E27FC236}">
                <a16:creationId xmlns:a16="http://schemas.microsoft.com/office/drawing/2014/main" xmlns="" id="{C9740266-7E25-46AC-8F00-F8C285BAAB2E}"/>
              </a:ext>
            </a:extLst>
          </p:cNvPr>
          <p:cNvSpPr/>
          <p:nvPr/>
        </p:nvSpPr>
        <p:spPr>
          <a:xfrm>
            <a:off x="11325726" y="3735943"/>
            <a:ext cx="176463" cy="201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rrow: Down 29">
            <a:extLst>
              <a:ext uri="{FF2B5EF4-FFF2-40B4-BE49-F238E27FC236}">
                <a16:creationId xmlns:a16="http://schemas.microsoft.com/office/drawing/2014/main" xmlns="" id="{48CAC227-028F-4209-8948-6C97DF767801}"/>
              </a:ext>
            </a:extLst>
          </p:cNvPr>
          <p:cNvSpPr/>
          <p:nvPr/>
        </p:nvSpPr>
        <p:spPr>
          <a:xfrm>
            <a:off x="11325726" y="1935287"/>
            <a:ext cx="176463" cy="201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row: Down 30">
            <a:extLst>
              <a:ext uri="{FF2B5EF4-FFF2-40B4-BE49-F238E27FC236}">
                <a16:creationId xmlns:a16="http://schemas.microsoft.com/office/drawing/2014/main" xmlns="" id="{638415FC-53A7-4965-B2C6-AEC38F730680}"/>
              </a:ext>
            </a:extLst>
          </p:cNvPr>
          <p:cNvSpPr/>
          <p:nvPr/>
        </p:nvSpPr>
        <p:spPr>
          <a:xfrm>
            <a:off x="11353799" y="4649220"/>
            <a:ext cx="176463" cy="201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5743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DDB93F64-4515-48BF-B29E-39AF7A740E6B}"/>
              </a:ext>
            </a:extLst>
          </p:cNvPr>
          <p:cNvSpPr>
            <a:spLocks noGrp="1"/>
          </p:cNvSpPr>
          <p:nvPr>
            <p:ph type="title"/>
          </p:nvPr>
        </p:nvSpPr>
        <p:spPr>
          <a:xfrm>
            <a:off x="838200" y="150521"/>
            <a:ext cx="10515600" cy="1034467"/>
          </a:xfrm>
        </p:spPr>
        <p:txBody>
          <a:bodyPr>
            <a:normAutofit/>
          </a:bodyPr>
          <a:lstStyle/>
          <a:p>
            <a:r>
              <a:rPr lang="lv-LV" sz="2400" b="1" dirty="0"/>
              <a:t>Rīgas pilsētas pašvaldības budžeta Iedzīvotāju ienākuma nodokļa ieņēmumi un iemaksas Pašvaldību finanšu izlīdzināšanas fondā (</a:t>
            </a:r>
            <a:r>
              <a:rPr lang="lv-LV" sz="2400" b="1" dirty="0" err="1"/>
              <a:t>mlj.</a:t>
            </a:r>
            <a:r>
              <a:rPr lang="lv-LV" sz="2400" b="1" i="1" dirty="0" err="1"/>
              <a:t>euro</a:t>
            </a:r>
            <a:r>
              <a:rPr lang="lv-LV" sz="2400" b="1" dirty="0"/>
              <a:t>)</a:t>
            </a:r>
          </a:p>
        </p:txBody>
      </p:sp>
      <p:graphicFrame>
        <p:nvGraphicFramePr>
          <p:cNvPr id="9" name="Diagramma 8">
            <a:extLst>
              <a:ext uri="{FF2B5EF4-FFF2-40B4-BE49-F238E27FC236}">
                <a16:creationId xmlns:a16="http://schemas.microsoft.com/office/drawing/2014/main" xmlns="" id="{E4FF73DE-36E6-4348-9471-189FF9F45718}"/>
              </a:ext>
            </a:extLst>
          </p:cNvPr>
          <p:cNvGraphicFramePr/>
          <p:nvPr>
            <p:extLst>
              <p:ext uri="{D42A27DB-BD31-4B8C-83A1-F6EECF244321}">
                <p14:modId xmlns:p14="http://schemas.microsoft.com/office/powerpoint/2010/main" val="3856400064"/>
              </p:ext>
            </p:extLst>
          </p:nvPr>
        </p:nvGraphicFramePr>
        <p:xfrm>
          <a:off x="755780" y="1184988"/>
          <a:ext cx="11028783" cy="4953345"/>
        </p:xfrm>
        <a:graphic>
          <a:graphicData uri="http://schemas.openxmlformats.org/drawingml/2006/chart">
            <c:chart xmlns:c="http://schemas.openxmlformats.org/drawingml/2006/chart" xmlns:r="http://schemas.openxmlformats.org/officeDocument/2006/relationships" r:id="rId2"/>
          </a:graphicData>
        </a:graphic>
      </p:graphicFrame>
      <p:sp>
        <p:nvSpPr>
          <p:cNvPr id="4" name="Taisnstūris 3"/>
          <p:cNvSpPr/>
          <p:nvPr/>
        </p:nvSpPr>
        <p:spPr>
          <a:xfrm>
            <a:off x="9639299" y="1824718"/>
            <a:ext cx="555172" cy="4163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lv-LV" dirty="0"/>
              <a:t>+43</a:t>
            </a:r>
          </a:p>
        </p:txBody>
      </p:sp>
      <p:sp>
        <p:nvSpPr>
          <p:cNvPr id="5" name="Taisnstūris 4"/>
          <p:cNvSpPr/>
          <p:nvPr/>
        </p:nvSpPr>
        <p:spPr>
          <a:xfrm>
            <a:off x="9677399" y="3212647"/>
            <a:ext cx="555172" cy="41637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lv-LV" dirty="0"/>
              <a:t>-53.3</a:t>
            </a:r>
          </a:p>
        </p:txBody>
      </p:sp>
      <p:sp>
        <p:nvSpPr>
          <p:cNvPr id="6" name="Taisnstūris 5"/>
          <p:cNvSpPr/>
          <p:nvPr/>
        </p:nvSpPr>
        <p:spPr>
          <a:xfrm>
            <a:off x="9677399" y="3879396"/>
            <a:ext cx="1654630" cy="70076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lv-LV" dirty="0"/>
              <a:t>Delta </a:t>
            </a:r>
          </a:p>
          <a:p>
            <a:r>
              <a:rPr lang="lv-LV" dirty="0"/>
              <a:t>+10.9 vai 1.9%</a:t>
            </a:r>
          </a:p>
          <a:p>
            <a:r>
              <a:rPr lang="lv-LV" dirty="0"/>
              <a:t>Vidēji pašvaldībām +3%</a:t>
            </a:r>
          </a:p>
        </p:txBody>
      </p:sp>
      <p:sp>
        <p:nvSpPr>
          <p:cNvPr id="7" name="Taisnstūris 6"/>
          <p:cNvSpPr/>
          <p:nvPr/>
        </p:nvSpPr>
        <p:spPr>
          <a:xfrm>
            <a:off x="7576456" y="4643437"/>
            <a:ext cx="1654630" cy="70076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lv-LV" dirty="0">
                <a:solidFill>
                  <a:schemeClr val="tx1">
                    <a:lumMod val="85000"/>
                    <a:lumOff val="15000"/>
                  </a:schemeClr>
                </a:solidFill>
              </a:rPr>
              <a:t>Ieņēmumu samazinājums 2021/2020</a:t>
            </a:r>
          </a:p>
          <a:p>
            <a:r>
              <a:rPr lang="lv-LV" dirty="0">
                <a:solidFill>
                  <a:schemeClr val="tx1">
                    <a:lumMod val="85000"/>
                    <a:lumOff val="15000"/>
                  </a:schemeClr>
                </a:solidFill>
              </a:rPr>
              <a:t>- 17.4 </a:t>
            </a:r>
          </a:p>
        </p:txBody>
      </p:sp>
    </p:spTree>
    <p:extLst>
      <p:ext uri="{BB962C8B-B14F-4D97-AF65-F5344CB8AC3E}">
        <p14:creationId xmlns:p14="http://schemas.microsoft.com/office/powerpoint/2010/main" val="341428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67EF47-0CCD-4406-B7DF-8639253EDECA}"/>
              </a:ext>
            </a:extLst>
          </p:cNvPr>
          <p:cNvSpPr>
            <a:spLocks noGrp="1"/>
          </p:cNvSpPr>
          <p:nvPr>
            <p:ph type="title"/>
          </p:nvPr>
        </p:nvSpPr>
        <p:spPr>
          <a:xfrm>
            <a:off x="2546059" y="252549"/>
            <a:ext cx="9067800" cy="495300"/>
          </a:xfrm>
        </p:spPr>
        <p:txBody>
          <a:bodyPr>
            <a:normAutofit fontScale="90000"/>
          </a:bodyPr>
          <a:lstStyle/>
          <a:p>
            <a:r>
              <a:rPr lang="lv-LV" dirty="0"/>
              <a:t>Pašvaldību izlīdzināto ieņēmumu pieaugums 2022.gadā </a:t>
            </a:r>
          </a:p>
        </p:txBody>
      </p:sp>
      <p:sp>
        <p:nvSpPr>
          <p:cNvPr id="6" name="Slide Number Placeholder 5">
            <a:extLst>
              <a:ext uri="{FF2B5EF4-FFF2-40B4-BE49-F238E27FC236}">
                <a16:creationId xmlns:a16="http://schemas.microsoft.com/office/drawing/2014/main" xmlns="" id="{AF8ABDE9-F185-4787-84F0-ED45F4AC1491}"/>
              </a:ext>
            </a:extLst>
          </p:cNvPr>
          <p:cNvSpPr>
            <a:spLocks noGrp="1"/>
          </p:cNvSpPr>
          <p:nvPr>
            <p:ph type="sldNum" sz="quarter" idx="13"/>
          </p:nvPr>
        </p:nvSpPr>
        <p:spPr/>
        <p:txBody>
          <a:bodyPr/>
          <a:lstStyle/>
          <a:p>
            <a:fld id="{0B582915-0310-4CDD-9A79-BDC3E59340E8}" type="slidenum">
              <a:rPr lang="en-US" altLang="lv-LV" smtClean="0"/>
              <a:pPr/>
              <a:t>5</a:t>
            </a:fld>
            <a:endParaRPr lang="en-US" altLang="lv-LV"/>
          </a:p>
        </p:txBody>
      </p:sp>
      <p:pic>
        <p:nvPicPr>
          <p:cNvPr id="5" name="Picture 4" descr="Map&#10;&#10;Description automatically generated">
            <a:extLst>
              <a:ext uri="{FF2B5EF4-FFF2-40B4-BE49-F238E27FC236}">
                <a16:creationId xmlns:a16="http://schemas.microsoft.com/office/drawing/2014/main" xmlns="" id="{A78DFD6E-19F5-41A7-AAA6-F30C42BD94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9200" y="747848"/>
            <a:ext cx="10153298" cy="5729151"/>
          </a:xfrm>
          <a:prstGeom prst="rect">
            <a:avLst/>
          </a:prstGeom>
        </p:spPr>
      </p:pic>
    </p:spTree>
    <p:extLst>
      <p:ext uri="{BB962C8B-B14F-4D97-AF65-F5344CB8AC3E}">
        <p14:creationId xmlns:p14="http://schemas.microsoft.com/office/powerpoint/2010/main" val="3232153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816429" y="873579"/>
            <a:ext cx="10537371" cy="5303384"/>
          </a:xfrm>
        </p:spPr>
        <p:txBody>
          <a:bodyPr>
            <a:normAutofit/>
          </a:bodyPr>
          <a:lstStyle/>
          <a:p>
            <a:pPr marL="0" indent="0">
              <a:buNone/>
            </a:pPr>
            <a:r>
              <a:rPr lang="lv-LV" sz="4000" u="sng" dirty="0">
                <a:solidFill>
                  <a:schemeClr val="accent1"/>
                </a:solidFill>
              </a:rPr>
              <a:t>Fiskālā telpa </a:t>
            </a:r>
            <a:r>
              <a:rPr lang="lv-LV" sz="4000" dirty="0">
                <a:solidFill>
                  <a:schemeClr val="accent1"/>
                </a:solidFill>
              </a:rPr>
              <a:t> </a:t>
            </a:r>
            <a:r>
              <a:rPr lang="lv-LV" sz="3600" dirty="0">
                <a:solidFill>
                  <a:schemeClr val="accent1"/>
                </a:solidFill>
              </a:rPr>
              <a:t>10.9 </a:t>
            </a:r>
            <a:r>
              <a:rPr lang="lv-LV" sz="3600" dirty="0" smtClean="0">
                <a:solidFill>
                  <a:schemeClr val="accent1"/>
                </a:solidFill>
              </a:rPr>
              <a:t>miljoni </a:t>
            </a:r>
          </a:p>
          <a:p>
            <a:pPr marL="0" indent="0">
              <a:buNone/>
            </a:pPr>
            <a:endParaRPr lang="lv-LV" sz="3600" dirty="0" smtClean="0">
              <a:solidFill>
                <a:schemeClr val="accent1"/>
              </a:solidFill>
            </a:endParaRPr>
          </a:p>
          <a:p>
            <a:pPr marL="0" indent="0">
              <a:buNone/>
            </a:pPr>
            <a:endParaRPr lang="lv-LV" sz="3600" dirty="0">
              <a:solidFill>
                <a:schemeClr val="accent1"/>
              </a:solidFill>
            </a:endParaRPr>
          </a:p>
          <a:p>
            <a:pPr marL="0" indent="0">
              <a:buNone/>
            </a:pPr>
            <a:r>
              <a:rPr lang="lv-LV" sz="3600" dirty="0" smtClean="0">
                <a:solidFill>
                  <a:schemeClr val="accent1"/>
                </a:solidFill>
              </a:rPr>
              <a:t>(2021.gada izpildes rādītāji ļaus plašāk atbalstīt iestāžu priekšlikumus, tomēr ne visus izdevumus varēs iekļaut turpmāko gadu bāzes izdevumos. </a:t>
            </a:r>
          </a:p>
          <a:p>
            <a:pPr marL="0" indent="0">
              <a:buNone/>
            </a:pPr>
            <a:endParaRPr lang="lv-LV" sz="3600" dirty="0" smtClean="0">
              <a:solidFill>
                <a:schemeClr val="accent1"/>
              </a:solidFill>
            </a:endParaRPr>
          </a:p>
          <a:p>
            <a:pPr marL="0" indent="0">
              <a:buNone/>
            </a:pPr>
            <a:r>
              <a:rPr lang="lv-LV" sz="3600" dirty="0" smtClean="0">
                <a:solidFill>
                  <a:schemeClr val="accent1"/>
                </a:solidFill>
              </a:rPr>
              <a:t>2021.gada ieņēmumu pārpilde palielina budžeta «deficītu» 2022.gadam)</a:t>
            </a:r>
            <a:endParaRPr lang="lv-LV" sz="3600" dirty="0">
              <a:solidFill>
                <a:schemeClr val="accent1"/>
              </a:solidFill>
            </a:endParaRPr>
          </a:p>
          <a:p>
            <a:pPr marL="0" indent="0">
              <a:buNone/>
            </a:pPr>
            <a:endParaRPr lang="lv-LV" dirty="0"/>
          </a:p>
          <a:p>
            <a:pPr marL="0" indent="0">
              <a:buNone/>
            </a:pPr>
            <a:endParaRPr lang="lv-LV" dirty="0"/>
          </a:p>
          <a:p>
            <a:pPr marL="0" indent="0">
              <a:buNone/>
            </a:pPr>
            <a:endParaRPr lang="lv-LV" dirty="0"/>
          </a:p>
          <a:p>
            <a:pPr marL="0" indent="0">
              <a:buNone/>
            </a:pPr>
            <a:endParaRPr lang="lv-LV" dirty="0"/>
          </a:p>
          <a:p>
            <a:pPr marL="0" indent="0">
              <a:buNone/>
            </a:pPr>
            <a:endParaRPr lang="lv-LV" dirty="0"/>
          </a:p>
          <a:p>
            <a:pPr marL="0" indent="0">
              <a:buNone/>
            </a:pPr>
            <a:endParaRPr lang="lv-LV" sz="1400" dirty="0"/>
          </a:p>
        </p:txBody>
      </p:sp>
    </p:spTree>
    <p:extLst>
      <p:ext uri="{BB962C8B-B14F-4D97-AF65-F5344CB8AC3E}">
        <p14:creationId xmlns:p14="http://schemas.microsoft.com/office/powerpoint/2010/main" val="3658069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a:t>Rīgas </a:t>
            </a:r>
            <a:r>
              <a:rPr lang="lv-LV" dirty="0" err="1"/>
              <a:t>valstspilsētas</a:t>
            </a:r>
            <a:r>
              <a:rPr lang="lv-LV" dirty="0"/>
              <a:t> pašvaldības 2022.gada budžeta izdevumu prioritātes </a:t>
            </a:r>
          </a:p>
        </p:txBody>
      </p:sp>
      <p:sp>
        <p:nvSpPr>
          <p:cNvPr id="3" name="Satura vietturis 2"/>
          <p:cNvSpPr>
            <a:spLocks noGrp="1"/>
          </p:cNvSpPr>
          <p:nvPr>
            <p:ph idx="1"/>
          </p:nvPr>
        </p:nvSpPr>
        <p:spPr/>
        <p:txBody>
          <a:bodyPr/>
          <a:lstStyle/>
          <a:p>
            <a:endParaRPr lang="lv-LV" dirty="0"/>
          </a:p>
          <a:p>
            <a:endParaRPr lang="lv-LV" dirty="0"/>
          </a:p>
          <a:p>
            <a:r>
              <a:rPr lang="lv-LV" dirty="0"/>
              <a:t>Rīgas </a:t>
            </a:r>
            <a:r>
              <a:rPr lang="lv-LV" dirty="0" err="1"/>
              <a:t>valstspilsētas</a:t>
            </a:r>
            <a:r>
              <a:rPr lang="lv-LV" dirty="0"/>
              <a:t> pašvaldības konkurētspēja darba tirgū</a:t>
            </a:r>
          </a:p>
          <a:p>
            <a:r>
              <a:rPr lang="lv-LV" dirty="0"/>
              <a:t>Satiksmes infrastruktūra</a:t>
            </a:r>
          </a:p>
          <a:p>
            <a:r>
              <a:rPr lang="lv-LV" dirty="0"/>
              <a:t>Sociālā palīdzība un sociālais atbalsts</a:t>
            </a:r>
          </a:p>
        </p:txBody>
      </p:sp>
    </p:spTree>
    <p:extLst>
      <p:ext uri="{BB962C8B-B14F-4D97-AF65-F5344CB8AC3E}">
        <p14:creationId xmlns:p14="http://schemas.microsoft.com/office/powerpoint/2010/main" val="321576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828942" y="735279"/>
            <a:ext cx="10363200" cy="1768639"/>
          </a:xfrm>
        </p:spPr>
        <p:txBody>
          <a:bodyPr>
            <a:normAutofit fontScale="90000"/>
          </a:bodyPr>
          <a:lstStyle/>
          <a:p>
            <a:pPr algn="ctr"/>
            <a:r>
              <a:rPr lang="lv-LV" dirty="0">
                <a:solidFill>
                  <a:schemeClr val="tx1"/>
                </a:solidFill>
              </a:rPr>
              <a:t/>
            </a:r>
            <a:br>
              <a:rPr lang="lv-LV" dirty="0">
                <a:solidFill>
                  <a:schemeClr val="tx1"/>
                </a:solidFill>
              </a:rPr>
            </a:br>
            <a:r>
              <a:rPr lang="lv-LV" dirty="0"/>
              <a:t/>
            </a:r>
            <a:br>
              <a:rPr lang="lv-LV" dirty="0"/>
            </a:br>
            <a:r>
              <a:rPr lang="lv-LV" sz="4900" dirty="0">
                <a:solidFill>
                  <a:schemeClr val="tx1"/>
                </a:solidFill>
              </a:rPr>
              <a:t>Rīgas pilsētas pašvaldības budžeta un darba samaksas novērtējums</a:t>
            </a:r>
            <a:r>
              <a:rPr lang="lv-LV" dirty="0">
                <a:solidFill>
                  <a:schemeClr val="tx1"/>
                </a:solidFill>
              </a:rPr>
              <a:t/>
            </a:r>
            <a:br>
              <a:rPr lang="lv-LV" dirty="0">
                <a:solidFill>
                  <a:schemeClr val="tx1"/>
                </a:solidFill>
              </a:rPr>
            </a:br>
            <a:endParaRPr lang="lv-LV" sz="2700" dirty="0">
              <a:solidFill>
                <a:srgbClr val="FF0000"/>
              </a:solidFill>
            </a:endParaRPr>
          </a:p>
        </p:txBody>
      </p:sp>
      <p:sp>
        <p:nvSpPr>
          <p:cNvPr id="4" name="Slaida numura vietturis 3">
            <a:extLst>
              <a:ext uri="{FF2B5EF4-FFF2-40B4-BE49-F238E27FC236}">
                <a16:creationId xmlns:a16="http://schemas.microsoft.com/office/drawing/2014/main" xmlns="" id="{45F83C76-3FEF-4AD5-BFB6-1B786F3374C1}"/>
              </a:ext>
            </a:extLst>
          </p:cNvPr>
          <p:cNvSpPr>
            <a:spLocks noGrp="1"/>
          </p:cNvSpPr>
          <p:nvPr>
            <p:ph type="sldNum" sz="quarter" idx="12"/>
          </p:nvPr>
        </p:nvSpPr>
        <p:spPr/>
        <p:txBody>
          <a:bodyPr/>
          <a:lstStyle/>
          <a:p>
            <a:fld id="{609A389F-390E-4392-9BFB-0A8A13DC5E93}" type="slidenum">
              <a:rPr lang="lv-LV" smtClean="0"/>
              <a:t>8</a:t>
            </a:fld>
            <a:endParaRPr lang="lv-LV"/>
          </a:p>
        </p:txBody>
      </p:sp>
    </p:spTree>
    <p:extLst>
      <p:ext uri="{BB962C8B-B14F-4D97-AF65-F5344CB8AC3E}">
        <p14:creationId xmlns:p14="http://schemas.microsoft.com/office/powerpoint/2010/main" val="280228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xmlns="" id="{7677A6C6-F270-41EB-BCB9-AFD38E08537E}"/>
              </a:ext>
            </a:extLst>
          </p:cNvPr>
          <p:cNvGraphicFramePr>
            <a:graphicFrameLocks/>
          </p:cNvGraphicFramePr>
          <p:nvPr/>
        </p:nvGraphicFramePr>
        <p:xfrm>
          <a:off x="942394" y="476673"/>
          <a:ext cx="10254343"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xmlns="" id="{A0FC15A0-F403-458A-B425-A12AA8B084F5}"/>
              </a:ext>
            </a:extLst>
          </p:cNvPr>
          <p:cNvSpPr txBox="1"/>
          <p:nvPr/>
        </p:nvSpPr>
        <p:spPr>
          <a:xfrm>
            <a:off x="618234" y="5157193"/>
            <a:ext cx="10902659" cy="461665"/>
          </a:xfrm>
          <a:prstGeom prst="rect">
            <a:avLst/>
          </a:prstGeom>
          <a:noFill/>
        </p:spPr>
        <p:txBody>
          <a:bodyPr wrap="square" rtlCol="0">
            <a:spAutoFit/>
          </a:bodyPr>
          <a:lstStyle/>
          <a:p>
            <a:pPr marL="171450" indent="-171450">
              <a:buFont typeface="Arial" panose="020B0604020202020204" pitchFamily="34" charset="0"/>
              <a:buChar char="•"/>
            </a:pPr>
            <a:r>
              <a:rPr lang="lv-LV" sz="1200" dirty="0"/>
              <a:t>Darba samaksas pieaugums privātajā sektorā un valsts sektorā ir bijis būtiski straujāks nekā Rīgas pilsētas pašvaldībā.</a:t>
            </a:r>
          </a:p>
          <a:p>
            <a:pPr marL="171450" indent="-171450">
              <a:buFont typeface="Arial" panose="020B0604020202020204" pitchFamily="34" charset="0"/>
              <a:buChar char="•"/>
            </a:pPr>
            <a:r>
              <a:rPr lang="lv-LV" sz="1200" dirty="0"/>
              <a:t>2020.gadā vidējā darba samaksa Rīgas pilsētas pašvaldībā sastāda 67% pret privāto sektoru un 55% pret valsts sektora vidējo.</a:t>
            </a:r>
          </a:p>
        </p:txBody>
      </p:sp>
      <p:sp>
        <p:nvSpPr>
          <p:cNvPr id="2" name="Slaida numura vietturis 1">
            <a:extLst>
              <a:ext uri="{FF2B5EF4-FFF2-40B4-BE49-F238E27FC236}">
                <a16:creationId xmlns:a16="http://schemas.microsoft.com/office/drawing/2014/main" xmlns="" id="{DF29747D-C456-446D-9C2D-6FB614272740}"/>
              </a:ext>
            </a:extLst>
          </p:cNvPr>
          <p:cNvSpPr>
            <a:spLocks noGrp="1"/>
          </p:cNvSpPr>
          <p:nvPr>
            <p:ph type="sldNum" sz="quarter" idx="12"/>
          </p:nvPr>
        </p:nvSpPr>
        <p:spPr/>
        <p:txBody>
          <a:bodyPr/>
          <a:lstStyle/>
          <a:p>
            <a:fld id="{609A389F-390E-4392-9BFB-0A8A13DC5E93}" type="slidenum">
              <a:rPr lang="lv-LV" smtClean="0"/>
              <a:t>9</a:t>
            </a:fld>
            <a:endParaRPr lang="lv-LV"/>
          </a:p>
        </p:txBody>
      </p:sp>
    </p:spTree>
    <p:extLst>
      <p:ext uri="{BB962C8B-B14F-4D97-AF65-F5344CB8AC3E}">
        <p14:creationId xmlns:p14="http://schemas.microsoft.com/office/powerpoint/2010/main" val="697925272"/>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373</TotalTime>
  <Words>704</Words>
  <Application>Microsoft Office PowerPoint</Application>
  <PresentationFormat>Pielāgots</PresentationFormat>
  <Paragraphs>185</Paragraphs>
  <Slides>16</Slides>
  <Notes>4</Notes>
  <HiddenSlides>0</HiddenSlides>
  <MMClips>0</MMClips>
  <ScaleCrop>false</ScaleCrop>
  <HeadingPairs>
    <vt:vector size="4" baseType="variant">
      <vt:variant>
        <vt:lpstr>Dizains</vt:lpstr>
      </vt:variant>
      <vt:variant>
        <vt:i4>1</vt:i4>
      </vt:variant>
      <vt:variant>
        <vt:lpstr>Slaidu virsraksti</vt:lpstr>
      </vt:variant>
      <vt:variant>
        <vt:i4>16</vt:i4>
      </vt:variant>
    </vt:vector>
  </HeadingPairs>
  <TitlesOfParts>
    <vt:vector size="17" baseType="lpstr">
      <vt:lpstr>Office dizains</vt:lpstr>
      <vt:lpstr>Rīgas valstspilsētas pašvaldības 2022.gada budžeta  finanšu ietvars</vt:lpstr>
      <vt:lpstr>Pašvaldībām tiek nodrošināta stabila finanšu resursu pieejamība pie IIN proporcijas 75/25</vt:lpstr>
      <vt:lpstr>Rīgas valstspilsētas 2022.gada ieņēmumu prognozi ietekmējošie faktori (mlj EUR)</vt:lpstr>
      <vt:lpstr>Rīgas pilsētas pašvaldības budžeta Iedzīvotāju ienākuma nodokļa ieņēmumi un iemaksas Pašvaldību finanšu izlīdzināšanas fondā (mlj.euro)</vt:lpstr>
      <vt:lpstr>Pašvaldību izlīdzināto ieņēmumu pieaugums 2022.gadā </vt:lpstr>
      <vt:lpstr>PowerPoint prezentācija</vt:lpstr>
      <vt:lpstr>Rīgas valstspilsētas pašvaldības 2022.gada budžeta izdevumu prioritātes </vt:lpstr>
      <vt:lpstr>  Rīgas pilsētas pašvaldības budžeta un darba samaksas novērtējums </vt:lpstr>
      <vt:lpstr>PowerPoint prezentācija</vt:lpstr>
      <vt:lpstr>PowerPoint prezentācija</vt:lpstr>
      <vt:lpstr>Amata vietu skaits (slodzes) Rīgas pilsētas pašvaldības iestādēs sadalījumā pa RD algu grupām 2016. un 2021.gadā</vt:lpstr>
      <vt:lpstr>PowerPoint prezentācija</vt:lpstr>
      <vt:lpstr>Darbinieku gada kopējā atalgojuma salīdzinājums pret 2021.gada tirgus mediānu sadalījumā pa RD algu grupām (euro un %)</vt:lpstr>
      <vt:lpstr>Atlīdzības palielinājums 2022.gadā 4 227 880 euro</vt:lpstr>
      <vt:lpstr>PowerPoint prezentācija</vt:lpstr>
      <vt:lpstr>Memoranda padomes iesaiste budžeta plānošanā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Roberts Remess</dc:creator>
  <cp:lastModifiedBy>Uldis Rakstiņš</cp:lastModifiedBy>
  <cp:revision>94</cp:revision>
  <dcterms:created xsi:type="dcterms:W3CDTF">2021-09-14T05:51:33Z</dcterms:created>
  <dcterms:modified xsi:type="dcterms:W3CDTF">2021-12-15T13:17:36Z</dcterms:modified>
</cp:coreProperties>
</file>