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75" r:id="rId6"/>
    <p:sldId id="274" r:id="rId7"/>
    <p:sldId id="278" r:id="rId8"/>
    <p:sldId id="279" r:id="rId9"/>
    <p:sldId id="286" r:id="rId10"/>
    <p:sldId id="287" r:id="rId11"/>
    <p:sldId id="276" r:id="rId12"/>
    <p:sldId id="280" r:id="rId13"/>
    <p:sldId id="283" r:id="rId14"/>
    <p:sldId id="282" r:id="rId15"/>
    <p:sldId id="277" r:id="rId16"/>
    <p:sldId id="285" r:id="rId17"/>
    <p:sldId id="284" r:id="rId18"/>
    <p:sldId id="268" r:id="rId19"/>
    <p:sldId id="269" r:id="rId20"/>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6441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90EB83-7653-4CF4-B894-AA8122E48EB6}" v="9" dt="2021-03-16T10:58:33.5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256" autoAdjust="0"/>
  </p:normalViewPr>
  <p:slideViewPr>
    <p:cSldViewPr snapToGrid="0">
      <p:cViewPr varScale="1">
        <p:scale>
          <a:sx n="109" d="100"/>
          <a:sy n="109" d="100"/>
        </p:scale>
        <p:origin x="672" y="102"/>
      </p:cViewPr>
      <p:guideLst/>
    </p:cSldViewPr>
  </p:slideViewPr>
  <p:outlineViewPr>
    <p:cViewPr>
      <p:scale>
        <a:sx n="33" d="100"/>
        <a:sy n="33" d="100"/>
      </p:scale>
      <p:origin x="0" y="-7757"/>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038E9-2B36-41D9-8FA5-A60042B82F1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4075ACD0-B011-4507-8042-B778137FD5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AD50C222-63CF-45D0-BAEB-9CE676C36218}"/>
              </a:ext>
            </a:extLst>
          </p:cNvPr>
          <p:cNvSpPr>
            <a:spLocks noGrp="1"/>
          </p:cNvSpPr>
          <p:nvPr>
            <p:ph type="dt" sz="half" idx="10"/>
          </p:nvPr>
        </p:nvSpPr>
        <p:spPr/>
        <p:txBody>
          <a:bodyPr/>
          <a:lstStyle/>
          <a:p>
            <a:fld id="{0A17539B-02FB-4772-8163-B9F487E8D0E5}" type="datetimeFigureOut">
              <a:rPr lang="lv-LV" smtClean="0"/>
              <a:t>17.03.2021</a:t>
            </a:fld>
            <a:endParaRPr lang="lv-LV"/>
          </a:p>
        </p:txBody>
      </p:sp>
      <p:sp>
        <p:nvSpPr>
          <p:cNvPr id="5" name="Footer Placeholder 4">
            <a:extLst>
              <a:ext uri="{FF2B5EF4-FFF2-40B4-BE49-F238E27FC236}">
                <a16:creationId xmlns:a16="http://schemas.microsoft.com/office/drawing/2014/main" id="{7AC82277-8548-4267-AE98-19BFB5C446DB}"/>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FF34650E-1E22-429D-8C6F-CA47E592F365}"/>
              </a:ext>
            </a:extLst>
          </p:cNvPr>
          <p:cNvSpPr>
            <a:spLocks noGrp="1"/>
          </p:cNvSpPr>
          <p:nvPr>
            <p:ph type="sldNum" sz="quarter" idx="12"/>
          </p:nvPr>
        </p:nvSpPr>
        <p:spPr/>
        <p:txBody>
          <a:bodyPr/>
          <a:lstStyle/>
          <a:p>
            <a:fld id="{4F4F02CD-22FA-4DF5-8B12-9D753CE62BB9}" type="slidenum">
              <a:rPr lang="lv-LV" smtClean="0"/>
              <a:t>‹#›</a:t>
            </a:fld>
            <a:endParaRPr lang="lv-LV"/>
          </a:p>
        </p:txBody>
      </p:sp>
    </p:spTree>
    <p:extLst>
      <p:ext uri="{BB962C8B-B14F-4D97-AF65-F5344CB8AC3E}">
        <p14:creationId xmlns:p14="http://schemas.microsoft.com/office/powerpoint/2010/main" val="2305303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8744D-F4F3-4E4E-8CD6-F842131D9962}"/>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E1492A48-0086-44DF-8D12-F7B72D4EBF2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EE7CF940-DD1B-4FBE-8606-5644B5CAD850}"/>
              </a:ext>
            </a:extLst>
          </p:cNvPr>
          <p:cNvSpPr>
            <a:spLocks noGrp="1"/>
          </p:cNvSpPr>
          <p:nvPr>
            <p:ph type="dt" sz="half" idx="10"/>
          </p:nvPr>
        </p:nvSpPr>
        <p:spPr/>
        <p:txBody>
          <a:bodyPr/>
          <a:lstStyle/>
          <a:p>
            <a:fld id="{0A17539B-02FB-4772-8163-B9F487E8D0E5}" type="datetimeFigureOut">
              <a:rPr lang="lv-LV" smtClean="0"/>
              <a:t>17.03.2021</a:t>
            </a:fld>
            <a:endParaRPr lang="lv-LV"/>
          </a:p>
        </p:txBody>
      </p:sp>
      <p:sp>
        <p:nvSpPr>
          <p:cNvPr id="5" name="Footer Placeholder 4">
            <a:extLst>
              <a:ext uri="{FF2B5EF4-FFF2-40B4-BE49-F238E27FC236}">
                <a16:creationId xmlns:a16="http://schemas.microsoft.com/office/drawing/2014/main" id="{65497225-EDB1-4E67-8225-0BECBDEC66BE}"/>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66F64FFC-0B49-43C4-BEDA-7D03D26293ED}"/>
              </a:ext>
            </a:extLst>
          </p:cNvPr>
          <p:cNvSpPr>
            <a:spLocks noGrp="1"/>
          </p:cNvSpPr>
          <p:nvPr>
            <p:ph type="sldNum" sz="quarter" idx="12"/>
          </p:nvPr>
        </p:nvSpPr>
        <p:spPr/>
        <p:txBody>
          <a:bodyPr/>
          <a:lstStyle/>
          <a:p>
            <a:fld id="{4F4F02CD-22FA-4DF5-8B12-9D753CE62BB9}" type="slidenum">
              <a:rPr lang="lv-LV" smtClean="0"/>
              <a:t>‹#›</a:t>
            </a:fld>
            <a:endParaRPr lang="lv-LV"/>
          </a:p>
        </p:txBody>
      </p:sp>
    </p:spTree>
    <p:extLst>
      <p:ext uri="{BB962C8B-B14F-4D97-AF65-F5344CB8AC3E}">
        <p14:creationId xmlns:p14="http://schemas.microsoft.com/office/powerpoint/2010/main" val="686840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B524BA-67A0-46BF-995B-B6B0908721E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4C96E317-82A2-4F0A-A716-2DF04A505B0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8B2BA15E-2415-40B0-AF5F-FC9913D30B2D}"/>
              </a:ext>
            </a:extLst>
          </p:cNvPr>
          <p:cNvSpPr>
            <a:spLocks noGrp="1"/>
          </p:cNvSpPr>
          <p:nvPr>
            <p:ph type="dt" sz="half" idx="10"/>
          </p:nvPr>
        </p:nvSpPr>
        <p:spPr/>
        <p:txBody>
          <a:bodyPr/>
          <a:lstStyle/>
          <a:p>
            <a:fld id="{0A17539B-02FB-4772-8163-B9F487E8D0E5}" type="datetimeFigureOut">
              <a:rPr lang="lv-LV" smtClean="0"/>
              <a:t>17.03.2021</a:t>
            </a:fld>
            <a:endParaRPr lang="lv-LV"/>
          </a:p>
        </p:txBody>
      </p:sp>
      <p:sp>
        <p:nvSpPr>
          <p:cNvPr id="5" name="Footer Placeholder 4">
            <a:extLst>
              <a:ext uri="{FF2B5EF4-FFF2-40B4-BE49-F238E27FC236}">
                <a16:creationId xmlns:a16="http://schemas.microsoft.com/office/drawing/2014/main" id="{635E7D7C-798E-4861-966B-B61E92E11106}"/>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2FB91B07-CD3E-4225-8A48-97C3DD0F82C2}"/>
              </a:ext>
            </a:extLst>
          </p:cNvPr>
          <p:cNvSpPr>
            <a:spLocks noGrp="1"/>
          </p:cNvSpPr>
          <p:nvPr>
            <p:ph type="sldNum" sz="quarter" idx="12"/>
          </p:nvPr>
        </p:nvSpPr>
        <p:spPr/>
        <p:txBody>
          <a:bodyPr/>
          <a:lstStyle/>
          <a:p>
            <a:fld id="{4F4F02CD-22FA-4DF5-8B12-9D753CE62BB9}" type="slidenum">
              <a:rPr lang="lv-LV" smtClean="0"/>
              <a:t>‹#›</a:t>
            </a:fld>
            <a:endParaRPr lang="lv-LV"/>
          </a:p>
        </p:txBody>
      </p:sp>
    </p:spTree>
    <p:extLst>
      <p:ext uri="{BB962C8B-B14F-4D97-AF65-F5344CB8AC3E}">
        <p14:creationId xmlns:p14="http://schemas.microsoft.com/office/powerpoint/2010/main" val="3261188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A4F76-6553-4A6E-98B5-AE3CCBC8F7C5}"/>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BACF6495-CAA0-409A-95FD-20A048654A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4B5EA96C-69BC-4198-AA24-9FD361D25AF8}"/>
              </a:ext>
            </a:extLst>
          </p:cNvPr>
          <p:cNvSpPr>
            <a:spLocks noGrp="1"/>
          </p:cNvSpPr>
          <p:nvPr>
            <p:ph type="dt" sz="half" idx="10"/>
          </p:nvPr>
        </p:nvSpPr>
        <p:spPr/>
        <p:txBody>
          <a:bodyPr/>
          <a:lstStyle/>
          <a:p>
            <a:fld id="{0A17539B-02FB-4772-8163-B9F487E8D0E5}" type="datetimeFigureOut">
              <a:rPr lang="lv-LV" smtClean="0"/>
              <a:t>17.03.2021</a:t>
            </a:fld>
            <a:endParaRPr lang="lv-LV"/>
          </a:p>
        </p:txBody>
      </p:sp>
      <p:sp>
        <p:nvSpPr>
          <p:cNvPr id="5" name="Footer Placeholder 4">
            <a:extLst>
              <a:ext uri="{FF2B5EF4-FFF2-40B4-BE49-F238E27FC236}">
                <a16:creationId xmlns:a16="http://schemas.microsoft.com/office/drawing/2014/main" id="{E5B861D9-3585-4C21-A1B3-F566F4588B38}"/>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FE1567DA-77D5-4E90-80AA-8E1D414A499C}"/>
              </a:ext>
            </a:extLst>
          </p:cNvPr>
          <p:cNvSpPr>
            <a:spLocks noGrp="1"/>
          </p:cNvSpPr>
          <p:nvPr>
            <p:ph type="sldNum" sz="quarter" idx="12"/>
          </p:nvPr>
        </p:nvSpPr>
        <p:spPr/>
        <p:txBody>
          <a:bodyPr/>
          <a:lstStyle/>
          <a:p>
            <a:fld id="{4F4F02CD-22FA-4DF5-8B12-9D753CE62BB9}" type="slidenum">
              <a:rPr lang="lv-LV" smtClean="0"/>
              <a:t>‹#›</a:t>
            </a:fld>
            <a:endParaRPr lang="lv-LV"/>
          </a:p>
        </p:txBody>
      </p:sp>
    </p:spTree>
    <p:extLst>
      <p:ext uri="{BB962C8B-B14F-4D97-AF65-F5344CB8AC3E}">
        <p14:creationId xmlns:p14="http://schemas.microsoft.com/office/powerpoint/2010/main" val="1898184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6BE87-8756-4EBE-B4B5-155728D5AD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F7D81F0A-6128-4FE5-882D-1B19443FA0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FA757D-119F-4720-8C38-72BAA9362ADE}"/>
              </a:ext>
            </a:extLst>
          </p:cNvPr>
          <p:cNvSpPr>
            <a:spLocks noGrp="1"/>
          </p:cNvSpPr>
          <p:nvPr>
            <p:ph type="dt" sz="half" idx="10"/>
          </p:nvPr>
        </p:nvSpPr>
        <p:spPr/>
        <p:txBody>
          <a:bodyPr/>
          <a:lstStyle/>
          <a:p>
            <a:fld id="{0A17539B-02FB-4772-8163-B9F487E8D0E5}" type="datetimeFigureOut">
              <a:rPr lang="lv-LV" smtClean="0"/>
              <a:t>17.03.2021</a:t>
            </a:fld>
            <a:endParaRPr lang="lv-LV"/>
          </a:p>
        </p:txBody>
      </p:sp>
      <p:sp>
        <p:nvSpPr>
          <p:cNvPr id="5" name="Footer Placeholder 4">
            <a:extLst>
              <a:ext uri="{FF2B5EF4-FFF2-40B4-BE49-F238E27FC236}">
                <a16:creationId xmlns:a16="http://schemas.microsoft.com/office/drawing/2014/main" id="{A1068DAA-A429-405F-AF5D-DFED71E57302}"/>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26A1F287-23C4-4FF2-AE16-0A78CA4627B7}"/>
              </a:ext>
            </a:extLst>
          </p:cNvPr>
          <p:cNvSpPr>
            <a:spLocks noGrp="1"/>
          </p:cNvSpPr>
          <p:nvPr>
            <p:ph type="sldNum" sz="quarter" idx="12"/>
          </p:nvPr>
        </p:nvSpPr>
        <p:spPr/>
        <p:txBody>
          <a:bodyPr/>
          <a:lstStyle/>
          <a:p>
            <a:fld id="{4F4F02CD-22FA-4DF5-8B12-9D753CE62BB9}" type="slidenum">
              <a:rPr lang="lv-LV" smtClean="0"/>
              <a:t>‹#›</a:t>
            </a:fld>
            <a:endParaRPr lang="lv-LV"/>
          </a:p>
        </p:txBody>
      </p:sp>
    </p:spTree>
    <p:extLst>
      <p:ext uri="{BB962C8B-B14F-4D97-AF65-F5344CB8AC3E}">
        <p14:creationId xmlns:p14="http://schemas.microsoft.com/office/powerpoint/2010/main" val="3988744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E91DF-D124-4EB4-BD21-91A3BDF4F2B7}"/>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E7527406-152D-4BB6-A912-43493BA859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0B677BCA-6233-4D2F-ADE5-93E5211304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1B61BDFD-5D9D-4654-B4C6-9E937F09E833}"/>
              </a:ext>
            </a:extLst>
          </p:cNvPr>
          <p:cNvSpPr>
            <a:spLocks noGrp="1"/>
          </p:cNvSpPr>
          <p:nvPr>
            <p:ph type="dt" sz="half" idx="10"/>
          </p:nvPr>
        </p:nvSpPr>
        <p:spPr/>
        <p:txBody>
          <a:bodyPr/>
          <a:lstStyle/>
          <a:p>
            <a:fld id="{0A17539B-02FB-4772-8163-B9F487E8D0E5}" type="datetimeFigureOut">
              <a:rPr lang="lv-LV" smtClean="0"/>
              <a:t>17.03.2021</a:t>
            </a:fld>
            <a:endParaRPr lang="lv-LV"/>
          </a:p>
        </p:txBody>
      </p:sp>
      <p:sp>
        <p:nvSpPr>
          <p:cNvPr id="6" name="Footer Placeholder 5">
            <a:extLst>
              <a:ext uri="{FF2B5EF4-FFF2-40B4-BE49-F238E27FC236}">
                <a16:creationId xmlns:a16="http://schemas.microsoft.com/office/drawing/2014/main" id="{411D2942-438A-49C1-AD8F-ECDC05328054}"/>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A650943E-7E85-446E-815E-975AFA33BFD5}"/>
              </a:ext>
            </a:extLst>
          </p:cNvPr>
          <p:cNvSpPr>
            <a:spLocks noGrp="1"/>
          </p:cNvSpPr>
          <p:nvPr>
            <p:ph type="sldNum" sz="quarter" idx="12"/>
          </p:nvPr>
        </p:nvSpPr>
        <p:spPr/>
        <p:txBody>
          <a:bodyPr/>
          <a:lstStyle/>
          <a:p>
            <a:fld id="{4F4F02CD-22FA-4DF5-8B12-9D753CE62BB9}" type="slidenum">
              <a:rPr lang="lv-LV" smtClean="0"/>
              <a:t>‹#›</a:t>
            </a:fld>
            <a:endParaRPr lang="lv-LV"/>
          </a:p>
        </p:txBody>
      </p:sp>
    </p:spTree>
    <p:extLst>
      <p:ext uri="{BB962C8B-B14F-4D97-AF65-F5344CB8AC3E}">
        <p14:creationId xmlns:p14="http://schemas.microsoft.com/office/powerpoint/2010/main" val="2990459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2EEE9-41BB-43D5-BFD2-2908E8033C64}"/>
              </a:ext>
            </a:extLst>
          </p:cNvPr>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AFB31E2F-E70A-4F1A-9E91-3DE4CA3A0A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4777246-D946-43B7-A298-49087C9F3E4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A1158C14-1CFE-48AD-A1B2-526773B626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A145D14-52E3-4E53-AE61-D79222F2984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3804854C-E188-41FD-B7C4-6E48FA8FB7B6}"/>
              </a:ext>
            </a:extLst>
          </p:cNvPr>
          <p:cNvSpPr>
            <a:spLocks noGrp="1"/>
          </p:cNvSpPr>
          <p:nvPr>
            <p:ph type="dt" sz="half" idx="10"/>
          </p:nvPr>
        </p:nvSpPr>
        <p:spPr/>
        <p:txBody>
          <a:bodyPr/>
          <a:lstStyle/>
          <a:p>
            <a:fld id="{0A17539B-02FB-4772-8163-B9F487E8D0E5}" type="datetimeFigureOut">
              <a:rPr lang="lv-LV" smtClean="0"/>
              <a:t>17.03.2021</a:t>
            </a:fld>
            <a:endParaRPr lang="lv-LV"/>
          </a:p>
        </p:txBody>
      </p:sp>
      <p:sp>
        <p:nvSpPr>
          <p:cNvPr id="8" name="Footer Placeholder 7">
            <a:extLst>
              <a:ext uri="{FF2B5EF4-FFF2-40B4-BE49-F238E27FC236}">
                <a16:creationId xmlns:a16="http://schemas.microsoft.com/office/drawing/2014/main" id="{F051389A-56F5-4FEC-A833-60CDDFE32FC2}"/>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4ACB2014-4725-41DB-80A5-5EE5A378F101}"/>
              </a:ext>
            </a:extLst>
          </p:cNvPr>
          <p:cNvSpPr>
            <a:spLocks noGrp="1"/>
          </p:cNvSpPr>
          <p:nvPr>
            <p:ph type="sldNum" sz="quarter" idx="12"/>
          </p:nvPr>
        </p:nvSpPr>
        <p:spPr/>
        <p:txBody>
          <a:bodyPr/>
          <a:lstStyle/>
          <a:p>
            <a:fld id="{4F4F02CD-22FA-4DF5-8B12-9D753CE62BB9}" type="slidenum">
              <a:rPr lang="lv-LV" smtClean="0"/>
              <a:t>‹#›</a:t>
            </a:fld>
            <a:endParaRPr lang="lv-LV"/>
          </a:p>
        </p:txBody>
      </p:sp>
    </p:spTree>
    <p:extLst>
      <p:ext uri="{BB962C8B-B14F-4D97-AF65-F5344CB8AC3E}">
        <p14:creationId xmlns:p14="http://schemas.microsoft.com/office/powerpoint/2010/main" val="2582792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ED4EE-D0CE-4139-9928-F1C9F0055981}"/>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AD0F250D-538E-414B-BA00-0B3E54C7803E}"/>
              </a:ext>
            </a:extLst>
          </p:cNvPr>
          <p:cNvSpPr>
            <a:spLocks noGrp="1"/>
          </p:cNvSpPr>
          <p:nvPr>
            <p:ph type="dt" sz="half" idx="10"/>
          </p:nvPr>
        </p:nvSpPr>
        <p:spPr/>
        <p:txBody>
          <a:bodyPr/>
          <a:lstStyle/>
          <a:p>
            <a:fld id="{0A17539B-02FB-4772-8163-B9F487E8D0E5}" type="datetimeFigureOut">
              <a:rPr lang="lv-LV" smtClean="0"/>
              <a:t>17.03.2021</a:t>
            </a:fld>
            <a:endParaRPr lang="lv-LV"/>
          </a:p>
        </p:txBody>
      </p:sp>
      <p:sp>
        <p:nvSpPr>
          <p:cNvPr id="4" name="Footer Placeholder 3">
            <a:extLst>
              <a:ext uri="{FF2B5EF4-FFF2-40B4-BE49-F238E27FC236}">
                <a16:creationId xmlns:a16="http://schemas.microsoft.com/office/drawing/2014/main" id="{E7C60521-9B87-4B28-A17E-456FA1CC2C18}"/>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904D9EAD-4853-4305-BA4C-CE024E95A813}"/>
              </a:ext>
            </a:extLst>
          </p:cNvPr>
          <p:cNvSpPr>
            <a:spLocks noGrp="1"/>
          </p:cNvSpPr>
          <p:nvPr>
            <p:ph type="sldNum" sz="quarter" idx="12"/>
          </p:nvPr>
        </p:nvSpPr>
        <p:spPr/>
        <p:txBody>
          <a:bodyPr/>
          <a:lstStyle/>
          <a:p>
            <a:fld id="{4F4F02CD-22FA-4DF5-8B12-9D753CE62BB9}" type="slidenum">
              <a:rPr lang="lv-LV" smtClean="0"/>
              <a:t>‹#›</a:t>
            </a:fld>
            <a:endParaRPr lang="lv-LV"/>
          </a:p>
        </p:txBody>
      </p:sp>
    </p:spTree>
    <p:extLst>
      <p:ext uri="{BB962C8B-B14F-4D97-AF65-F5344CB8AC3E}">
        <p14:creationId xmlns:p14="http://schemas.microsoft.com/office/powerpoint/2010/main" val="1937908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E479E7-70C3-446B-9526-9EF9F4CF1A16}"/>
              </a:ext>
            </a:extLst>
          </p:cNvPr>
          <p:cNvSpPr>
            <a:spLocks noGrp="1"/>
          </p:cNvSpPr>
          <p:nvPr>
            <p:ph type="dt" sz="half" idx="10"/>
          </p:nvPr>
        </p:nvSpPr>
        <p:spPr/>
        <p:txBody>
          <a:bodyPr/>
          <a:lstStyle/>
          <a:p>
            <a:fld id="{0A17539B-02FB-4772-8163-B9F487E8D0E5}" type="datetimeFigureOut">
              <a:rPr lang="lv-LV" smtClean="0"/>
              <a:t>17.03.2021</a:t>
            </a:fld>
            <a:endParaRPr lang="lv-LV"/>
          </a:p>
        </p:txBody>
      </p:sp>
      <p:sp>
        <p:nvSpPr>
          <p:cNvPr id="3" name="Footer Placeholder 2">
            <a:extLst>
              <a:ext uri="{FF2B5EF4-FFF2-40B4-BE49-F238E27FC236}">
                <a16:creationId xmlns:a16="http://schemas.microsoft.com/office/drawing/2014/main" id="{7C4AF81A-9F11-40D0-96F1-45D5F33695CE}"/>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B9C767FA-9A28-474C-8DE0-F09DECF6F1E3}"/>
              </a:ext>
            </a:extLst>
          </p:cNvPr>
          <p:cNvSpPr>
            <a:spLocks noGrp="1"/>
          </p:cNvSpPr>
          <p:nvPr>
            <p:ph type="sldNum" sz="quarter" idx="12"/>
          </p:nvPr>
        </p:nvSpPr>
        <p:spPr/>
        <p:txBody>
          <a:bodyPr/>
          <a:lstStyle/>
          <a:p>
            <a:fld id="{4F4F02CD-22FA-4DF5-8B12-9D753CE62BB9}" type="slidenum">
              <a:rPr lang="lv-LV" smtClean="0"/>
              <a:t>‹#›</a:t>
            </a:fld>
            <a:endParaRPr lang="lv-LV"/>
          </a:p>
        </p:txBody>
      </p:sp>
    </p:spTree>
    <p:extLst>
      <p:ext uri="{BB962C8B-B14F-4D97-AF65-F5344CB8AC3E}">
        <p14:creationId xmlns:p14="http://schemas.microsoft.com/office/powerpoint/2010/main" val="3475245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C3F15-F8F2-47F9-A38F-9E127FC76F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C141EF30-6F4F-45AB-88AB-7C07428F6A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C7851640-5CA4-49B6-8971-DC2B02D6DA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1EA640-FFFB-49EC-A027-8C0E40802E95}"/>
              </a:ext>
            </a:extLst>
          </p:cNvPr>
          <p:cNvSpPr>
            <a:spLocks noGrp="1"/>
          </p:cNvSpPr>
          <p:nvPr>
            <p:ph type="dt" sz="half" idx="10"/>
          </p:nvPr>
        </p:nvSpPr>
        <p:spPr/>
        <p:txBody>
          <a:bodyPr/>
          <a:lstStyle/>
          <a:p>
            <a:fld id="{0A17539B-02FB-4772-8163-B9F487E8D0E5}" type="datetimeFigureOut">
              <a:rPr lang="lv-LV" smtClean="0"/>
              <a:t>17.03.2021</a:t>
            </a:fld>
            <a:endParaRPr lang="lv-LV"/>
          </a:p>
        </p:txBody>
      </p:sp>
      <p:sp>
        <p:nvSpPr>
          <p:cNvPr id="6" name="Footer Placeholder 5">
            <a:extLst>
              <a:ext uri="{FF2B5EF4-FFF2-40B4-BE49-F238E27FC236}">
                <a16:creationId xmlns:a16="http://schemas.microsoft.com/office/drawing/2014/main" id="{1FE49F1E-27AE-4477-8A21-2B477B7C35D9}"/>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2242C24C-D9ED-4034-A64B-C72AC82952F6}"/>
              </a:ext>
            </a:extLst>
          </p:cNvPr>
          <p:cNvSpPr>
            <a:spLocks noGrp="1"/>
          </p:cNvSpPr>
          <p:nvPr>
            <p:ph type="sldNum" sz="quarter" idx="12"/>
          </p:nvPr>
        </p:nvSpPr>
        <p:spPr/>
        <p:txBody>
          <a:bodyPr/>
          <a:lstStyle/>
          <a:p>
            <a:fld id="{4F4F02CD-22FA-4DF5-8B12-9D753CE62BB9}" type="slidenum">
              <a:rPr lang="lv-LV" smtClean="0"/>
              <a:t>‹#›</a:t>
            </a:fld>
            <a:endParaRPr lang="lv-LV"/>
          </a:p>
        </p:txBody>
      </p:sp>
    </p:spTree>
    <p:extLst>
      <p:ext uri="{BB962C8B-B14F-4D97-AF65-F5344CB8AC3E}">
        <p14:creationId xmlns:p14="http://schemas.microsoft.com/office/powerpoint/2010/main" val="1269717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6FE7A-9FD6-4186-961C-19C8DFF91A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F8907903-4DD4-4A16-A6D4-C8E2201292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a:extLst>
              <a:ext uri="{FF2B5EF4-FFF2-40B4-BE49-F238E27FC236}">
                <a16:creationId xmlns:a16="http://schemas.microsoft.com/office/drawing/2014/main" id="{E07419DF-F53D-47D9-BFC5-3E6EBF6560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A78C71-4998-4901-9A6F-DD9707A8AFA8}"/>
              </a:ext>
            </a:extLst>
          </p:cNvPr>
          <p:cNvSpPr>
            <a:spLocks noGrp="1"/>
          </p:cNvSpPr>
          <p:nvPr>
            <p:ph type="dt" sz="half" idx="10"/>
          </p:nvPr>
        </p:nvSpPr>
        <p:spPr/>
        <p:txBody>
          <a:bodyPr/>
          <a:lstStyle/>
          <a:p>
            <a:fld id="{0A17539B-02FB-4772-8163-B9F487E8D0E5}" type="datetimeFigureOut">
              <a:rPr lang="lv-LV" smtClean="0"/>
              <a:t>17.03.2021</a:t>
            </a:fld>
            <a:endParaRPr lang="lv-LV"/>
          </a:p>
        </p:txBody>
      </p:sp>
      <p:sp>
        <p:nvSpPr>
          <p:cNvPr id="6" name="Footer Placeholder 5">
            <a:extLst>
              <a:ext uri="{FF2B5EF4-FFF2-40B4-BE49-F238E27FC236}">
                <a16:creationId xmlns:a16="http://schemas.microsoft.com/office/drawing/2014/main" id="{A819C38E-24CA-47EE-9030-B6682AB60C06}"/>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365B2A54-5175-42C8-8CAA-523792196236}"/>
              </a:ext>
            </a:extLst>
          </p:cNvPr>
          <p:cNvSpPr>
            <a:spLocks noGrp="1"/>
          </p:cNvSpPr>
          <p:nvPr>
            <p:ph type="sldNum" sz="quarter" idx="12"/>
          </p:nvPr>
        </p:nvSpPr>
        <p:spPr/>
        <p:txBody>
          <a:bodyPr/>
          <a:lstStyle/>
          <a:p>
            <a:fld id="{4F4F02CD-22FA-4DF5-8B12-9D753CE62BB9}" type="slidenum">
              <a:rPr lang="lv-LV" smtClean="0"/>
              <a:t>‹#›</a:t>
            </a:fld>
            <a:endParaRPr lang="lv-LV"/>
          </a:p>
        </p:txBody>
      </p:sp>
    </p:spTree>
    <p:extLst>
      <p:ext uri="{BB962C8B-B14F-4D97-AF65-F5344CB8AC3E}">
        <p14:creationId xmlns:p14="http://schemas.microsoft.com/office/powerpoint/2010/main" val="733358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DAF9C7-758F-4588-9985-3BC61A02C6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1EE24693-FAA4-4E2F-829B-F1F740BD92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A8353B07-A3D9-4E16-BCBB-832C3F8149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17539B-02FB-4772-8163-B9F487E8D0E5}" type="datetimeFigureOut">
              <a:rPr lang="lv-LV" smtClean="0"/>
              <a:t>17.03.2021</a:t>
            </a:fld>
            <a:endParaRPr lang="lv-LV"/>
          </a:p>
        </p:txBody>
      </p:sp>
      <p:sp>
        <p:nvSpPr>
          <p:cNvPr id="5" name="Footer Placeholder 4">
            <a:extLst>
              <a:ext uri="{FF2B5EF4-FFF2-40B4-BE49-F238E27FC236}">
                <a16:creationId xmlns:a16="http://schemas.microsoft.com/office/drawing/2014/main" id="{78BF8346-D3F1-4108-87DC-F4713C0208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a:extLst>
              <a:ext uri="{FF2B5EF4-FFF2-40B4-BE49-F238E27FC236}">
                <a16:creationId xmlns:a16="http://schemas.microsoft.com/office/drawing/2014/main" id="{B16B2F8B-DEB7-4803-B90A-98D9715024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4F02CD-22FA-4DF5-8B12-9D753CE62BB9}" type="slidenum">
              <a:rPr lang="lv-LV" smtClean="0"/>
              <a:t>‹#›</a:t>
            </a:fld>
            <a:endParaRPr lang="lv-LV"/>
          </a:p>
        </p:txBody>
      </p:sp>
    </p:spTree>
    <p:extLst>
      <p:ext uri="{BB962C8B-B14F-4D97-AF65-F5344CB8AC3E}">
        <p14:creationId xmlns:p14="http://schemas.microsoft.com/office/powerpoint/2010/main" val="28738121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C91900E-0580-4869-98E6-A4C53671D06D}"/>
              </a:ext>
            </a:extLst>
          </p:cNvPr>
          <p:cNvSpPr>
            <a:spLocks noGrp="1"/>
          </p:cNvSpPr>
          <p:nvPr>
            <p:ph type="subTitle" idx="1"/>
          </p:nvPr>
        </p:nvSpPr>
        <p:spPr>
          <a:xfrm>
            <a:off x="2174065" y="2167806"/>
            <a:ext cx="7945357" cy="2043188"/>
          </a:xfrm>
        </p:spPr>
        <p:txBody>
          <a:bodyPr>
            <a:normAutofit/>
          </a:bodyPr>
          <a:lstStyle/>
          <a:p>
            <a:pPr>
              <a:spcBef>
                <a:spcPts val="0"/>
              </a:spcBef>
            </a:pPr>
            <a:r>
              <a:rPr lang="lv-LV" sz="3200" b="1" dirty="0">
                <a:solidFill>
                  <a:srgbClr val="C00000"/>
                </a:solidFill>
                <a:latin typeface="Times New Roman" panose="02020603050405020304" pitchFamily="18" charset="0"/>
                <a:ea typeface="Calibri" panose="020F0502020204030204" pitchFamily="34" charset="0"/>
              </a:rPr>
              <a:t>Mans r</a:t>
            </a:r>
            <a:r>
              <a:rPr lang="lv-LV" sz="3200" b="1" dirty="0">
                <a:solidFill>
                  <a:srgbClr val="C00000"/>
                </a:solidFill>
                <a:effectLst/>
                <a:latin typeface="Times New Roman" panose="02020603050405020304" pitchFamily="18" charset="0"/>
                <a:ea typeface="Calibri" panose="020F0502020204030204" pitchFamily="34" charset="0"/>
              </a:rPr>
              <a:t>edzējums par Rīgas domes NVO memoranda īstenošanas attīstību, motivācija darbam NVO padomē un savas jomas pārstāvniecībai</a:t>
            </a:r>
            <a:endParaRPr lang="en-US" sz="3200" b="1" dirty="0">
              <a:solidFill>
                <a:srgbClr val="C00000"/>
              </a:solidFill>
            </a:endParaRPr>
          </a:p>
        </p:txBody>
      </p:sp>
      <p:pic>
        <p:nvPicPr>
          <p:cNvPr id="4" name="Picture 3">
            <a:extLst>
              <a:ext uri="{FF2B5EF4-FFF2-40B4-BE49-F238E27FC236}">
                <a16:creationId xmlns:a16="http://schemas.microsoft.com/office/drawing/2014/main" id="{42817F74-4010-4B34-967F-5DE3CD1832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7750" y="314037"/>
            <a:ext cx="3043344" cy="90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134E298B-F520-45CF-BB30-BE6D983B2B0C}"/>
              </a:ext>
            </a:extLst>
          </p:cNvPr>
          <p:cNvSpPr txBox="1"/>
          <p:nvPr/>
        </p:nvSpPr>
        <p:spPr>
          <a:xfrm>
            <a:off x="4555492" y="5387273"/>
            <a:ext cx="6097712" cy="923330"/>
          </a:xfrm>
          <a:prstGeom prst="rect">
            <a:avLst/>
          </a:prstGeom>
          <a:noFill/>
        </p:spPr>
        <p:txBody>
          <a:bodyPr wrap="square">
            <a:spAutoFit/>
          </a:bodyPr>
          <a:lstStyle/>
          <a:p>
            <a:pPr algn="r">
              <a:spcBef>
                <a:spcPts val="0"/>
              </a:spcBef>
            </a:pPr>
            <a:r>
              <a:rPr lang="en-US" dirty="0">
                <a:latin typeface="+mn-lt"/>
              </a:rPr>
              <a:t>Anna Ozola</a:t>
            </a:r>
            <a:endParaRPr lang="lv-LV" dirty="0">
              <a:latin typeface="+mn-lt"/>
            </a:endParaRPr>
          </a:p>
          <a:p>
            <a:pPr algn="r">
              <a:spcBef>
                <a:spcPts val="0"/>
              </a:spcBef>
            </a:pPr>
            <a:r>
              <a:rPr lang="lv-LV" dirty="0">
                <a:latin typeface="+mn-lt"/>
              </a:rPr>
              <a:t>Latvijas Mazo un vidējo uzņēmumu asoci</a:t>
            </a:r>
            <a:r>
              <a:rPr lang="lv-LV" dirty="0"/>
              <a:t>ācijas </a:t>
            </a:r>
          </a:p>
          <a:p>
            <a:pPr algn="r">
              <a:spcBef>
                <a:spcPts val="0"/>
              </a:spcBef>
            </a:pPr>
            <a:r>
              <a:rPr lang="lv-LV" dirty="0"/>
              <a:t>valdes locekle</a:t>
            </a:r>
            <a:endParaRPr lang="lv-LV" dirty="0">
              <a:latin typeface="+mn-lt"/>
            </a:endParaRPr>
          </a:p>
        </p:txBody>
      </p:sp>
      <p:pic>
        <p:nvPicPr>
          <p:cNvPr id="6" name="Picture 5" descr="A picture containing person, indoor, hair&#10;&#10;Description automatically generated">
            <a:extLst>
              <a:ext uri="{FF2B5EF4-FFF2-40B4-BE49-F238E27FC236}">
                <a16:creationId xmlns:a16="http://schemas.microsoft.com/office/drawing/2014/main" id="{7E598D46-F765-4D9E-87A3-2C39E81C1C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53204" y="5095783"/>
            <a:ext cx="807768" cy="1095502"/>
          </a:xfrm>
          <a:prstGeom prst="rect">
            <a:avLst/>
          </a:prstGeom>
        </p:spPr>
      </p:pic>
    </p:spTree>
    <p:extLst>
      <p:ext uri="{BB962C8B-B14F-4D97-AF65-F5344CB8AC3E}">
        <p14:creationId xmlns:p14="http://schemas.microsoft.com/office/powerpoint/2010/main" val="1812810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C91900E-0580-4869-98E6-A4C53671D06D}"/>
              </a:ext>
            </a:extLst>
          </p:cNvPr>
          <p:cNvSpPr>
            <a:spLocks noGrp="1"/>
          </p:cNvSpPr>
          <p:nvPr>
            <p:ph type="subTitle" idx="1"/>
          </p:nvPr>
        </p:nvSpPr>
        <p:spPr>
          <a:xfrm>
            <a:off x="1098907" y="1586497"/>
            <a:ext cx="10542187" cy="4568770"/>
          </a:xfrm>
        </p:spPr>
        <p:txBody>
          <a:bodyPr>
            <a:noAutofit/>
          </a:bodyPr>
          <a:lstStyle/>
          <a:p>
            <a:pPr algn="l">
              <a:spcBef>
                <a:spcPts val="0"/>
              </a:spcBef>
            </a:pPr>
            <a:endParaRPr lang="lv-LV" dirty="0"/>
          </a:p>
          <a:p>
            <a:pPr marL="342900" indent="-342900" algn="l">
              <a:spcBef>
                <a:spcPts val="0"/>
              </a:spcBef>
              <a:buFont typeface="Wingdings" panose="05000000000000000000" pitchFamily="2" charset="2"/>
              <a:buChar char="ü"/>
            </a:pPr>
            <a:r>
              <a:rPr lang="lv-LV" dirty="0"/>
              <a:t>līdz šim ir bijusi pieredze darbā ar pašvaldībām, t.sk. Rīgas domi, strādājot ministrijā. Strādājot padomē, būs iespēja gūt pieredzi </a:t>
            </a:r>
            <a:r>
              <a:rPr lang="lv-LV" dirty="0">
                <a:solidFill>
                  <a:srgbClr val="C00000"/>
                </a:solidFill>
              </a:rPr>
              <a:t>pašvaldības darbā «no iekšpuses»</a:t>
            </a:r>
            <a:r>
              <a:rPr lang="lv-LV" dirty="0"/>
              <a:t>, tādējādi paplašinot savu redzesloku, vienlaikus aizstāvot mazā un vidējā biznesa intereses</a:t>
            </a:r>
          </a:p>
          <a:p>
            <a:pPr marL="342900" indent="-342900" algn="l">
              <a:spcBef>
                <a:spcPts val="0"/>
              </a:spcBef>
              <a:buFont typeface="Wingdings" panose="05000000000000000000" pitchFamily="2" charset="2"/>
              <a:buChar char="ü"/>
            </a:pPr>
            <a:endParaRPr lang="lv-LV" dirty="0"/>
          </a:p>
          <a:p>
            <a:pPr marL="342900" indent="-342900" algn="l">
              <a:spcBef>
                <a:spcPts val="0"/>
              </a:spcBef>
              <a:buFont typeface="Wingdings" panose="05000000000000000000" pitchFamily="2" charset="2"/>
              <a:buChar char="ü"/>
            </a:pPr>
            <a:r>
              <a:rPr lang="lv-LV" dirty="0">
                <a:solidFill>
                  <a:srgbClr val="C00000"/>
                </a:solidFill>
              </a:rPr>
              <a:t>gūtā pieredze valsts pārvaldes </a:t>
            </a:r>
            <a:r>
              <a:rPr lang="lv-LV" dirty="0"/>
              <a:t>līmenī būs </a:t>
            </a:r>
            <a:r>
              <a:rPr lang="lv-LV" dirty="0">
                <a:solidFill>
                  <a:srgbClr val="C00000"/>
                </a:solidFill>
              </a:rPr>
              <a:t>liels bonuss </a:t>
            </a:r>
            <a:r>
              <a:rPr lang="lv-LV" dirty="0"/>
              <a:t>manā darbā padomē. Pašvaldības izstrādājamā politikai jābūt sasaistē ar valsts politiku, turklāt valsts pārvalde apstiprina un uzrauga pašvaldības īstenotos ES struktūrfondu līdzfinansētos projektus, piešķir dotācijas</a:t>
            </a:r>
          </a:p>
          <a:p>
            <a:pPr algn="l">
              <a:spcBef>
                <a:spcPts val="0"/>
              </a:spcBef>
            </a:pPr>
            <a:endParaRPr lang="lv-LV" dirty="0">
              <a:solidFill>
                <a:srgbClr val="C64410"/>
              </a:solidFill>
            </a:endParaRPr>
          </a:p>
          <a:p>
            <a:pPr algn="l">
              <a:spcBef>
                <a:spcPts val="0"/>
              </a:spcBef>
            </a:pPr>
            <a:endParaRPr lang="lv-LV" dirty="0">
              <a:solidFill>
                <a:srgbClr val="C64410"/>
              </a:solidFill>
            </a:endParaRPr>
          </a:p>
          <a:p>
            <a:pPr algn="l">
              <a:spcBef>
                <a:spcPts val="0"/>
              </a:spcBef>
            </a:pPr>
            <a:br>
              <a:rPr lang="lv-LV" dirty="0">
                <a:solidFill>
                  <a:srgbClr val="C64410"/>
                </a:solidFill>
              </a:rPr>
            </a:br>
            <a:endParaRPr lang="lv-LV" dirty="0">
              <a:solidFill>
                <a:srgbClr val="C64410"/>
              </a:solidFill>
            </a:endParaRPr>
          </a:p>
          <a:p>
            <a:pPr algn="l">
              <a:spcBef>
                <a:spcPts val="0"/>
              </a:spcBef>
            </a:pPr>
            <a:endParaRPr lang="en-US" b="0" i="0" dirty="0">
              <a:solidFill>
                <a:srgbClr val="C64410"/>
              </a:solidFill>
              <a:effectLst/>
            </a:endParaRPr>
          </a:p>
          <a:p>
            <a:pPr algn="l">
              <a:spcBef>
                <a:spcPts val="0"/>
              </a:spcBef>
            </a:pPr>
            <a:endParaRPr lang="lv-LV" dirty="0">
              <a:solidFill>
                <a:srgbClr val="FF0000"/>
              </a:solidFill>
              <a:latin typeface="+mn-lt"/>
            </a:endParaRPr>
          </a:p>
        </p:txBody>
      </p:sp>
      <p:pic>
        <p:nvPicPr>
          <p:cNvPr id="5" name="Picture 4">
            <a:extLst>
              <a:ext uri="{FF2B5EF4-FFF2-40B4-BE49-F238E27FC236}">
                <a16:creationId xmlns:a16="http://schemas.microsoft.com/office/drawing/2014/main" id="{46F70EA7-2774-4BF0-B382-709005080C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7750" y="314037"/>
            <a:ext cx="3043344" cy="90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76917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C91900E-0580-4869-98E6-A4C53671D06D}"/>
              </a:ext>
            </a:extLst>
          </p:cNvPr>
          <p:cNvSpPr>
            <a:spLocks noGrp="1"/>
          </p:cNvSpPr>
          <p:nvPr>
            <p:ph type="subTitle" idx="1"/>
          </p:nvPr>
        </p:nvSpPr>
        <p:spPr>
          <a:xfrm>
            <a:off x="1098907" y="1586497"/>
            <a:ext cx="10542187" cy="4568770"/>
          </a:xfrm>
        </p:spPr>
        <p:txBody>
          <a:bodyPr>
            <a:noAutofit/>
          </a:bodyPr>
          <a:lstStyle/>
          <a:p>
            <a:pPr algn="l">
              <a:spcBef>
                <a:spcPts val="0"/>
              </a:spcBef>
            </a:pPr>
            <a:endParaRPr lang="lv-LV" dirty="0"/>
          </a:p>
          <a:p>
            <a:pPr marL="342900" indent="-342900" algn="l">
              <a:spcBef>
                <a:spcPts val="0"/>
              </a:spcBef>
              <a:buFont typeface="Wingdings" panose="05000000000000000000" pitchFamily="2" charset="2"/>
              <a:buChar char="ü"/>
            </a:pPr>
            <a:r>
              <a:rPr lang="lv-LV" dirty="0"/>
              <a:t>iegūta darba pieredze vairākās jomās: </a:t>
            </a:r>
          </a:p>
          <a:p>
            <a:pPr marL="719138" indent="-342900" algn="l">
              <a:spcBef>
                <a:spcPts val="0"/>
              </a:spcBef>
              <a:buFont typeface="Arial" panose="020B0604020202020204" pitchFamily="34" charset="0"/>
              <a:buChar char="•"/>
            </a:pPr>
            <a:r>
              <a:rPr lang="lv-LV" dirty="0">
                <a:solidFill>
                  <a:srgbClr val="C00000"/>
                </a:solidFill>
              </a:rPr>
              <a:t>mazie un vidējie uzņēmumi</a:t>
            </a:r>
            <a:r>
              <a:rPr lang="lv-LV" dirty="0"/>
              <a:t> - gan no privātā, gan publiskā, gan NVO sektora puses</a:t>
            </a:r>
          </a:p>
          <a:p>
            <a:pPr marL="719138" indent="-342900" algn="l">
              <a:spcBef>
                <a:spcPts val="0"/>
              </a:spcBef>
              <a:buFont typeface="Arial" panose="020B0604020202020204" pitchFamily="34" charset="0"/>
              <a:buChar char="•"/>
            </a:pPr>
            <a:r>
              <a:rPr lang="lv-LV" dirty="0">
                <a:solidFill>
                  <a:srgbClr val="C00000"/>
                </a:solidFill>
              </a:rPr>
              <a:t>«cieto» projektu īstenošana </a:t>
            </a:r>
            <a:r>
              <a:rPr lang="lv-LV" dirty="0"/>
              <a:t>- transporta infrastruktūras un ēku būvniecība gan no privātā, gan publiskā, gan NVO sektora puses</a:t>
            </a:r>
          </a:p>
          <a:p>
            <a:pPr marL="719138" indent="-342900" algn="l">
              <a:spcBef>
                <a:spcPts val="0"/>
              </a:spcBef>
              <a:buFont typeface="Arial" panose="020B0604020202020204" pitchFamily="34" charset="0"/>
              <a:buChar char="•"/>
            </a:pPr>
            <a:r>
              <a:rPr lang="lv-LV" dirty="0">
                <a:solidFill>
                  <a:srgbClr val="C00000"/>
                </a:solidFill>
              </a:rPr>
              <a:t>«mīksto» projektu īstenošana </a:t>
            </a:r>
            <a:r>
              <a:rPr lang="lv-LV" dirty="0"/>
              <a:t>– Erasmus+ augtskolu mobilitātes ārpus ES, ERAF pēcdoktorantūras projekti</a:t>
            </a:r>
          </a:p>
          <a:p>
            <a:pPr marL="719138" indent="-342900" algn="l">
              <a:spcBef>
                <a:spcPts val="0"/>
              </a:spcBef>
              <a:buFont typeface="Arial" panose="020B0604020202020204" pitchFamily="34" charset="0"/>
              <a:buChar char="•"/>
            </a:pPr>
            <a:r>
              <a:rPr lang="lv-LV" dirty="0">
                <a:solidFill>
                  <a:srgbClr val="C00000"/>
                </a:solidFill>
              </a:rPr>
              <a:t>publiskie iepirkumi </a:t>
            </a:r>
            <a:r>
              <a:rPr lang="lv-LV" dirty="0"/>
              <a:t>- gan no privātā (izpildītāja), gan publiskā (pasūtītāja) sektora puses</a:t>
            </a:r>
          </a:p>
          <a:p>
            <a:pPr marL="719138" indent="-342900" algn="l">
              <a:spcBef>
                <a:spcPts val="0"/>
              </a:spcBef>
              <a:buFont typeface="Arial" panose="020B0604020202020204" pitchFamily="34" charset="0"/>
              <a:buChar char="•"/>
            </a:pPr>
            <a:r>
              <a:rPr lang="lv-LV" dirty="0">
                <a:solidFill>
                  <a:srgbClr val="C00000"/>
                </a:solidFill>
              </a:rPr>
              <a:t>PPP</a:t>
            </a:r>
            <a:r>
              <a:rPr lang="lv-LV" dirty="0"/>
              <a:t> - gan no privātā, gan publiskā, gan NVO sektora puses</a:t>
            </a:r>
          </a:p>
          <a:p>
            <a:pPr marL="376238" algn="l">
              <a:spcBef>
                <a:spcPts val="0"/>
              </a:spcBef>
            </a:pPr>
            <a:endParaRPr lang="lv-LV" dirty="0"/>
          </a:p>
          <a:p>
            <a:pPr marL="342900" indent="-342900" algn="l">
              <a:spcBef>
                <a:spcPts val="0"/>
              </a:spcBef>
              <a:buFont typeface="Wingdings" panose="05000000000000000000" pitchFamily="2" charset="2"/>
              <a:buChar char="ü"/>
            </a:pPr>
            <a:endParaRPr lang="lv-LV" dirty="0"/>
          </a:p>
          <a:p>
            <a:pPr marL="342900" indent="-342900" algn="l">
              <a:spcBef>
                <a:spcPts val="0"/>
              </a:spcBef>
              <a:buFont typeface="Wingdings" panose="05000000000000000000" pitchFamily="2" charset="2"/>
              <a:buChar char="ü"/>
            </a:pPr>
            <a:endParaRPr lang="lv-LV" dirty="0"/>
          </a:p>
          <a:p>
            <a:pPr marL="342900" indent="-342900" algn="l">
              <a:spcBef>
                <a:spcPts val="0"/>
              </a:spcBef>
              <a:buFont typeface="Wingdings" panose="05000000000000000000" pitchFamily="2" charset="2"/>
              <a:buChar char="ü"/>
            </a:pPr>
            <a:endParaRPr lang="lv-LV" dirty="0"/>
          </a:p>
          <a:p>
            <a:pPr algn="l">
              <a:spcBef>
                <a:spcPts val="0"/>
              </a:spcBef>
            </a:pPr>
            <a:endParaRPr lang="lv-LV" dirty="0">
              <a:solidFill>
                <a:srgbClr val="C64410"/>
              </a:solidFill>
            </a:endParaRPr>
          </a:p>
          <a:p>
            <a:pPr algn="l">
              <a:spcBef>
                <a:spcPts val="0"/>
              </a:spcBef>
            </a:pPr>
            <a:endParaRPr lang="lv-LV" dirty="0">
              <a:solidFill>
                <a:srgbClr val="C64410"/>
              </a:solidFill>
            </a:endParaRPr>
          </a:p>
          <a:p>
            <a:pPr algn="l">
              <a:spcBef>
                <a:spcPts val="0"/>
              </a:spcBef>
            </a:pPr>
            <a:br>
              <a:rPr lang="lv-LV" dirty="0">
                <a:solidFill>
                  <a:srgbClr val="C64410"/>
                </a:solidFill>
              </a:rPr>
            </a:br>
            <a:endParaRPr lang="lv-LV" dirty="0">
              <a:solidFill>
                <a:srgbClr val="C64410"/>
              </a:solidFill>
            </a:endParaRPr>
          </a:p>
          <a:p>
            <a:pPr algn="l">
              <a:spcBef>
                <a:spcPts val="0"/>
              </a:spcBef>
            </a:pPr>
            <a:endParaRPr lang="en-US" b="0" i="0" dirty="0">
              <a:solidFill>
                <a:srgbClr val="C64410"/>
              </a:solidFill>
              <a:effectLst/>
            </a:endParaRPr>
          </a:p>
          <a:p>
            <a:pPr algn="l">
              <a:spcBef>
                <a:spcPts val="0"/>
              </a:spcBef>
            </a:pPr>
            <a:endParaRPr lang="lv-LV" dirty="0">
              <a:solidFill>
                <a:srgbClr val="FF0000"/>
              </a:solidFill>
              <a:latin typeface="+mn-lt"/>
            </a:endParaRPr>
          </a:p>
        </p:txBody>
      </p:sp>
      <p:pic>
        <p:nvPicPr>
          <p:cNvPr id="5" name="Picture 4">
            <a:extLst>
              <a:ext uri="{FF2B5EF4-FFF2-40B4-BE49-F238E27FC236}">
                <a16:creationId xmlns:a16="http://schemas.microsoft.com/office/drawing/2014/main" id="{46F70EA7-2774-4BF0-B382-709005080C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7750" y="314037"/>
            <a:ext cx="3043344" cy="90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8130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C91900E-0580-4869-98E6-A4C53671D06D}"/>
              </a:ext>
            </a:extLst>
          </p:cNvPr>
          <p:cNvSpPr>
            <a:spLocks noGrp="1"/>
          </p:cNvSpPr>
          <p:nvPr>
            <p:ph type="subTitle" idx="1"/>
          </p:nvPr>
        </p:nvSpPr>
        <p:spPr>
          <a:xfrm>
            <a:off x="1625600" y="2475201"/>
            <a:ext cx="9144000" cy="1655762"/>
          </a:xfrm>
        </p:spPr>
        <p:txBody>
          <a:bodyPr>
            <a:normAutofit/>
          </a:bodyPr>
          <a:lstStyle/>
          <a:p>
            <a:pPr>
              <a:spcBef>
                <a:spcPts val="0"/>
              </a:spcBef>
            </a:pPr>
            <a:r>
              <a:rPr lang="lv-LV" sz="3200" b="1" dirty="0">
                <a:solidFill>
                  <a:srgbClr val="C00000"/>
                </a:solidFill>
                <a:latin typeface="Times New Roman" panose="02020603050405020304" pitchFamily="18" charset="0"/>
                <a:ea typeface="Calibri" panose="020F0502020204030204" pitchFamily="34" charset="0"/>
              </a:rPr>
              <a:t>M</a:t>
            </a:r>
            <a:r>
              <a:rPr lang="lv-LV" sz="3200" b="1" dirty="0">
                <a:solidFill>
                  <a:srgbClr val="C00000"/>
                </a:solidFill>
                <a:effectLst/>
                <a:latin typeface="Times New Roman" panose="02020603050405020304" pitchFamily="18" charset="0"/>
                <a:ea typeface="Calibri" panose="020F0502020204030204" pitchFamily="34" charset="0"/>
              </a:rPr>
              <a:t>otivācija savas jomas pārstāvniecībai</a:t>
            </a:r>
            <a:endParaRPr lang="en-US" sz="3200" b="1" dirty="0">
              <a:solidFill>
                <a:srgbClr val="C00000"/>
              </a:solidFill>
            </a:endParaRPr>
          </a:p>
        </p:txBody>
      </p:sp>
      <p:pic>
        <p:nvPicPr>
          <p:cNvPr id="4" name="Picture 3">
            <a:extLst>
              <a:ext uri="{FF2B5EF4-FFF2-40B4-BE49-F238E27FC236}">
                <a16:creationId xmlns:a16="http://schemas.microsoft.com/office/drawing/2014/main" id="{42817F74-4010-4B34-967F-5DE3CD1832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7750" y="314037"/>
            <a:ext cx="3043344" cy="90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639021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C91900E-0580-4869-98E6-A4C53671D06D}"/>
              </a:ext>
            </a:extLst>
          </p:cNvPr>
          <p:cNvSpPr>
            <a:spLocks noGrp="1"/>
          </p:cNvSpPr>
          <p:nvPr>
            <p:ph type="subTitle" idx="1"/>
          </p:nvPr>
        </p:nvSpPr>
        <p:spPr>
          <a:xfrm>
            <a:off x="921354" y="1666397"/>
            <a:ext cx="10542187" cy="4568770"/>
          </a:xfrm>
        </p:spPr>
        <p:txBody>
          <a:bodyPr>
            <a:noAutofit/>
          </a:bodyPr>
          <a:lstStyle/>
          <a:p>
            <a:pPr algn="l">
              <a:spcBef>
                <a:spcPts val="0"/>
              </a:spcBef>
            </a:pPr>
            <a:endParaRPr lang="lv-LV" dirty="0"/>
          </a:p>
          <a:p>
            <a:pPr marL="342900" indent="-342900" algn="l">
              <a:spcBef>
                <a:spcPts val="0"/>
              </a:spcBef>
              <a:buFont typeface="Wingdings" panose="05000000000000000000" pitchFamily="2" charset="2"/>
              <a:buChar char="ü"/>
            </a:pPr>
            <a:r>
              <a:rPr lang="lv-LV" dirty="0">
                <a:effectLst/>
                <a:latin typeface="Calibri" panose="020F0502020204030204" pitchFamily="34" charset="0"/>
                <a:ea typeface="Calibri" panose="020F0502020204030204" pitchFamily="34" charset="0"/>
                <a:cs typeface="Times New Roman" panose="02020603050405020304" pitchFamily="18" charset="0"/>
              </a:rPr>
              <a:t>Latvijā </a:t>
            </a:r>
            <a:r>
              <a:rPr lang="lv-LV" dirty="0"/>
              <a:t>99% uzņēmumu ir mazie un vidējie. T</a:t>
            </a:r>
            <a:r>
              <a:rPr lang="lv-LV" dirty="0">
                <a:ea typeface="Calibri" panose="020F0502020204030204" pitchFamily="34" charset="0"/>
                <a:cs typeface="Times New Roman" panose="02020603050405020304" pitchFamily="18" charset="0"/>
              </a:rPr>
              <a:t>ie </a:t>
            </a:r>
            <a:r>
              <a:rPr lang="lv-LV" dirty="0">
                <a:solidFill>
                  <a:srgbClr val="000000"/>
                </a:solidFill>
                <a:ea typeface="Calibri" panose="020F0502020204030204" pitchFamily="34" charset="0"/>
                <a:cs typeface="Times New Roman" panose="02020603050405020304" pitchFamily="18" charset="0"/>
              </a:rPr>
              <a:t>nodarbina apm. 64% darbinieku no visiem Latvijas uzņēmumos strādājošajiem un nodokļos samaksā</a:t>
            </a:r>
            <a:r>
              <a:rPr lang="lv-LV" dirty="0">
                <a:effectLst/>
                <a:latin typeface="Calibri" panose="020F0502020204030204" pitchFamily="34" charset="0"/>
                <a:ea typeface="Calibri" panose="020F0502020204030204" pitchFamily="34" charset="0"/>
                <a:cs typeface="Times New Roman" panose="02020603050405020304" pitchFamily="18" charset="0"/>
              </a:rPr>
              <a:t> 40%  no kopējiem VID nodokļu ieņēmumiem</a:t>
            </a:r>
            <a:endParaRPr lang="lv-LV" dirty="0">
              <a:solidFill>
                <a:srgbClr val="000000"/>
              </a:solidFill>
              <a:ea typeface="Calibri" panose="020F0502020204030204" pitchFamily="34" charset="0"/>
              <a:cs typeface="Times New Roman" panose="02020603050405020304" pitchFamily="18" charset="0"/>
            </a:endParaRPr>
          </a:p>
          <a:p>
            <a:pPr marL="342900" indent="-342900" algn="l">
              <a:spcBef>
                <a:spcPts val="0"/>
              </a:spcBef>
              <a:buFont typeface="Wingdings" panose="05000000000000000000" pitchFamily="2" charset="2"/>
              <a:buChar char="ü"/>
            </a:pPr>
            <a:endParaRPr lang="lv-LV" dirty="0">
              <a:solidFill>
                <a:srgbClr val="000000"/>
              </a:solidFill>
              <a:ea typeface="Calibri" panose="020F0502020204030204" pitchFamily="34" charset="0"/>
              <a:cs typeface="Times New Roman" panose="02020603050405020304" pitchFamily="18" charset="0"/>
            </a:endParaRPr>
          </a:p>
          <a:p>
            <a:pPr marL="342900" indent="-342900" algn="l">
              <a:spcBef>
                <a:spcPts val="0"/>
              </a:spcBef>
              <a:buFont typeface="Wingdings" panose="05000000000000000000" pitchFamily="2" charset="2"/>
              <a:buChar char="ü"/>
            </a:pPr>
            <a:r>
              <a:rPr lang="lv-LV" dirty="0">
                <a:solidFill>
                  <a:srgbClr val="1F1F1F"/>
                </a:solidFill>
              </a:rPr>
              <a:t>V</a:t>
            </a:r>
            <a:r>
              <a:rPr lang="lv-LV" b="0" i="0" dirty="0">
                <a:solidFill>
                  <a:srgbClr val="1F1F1F"/>
                </a:solidFill>
                <a:effectLst/>
              </a:rPr>
              <a:t>airāk nekā puse (51.09%) no visiem uzņēmumiem reģistrēti Rīgā un vēl 20.09% Pierīgā</a:t>
            </a:r>
            <a:endParaRPr lang="lv-LV" dirty="0">
              <a:solidFill>
                <a:srgbClr val="000000"/>
              </a:solidFill>
              <a:ea typeface="Calibri" panose="020F0502020204030204" pitchFamily="34" charset="0"/>
              <a:cs typeface="Times New Roman" panose="02020603050405020304" pitchFamily="18" charset="0"/>
            </a:endParaRPr>
          </a:p>
          <a:p>
            <a:pPr algn="l">
              <a:spcBef>
                <a:spcPts val="0"/>
              </a:spcBef>
            </a:pPr>
            <a:endParaRPr lang="lv-LV" dirty="0">
              <a:solidFill>
                <a:srgbClr val="000000"/>
              </a:solidFill>
              <a:ea typeface="Calibri" panose="020F0502020204030204" pitchFamily="34" charset="0"/>
              <a:cs typeface="Times New Roman" panose="02020603050405020304" pitchFamily="18" charset="0"/>
            </a:endParaRPr>
          </a:p>
          <a:p>
            <a:pPr marL="342900" indent="-342900" algn="l">
              <a:spcBef>
                <a:spcPts val="0"/>
              </a:spcBef>
              <a:buFont typeface="Wingdings" panose="05000000000000000000" pitchFamily="2" charset="2"/>
              <a:buChar char="ü"/>
            </a:pPr>
            <a:r>
              <a:rPr lang="lv-LV" dirty="0"/>
              <a:t>Ņemot vērā Covid-19 izraisīto krīzi, kā arī to, ka mazie un vidējie uzņēmumi ir ekonomikas mugurkauls, ir nepieciešama šo uzņēmumu interešu pārstāvība padomē</a:t>
            </a:r>
          </a:p>
          <a:p>
            <a:pPr marL="342900" indent="-342900" algn="l">
              <a:spcBef>
                <a:spcPts val="0"/>
              </a:spcBef>
              <a:buFont typeface="Wingdings" panose="05000000000000000000" pitchFamily="2" charset="2"/>
              <a:buChar char="ü"/>
            </a:pPr>
            <a:endParaRPr lang="lv-LV" dirty="0"/>
          </a:p>
          <a:p>
            <a:pPr algn="l">
              <a:spcBef>
                <a:spcPts val="0"/>
              </a:spcBef>
            </a:pPr>
            <a:endParaRPr lang="lv-LV" dirty="0"/>
          </a:p>
          <a:p>
            <a:pPr algn="l">
              <a:spcBef>
                <a:spcPts val="0"/>
              </a:spcBef>
            </a:pPr>
            <a:endParaRPr lang="lv-LV" dirty="0"/>
          </a:p>
          <a:p>
            <a:pPr algn="l">
              <a:spcBef>
                <a:spcPts val="0"/>
              </a:spcBef>
            </a:pPr>
            <a:endParaRPr lang="lv-LV" dirty="0"/>
          </a:p>
          <a:p>
            <a:pPr marL="342900" indent="-342900" algn="l">
              <a:spcBef>
                <a:spcPts val="0"/>
              </a:spcBef>
              <a:buFont typeface="Wingdings" panose="05000000000000000000" pitchFamily="2" charset="2"/>
              <a:buChar char="ü"/>
            </a:pPr>
            <a:endParaRPr lang="lv-LV" dirty="0"/>
          </a:p>
          <a:p>
            <a:pPr algn="l">
              <a:spcBef>
                <a:spcPts val="0"/>
              </a:spcBef>
            </a:pPr>
            <a:endParaRPr lang="lv-LV" dirty="0">
              <a:solidFill>
                <a:srgbClr val="C64410"/>
              </a:solidFill>
            </a:endParaRPr>
          </a:p>
          <a:p>
            <a:pPr algn="l">
              <a:spcBef>
                <a:spcPts val="0"/>
              </a:spcBef>
            </a:pPr>
            <a:endParaRPr lang="lv-LV" dirty="0">
              <a:solidFill>
                <a:srgbClr val="C64410"/>
              </a:solidFill>
            </a:endParaRPr>
          </a:p>
          <a:p>
            <a:pPr algn="l">
              <a:spcBef>
                <a:spcPts val="0"/>
              </a:spcBef>
            </a:pPr>
            <a:br>
              <a:rPr lang="lv-LV" dirty="0">
                <a:solidFill>
                  <a:srgbClr val="C64410"/>
                </a:solidFill>
              </a:rPr>
            </a:br>
            <a:endParaRPr lang="lv-LV" dirty="0">
              <a:solidFill>
                <a:srgbClr val="C64410"/>
              </a:solidFill>
            </a:endParaRPr>
          </a:p>
          <a:p>
            <a:pPr algn="l">
              <a:spcBef>
                <a:spcPts val="0"/>
              </a:spcBef>
            </a:pPr>
            <a:endParaRPr lang="en-US" b="0" i="0" dirty="0">
              <a:solidFill>
                <a:srgbClr val="C64410"/>
              </a:solidFill>
              <a:effectLst/>
            </a:endParaRPr>
          </a:p>
          <a:p>
            <a:pPr algn="l">
              <a:spcBef>
                <a:spcPts val="0"/>
              </a:spcBef>
            </a:pPr>
            <a:endParaRPr lang="lv-LV" dirty="0">
              <a:solidFill>
                <a:srgbClr val="FF0000"/>
              </a:solidFill>
            </a:endParaRPr>
          </a:p>
        </p:txBody>
      </p:sp>
      <p:pic>
        <p:nvPicPr>
          <p:cNvPr id="5" name="Picture 4">
            <a:extLst>
              <a:ext uri="{FF2B5EF4-FFF2-40B4-BE49-F238E27FC236}">
                <a16:creationId xmlns:a16="http://schemas.microsoft.com/office/drawing/2014/main" id="{46F70EA7-2774-4BF0-B382-709005080C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7750" y="314037"/>
            <a:ext cx="3043344" cy="90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575982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C91900E-0580-4869-98E6-A4C53671D06D}"/>
              </a:ext>
            </a:extLst>
          </p:cNvPr>
          <p:cNvSpPr>
            <a:spLocks noGrp="1"/>
          </p:cNvSpPr>
          <p:nvPr>
            <p:ph type="subTitle" idx="1"/>
          </p:nvPr>
        </p:nvSpPr>
        <p:spPr>
          <a:xfrm>
            <a:off x="912476" y="1515476"/>
            <a:ext cx="10542187" cy="4568770"/>
          </a:xfrm>
        </p:spPr>
        <p:txBody>
          <a:bodyPr>
            <a:noAutofit/>
          </a:bodyPr>
          <a:lstStyle/>
          <a:p>
            <a:pPr algn="l">
              <a:spcBef>
                <a:spcPts val="0"/>
              </a:spcBef>
            </a:pPr>
            <a:endParaRPr lang="lv-LV" dirty="0"/>
          </a:p>
          <a:p>
            <a:pPr marL="342900" indent="-342900" algn="l">
              <a:spcBef>
                <a:spcPts val="0"/>
              </a:spcBef>
              <a:buFont typeface="Wingdings" panose="05000000000000000000" pitchFamily="2" charset="2"/>
              <a:buChar char="ü"/>
            </a:pPr>
            <a:r>
              <a:rPr lang="lv-LV" dirty="0"/>
              <a:t>Latvijas Mazo un vidējo uzņēmumu asociācija apvieno apm. 200 biedru no dažādām nozarēm, no kuriem lielākā daļa reģistrēti Rīgā. Līdz ar to asociācija var sniegt viedokli par dažādiem ar mazo un vidējo biznesu saistītiem jautājumiem</a:t>
            </a:r>
          </a:p>
          <a:p>
            <a:pPr algn="l">
              <a:spcBef>
                <a:spcPts val="0"/>
              </a:spcBef>
            </a:pPr>
            <a:endParaRPr lang="lv-LV" dirty="0"/>
          </a:p>
          <a:p>
            <a:pPr marL="342900" indent="-342900" algn="l">
              <a:spcBef>
                <a:spcPts val="0"/>
              </a:spcBef>
              <a:buFont typeface="Wingdings" panose="05000000000000000000" pitchFamily="2" charset="2"/>
              <a:buChar char="ü"/>
            </a:pPr>
            <a:r>
              <a:rPr lang="lv-LV" dirty="0"/>
              <a:t>Piedaloties NVO padomē, man būs iespējams sekot līdzi, lai domes īstenotā politika un pieņemtie lēmumi būtu maksimāli atbalstošie uzņēmējdarbības īstenošanai Rīgas pilsētā, jo īpaši attiecībā uz mazajiem un vidējiem uzņēmumiem</a:t>
            </a:r>
          </a:p>
          <a:p>
            <a:pPr algn="l">
              <a:spcBef>
                <a:spcPts val="0"/>
              </a:spcBef>
            </a:pPr>
            <a:endParaRPr lang="lv-LV" dirty="0"/>
          </a:p>
          <a:p>
            <a:pPr marL="342900" indent="-342900" algn="l">
              <a:spcBef>
                <a:spcPts val="0"/>
              </a:spcBef>
              <a:buFont typeface="Wingdings" panose="05000000000000000000" pitchFamily="2" charset="2"/>
              <a:buChar char="ü"/>
            </a:pPr>
            <a:r>
              <a:rPr lang="lv-LV" dirty="0"/>
              <a:t>Tā kā pārstāvu asociāciju arī sapulcēs ar publisko pārvaldi par dažādiem normatīvo aktu un politikas plānošanas dokumentu projektiem, tiks nodrošināta sasaite starp publiskās pārvaldes un domes lēmumiem</a:t>
            </a:r>
          </a:p>
          <a:p>
            <a:pPr marL="342900" indent="-342900" algn="l">
              <a:spcBef>
                <a:spcPts val="0"/>
              </a:spcBef>
              <a:buFont typeface="Wingdings" panose="05000000000000000000" pitchFamily="2" charset="2"/>
              <a:buChar char="ü"/>
            </a:pPr>
            <a:endParaRPr lang="lv-LV" dirty="0"/>
          </a:p>
          <a:p>
            <a:pPr marL="342900" indent="-342900" algn="l">
              <a:spcBef>
                <a:spcPts val="0"/>
              </a:spcBef>
              <a:buFont typeface="Wingdings" panose="05000000000000000000" pitchFamily="2" charset="2"/>
              <a:buChar char="ü"/>
            </a:pPr>
            <a:endParaRPr lang="lv-LV" dirty="0"/>
          </a:p>
          <a:p>
            <a:pPr algn="l">
              <a:spcBef>
                <a:spcPts val="0"/>
              </a:spcBef>
            </a:pPr>
            <a:endParaRPr lang="lv-LV" dirty="0">
              <a:solidFill>
                <a:srgbClr val="C64410"/>
              </a:solidFill>
            </a:endParaRPr>
          </a:p>
          <a:p>
            <a:pPr algn="l">
              <a:spcBef>
                <a:spcPts val="0"/>
              </a:spcBef>
            </a:pPr>
            <a:endParaRPr lang="lv-LV" dirty="0">
              <a:solidFill>
                <a:srgbClr val="C64410"/>
              </a:solidFill>
            </a:endParaRPr>
          </a:p>
          <a:p>
            <a:pPr algn="l">
              <a:spcBef>
                <a:spcPts val="0"/>
              </a:spcBef>
            </a:pPr>
            <a:br>
              <a:rPr lang="lv-LV" dirty="0">
                <a:solidFill>
                  <a:srgbClr val="C64410"/>
                </a:solidFill>
              </a:rPr>
            </a:br>
            <a:endParaRPr lang="lv-LV" dirty="0">
              <a:solidFill>
                <a:srgbClr val="C64410"/>
              </a:solidFill>
            </a:endParaRPr>
          </a:p>
          <a:p>
            <a:pPr algn="l">
              <a:spcBef>
                <a:spcPts val="0"/>
              </a:spcBef>
            </a:pPr>
            <a:endParaRPr lang="en-US" b="0" i="0" dirty="0">
              <a:solidFill>
                <a:srgbClr val="C64410"/>
              </a:solidFill>
              <a:effectLst/>
            </a:endParaRPr>
          </a:p>
          <a:p>
            <a:pPr algn="l">
              <a:spcBef>
                <a:spcPts val="0"/>
              </a:spcBef>
            </a:pPr>
            <a:endParaRPr lang="lv-LV" dirty="0">
              <a:solidFill>
                <a:srgbClr val="FF0000"/>
              </a:solidFill>
              <a:latin typeface="+mn-lt"/>
            </a:endParaRPr>
          </a:p>
        </p:txBody>
      </p:sp>
      <p:pic>
        <p:nvPicPr>
          <p:cNvPr id="5" name="Picture 4">
            <a:extLst>
              <a:ext uri="{FF2B5EF4-FFF2-40B4-BE49-F238E27FC236}">
                <a16:creationId xmlns:a16="http://schemas.microsoft.com/office/drawing/2014/main" id="{46F70EA7-2774-4BF0-B382-709005080C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7750" y="314037"/>
            <a:ext cx="3043344" cy="90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2421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6F70EA7-2774-4BF0-B382-709005080C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7750" y="314037"/>
            <a:ext cx="3043344" cy="90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FD6E73ED-2953-4FB4-969F-56CA8113173B}"/>
              </a:ext>
            </a:extLst>
          </p:cNvPr>
          <p:cNvSpPr/>
          <p:nvPr/>
        </p:nvSpPr>
        <p:spPr>
          <a:xfrm>
            <a:off x="1586062" y="1600674"/>
            <a:ext cx="8768655" cy="954107"/>
          </a:xfrm>
          <a:prstGeom prst="rect">
            <a:avLst/>
          </a:prstGeom>
        </p:spPr>
        <p:txBody>
          <a:bodyPr wrap="square">
            <a:spAutoFit/>
          </a:bodyPr>
          <a:lstStyle/>
          <a:p>
            <a:pPr algn="ctr" fontAlgn="base">
              <a:spcBef>
                <a:spcPct val="0"/>
              </a:spcBef>
              <a:spcAft>
                <a:spcPct val="0"/>
              </a:spcAft>
            </a:pPr>
            <a:r>
              <a:rPr lang="en-US" sz="2800" b="1" dirty="0">
                <a:solidFill>
                  <a:srgbClr val="C00000"/>
                </a:solidFill>
                <a:latin typeface="Arial" charset="0"/>
              </a:rPr>
              <a:t>P</a:t>
            </a:r>
            <a:r>
              <a:rPr lang="lv-LV" sz="2800" b="1" dirty="0">
                <a:solidFill>
                  <a:srgbClr val="C00000"/>
                </a:solidFill>
                <a:latin typeface="Arial" charset="0"/>
              </a:rPr>
              <a:t>artnerība un komandas darbs ir galvenais panākumu nosacījums</a:t>
            </a:r>
            <a:r>
              <a:rPr lang="en-US" sz="2800" b="1" cap="all" dirty="0">
                <a:solidFill>
                  <a:srgbClr val="C00000"/>
                </a:solidFill>
                <a:latin typeface="Arial" charset="0"/>
              </a:rPr>
              <a:t>!</a:t>
            </a:r>
            <a:endParaRPr lang="lt-LT" sz="2800" b="1" cap="all" dirty="0">
              <a:solidFill>
                <a:srgbClr val="C00000"/>
              </a:solidFill>
              <a:latin typeface="Arial" charset="0"/>
            </a:endParaRPr>
          </a:p>
        </p:txBody>
      </p:sp>
      <p:pic>
        <p:nvPicPr>
          <p:cNvPr id="7" name="Picture 2">
            <a:extLst>
              <a:ext uri="{FF2B5EF4-FFF2-40B4-BE49-F238E27FC236}">
                <a16:creationId xmlns:a16="http://schemas.microsoft.com/office/drawing/2014/main" id="{78F29340-C031-4486-81C7-374E5829D2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5875" y="2936256"/>
            <a:ext cx="6080249" cy="3243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177485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6F70EA7-2774-4BF0-B382-709005080C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7750" y="314037"/>
            <a:ext cx="3043344" cy="90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EE6433B2-F1E6-4C1D-9782-C8A0E601D12C}"/>
              </a:ext>
            </a:extLst>
          </p:cNvPr>
          <p:cNvSpPr txBox="1"/>
          <p:nvPr/>
        </p:nvSpPr>
        <p:spPr>
          <a:xfrm>
            <a:off x="2739362" y="1728208"/>
            <a:ext cx="6358048" cy="769441"/>
          </a:xfrm>
          <a:prstGeom prst="rect">
            <a:avLst/>
          </a:prstGeom>
          <a:noFill/>
          <a:ln w="92075">
            <a:solidFill>
              <a:srgbClr val="C00000"/>
            </a:solidFill>
          </a:ln>
          <a:effectLst>
            <a:softEdge rad="50800"/>
          </a:effectLst>
          <a:scene3d>
            <a:camera prst="orthographicFront"/>
            <a:lightRig rig="threePt" dir="t"/>
          </a:scene3d>
          <a:sp3d>
            <a:bevelT w="12700"/>
            <a:bevelB w="12700"/>
          </a:sp3d>
        </p:spPr>
        <p:txBody>
          <a:bodyPr wrap="square" rtlCol="0">
            <a:spAutoFit/>
          </a:bodyPr>
          <a:lstStyle/>
          <a:p>
            <a:r>
              <a:rPr lang="en-CA" sz="4000" b="1" dirty="0">
                <a:solidFill>
                  <a:srgbClr val="C00000"/>
                </a:solidFill>
                <a:latin typeface="Arial" panose="020B0604020202020204" pitchFamily="34" charset="0"/>
                <a:cs typeface="Arial" panose="020B0604020202020204" pitchFamily="34" charset="0"/>
              </a:rPr>
              <a:t>  </a:t>
            </a:r>
            <a:r>
              <a:rPr lang="en-CA" sz="4400" b="1" dirty="0">
                <a:solidFill>
                  <a:srgbClr val="C00000"/>
                </a:solidFill>
                <a:latin typeface="Arial" panose="020B0604020202020204" pitchFamily="34" charset="0"/>
                <a:cs typeface="Arial" panose="020B0604020202020204" pitchFamily="34" charset="0"/>
              </a:rPr>
              <a:t>MĒS    TO     VARAM !</a:t>
            </a:r>
            <a:endParaRPr lang="en-US" sz="4400" b="1" dirty="0">
              <a:solidFill>
                <a:srgbClr val="C00000"/>
              </a:solidFill>
              <a:latin typeface="Arial" panose="020B0604020202020204" pitchFamily="34" charset="0"/>
              <a:cs typeface="Arial" panose="020B0604020202020204" pitchFamily="34" charset="0"/>
            </a:endParaRPr>
          </a:p>
        </p:txBody>
      </p:sp>
      <p:pic>
        <p:nvPicPr>
          <p:cNvPr id="10" name="Picture 9">
            <a:extLst>
              <a:ext uri="{FF2B5EF4-FFF2-40B4-BE49-F238E27FC236}">
                <a16:creationId xmlns:a16="http://schemas.microsoft.com/office/drawing/2014/main" id="{C4300986-9830-48D3-806E-E732596CED17}"/>
              </a:ext>
            </a:extLst>
          </p:cNvPr>
          <p:cNvPicPr>
            <a:picLocks noChangeAspect="1"/>
          </p:cNvPicPr>
          <p:nvPr/>
        </p:nvPicPr>
        <p:blipFill>
          <a:blip r:embed="rId3"/>
          <a:stretch>
            <a:fillRect/>
          </a:stretch>
        </p:blipFill>
        <p:spPr>
          <a:xfrm>
            <a:off x="2890337" y="2560597"/>
            <a:ext cx="6269100" cy="2867777"/>
          </a:xfrm>
          <a:prstGeom prst="rect">
            <a:avLst/>
          </a:prstGeom>
        </p:spPr>
      </p:pic>
    </p:spTree>
    <p:extLst>
      <p:ext uri="{BB962C8B-B14F-4D97-AF65-F5344CB8AC3E}">
        <p14:creationId xmlns:p14="http://schemas.microsoft.com/office/powerpoint/2010/main" val="2086157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C91900E-0580-4869-98E6-A4C53671D06D}"/>
              </a:ext>
            </a:extLst>
          </p:cNvPr>
          <p:cNvSpPr>
            <a:spLocks noGrp="1"/>
          </p:cNvSpPr>
          <p:nvPr>
            <p:ph type="subTitle" idx="1"/>
          </p:nvPr>
        </p:nvSpPr>
        <p:spPr>
          <a:xfrm>
            <a:off x="1625600" y="2475201"/>
            <a:ext cx="9144000" cy="1655762"/>
          </a:xfrm>
        </p:spPr>
        <p:txBody>
          <a:bodyPr>
            <a:normAutofit/>
          </a:bodyPr>
          <a:lstStyle/>
          <a:p>
            <a:pPr>
              <a:spcBef>
                <a:spcPts val="0"/>
              </a:spcBef>
            </a:pPr>
            <a:r>
              <a:rPr lang="lv-LV" sz="3200" b="1" dirty="0">
                <a:solidFill>
                  <a:srgbClr val="C00000"/>
                </a:solidFill>
                <a:effectLst/>
                <a:latin typeface="Times New Roman" panose="02020603050405020304" pitchFamily="18" charset="0"/>
                <a:ea typeface="Calibri" panose="020F0502020204030204" pitchFamily="34" charset="0"/>
              </a:rPr>
              <a:t>Redzējums par Rīgas domes NVO memoranda īstenošanas attīstību</a:t>
            </a:r>
            <a:endParaRPr lang="en-US" sz="3200" b="1" dirty="0">
              <a:solidFill>
                <a:srgbClr val="C00000"/>
              </a:solidFill>
            </a:endParaRPr>
          </a:p>
        </p:txBody>
      </p:sp>
      <p:pic>
        <p:nvPicPr>
          <p:cNvPr id="4" name="Picture 3">
            <a:extLst>
              <a:ext uri="{FF2B5EF4-FFF2-40B4-BE49-F238E27FC236}">
                <a16:creationId xmlns:a16="http://schemas.microsoft.com/office/drawing/2014/main" id="{42817F74-4010-4B34-967F-5DE3CD1832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7750" y="314037"/>
            <a:ext cx="3043344" cy="90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0159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C91900E-0580-4869-98E6-A4C53671D06D}"/>
              </a:ext>
            </a:extLst>
          </p:cNvPr>
          <p:cNvSpPr>
            <a:spLocks noGrp="1"/>
          </p:cNvSpPr>
          <p:nvPr>
            <p:ph type="subTitle" idx="1"/>
          </p:nvPr>
        </p:nvSpPr>
        <p:spPr>
          <a:xfrm>
            <a:off x="824906" y="1391434"/>
            <a:ext cx="10542187" cy="5071510"/>
          </a:xfrm>
        </p:spPr>
        <p:txBody>
          <a:bodyPr>
            <a:noAutofit/>
          </a:bodyPr>
          <a:lstStyle/>
          <a:p>
            <a:pPr algn="l">
              <a:spcBef>
                <a:spcPts val="0"/>
              </a:spcBef>
            </a:pPr>
            <a:r>
              <a:rPr lang="lv-LV" b="1" dirty="0">
                <a:solidFill>
                  <a:srgbClr val="C00000"/>
                </a:solidFill>
              </a:rPr>
              <a:t>Jārestartē Rīgas domes institūciju darbs, jo tās ir smagnējas komunikācijā ar iedzīvotājiem. Jāpalielina NVO iesaite lēmumu pieņemšanā, lai lēmumu pieņemšana būtu caurspīdīga!</a:t>
            </a:r>
          </a:p>
          <a:p>
            <a:pPr algn="l">
              <a:spcBef>
                <a:spcPts val="0"/>
              </a:spcBef>
            </a:pPr>
            <a:endParaRPr lang="lv-LV" dirty="0"/>
          </a:p>
          <a:p>
            <a:pPr algn="l">
              <a:spcBef>
                <a:spcPts val="0"/>
              </a:spcBef>
            </a:pPr>
            <a:r>
              <a:rPr lang="lv-LV" dirty="0"/>
              <a:t>Priekšlikumi:</a:t>
            </a:r>
          </a:p>
          <a:p>
            <a:pPr algn="l">
              <a:spcBef>
                <a:spcPts val="0"/>
              </a:spcBef>
            </a:pPr>
            <a:endParaRPr lang="lv-LV" dirty="0"/>
          </a:p>
          <a:p>
            <a:pPr marL="342900" indent="-342900" algn="l">
              <a:spcBef>
                <a:spcPts val="0"/>
              </a:spcBef>
              <a:buFont typeface="Wingdings" panose="05000000000000000000" pitchFamily="2" charset="2"/>
              <a:buChar char="ü"/>
            </a:pPr>
            <a:r>
              <a:rPr lang="lv-LV" dirty="0"/>
              <a:t>Izstrādāt regulējumu, saskaņā ar kuru jebkurai Rīgas domes struktūrvienībai un to darbiniekiem</a:t>
            </a:r>
            <a:r>
              <a:rPr lang="lv-LV" dirty="0">
                <a:solidFill>
                  <a:srgbClr val="C64410"/>
                </a:solidFill>
              </a:rPr>
              <a:t> </a:t>
            </a:r>
            <a:r>
              <a:rPr lang="lv-LV" dirty="0">
                <a:solidFill>
                  <a:srgbClr val="C00000"/>
                </a:solidFill>
              </a:rPr>
              <a:t>jāsniedz atbilde uz jebkuru iesniegumu (gan vēstuli, gan e-pastu) 2 nedēļu laikā. </a:t>
            </a:r>
            <a:r>
              <a:rPr lang="lv-LV" dirty="0"/>
              <a:t>Īpašos gadījumos - 4 nedēļu laikā, ja tam ir pamatojums un par to informējot iesnieguma iesniedzēju</a:t>
            </a:r>
          </a:p>
          <a:p>
            <a:pPr algn="l">
              <a:spcBef>
                <a:spcPts val="0"/>
              </a:spcBef>
            </a:pPr>
            <a:endParaRPr lang="lv-LV" dirty="0"/>
          </a:p>
          <a:p>
            <a:pPr marL="342900" indent="-342900" algn="l">
              <a:spcBef>
                <a:spcPts val="0"/>
              </a:spcBef>
              <a:buFont typeface="Wingdings" panose="05000000000000000000" pitchFamily="2" charset="2"/>
              <a:buChar char="ü"/>
            </a:pPr>
            <a:r>
              <a:rPr lang="lv-LV" dirty="0"/>
              <a:t>Katrai RD komitejai un departamentam izveidot </a:t>
            </a:r>
            <a:r>
              <a:rPr lang="lv-LV" dirty="0">
                <a:solidFill>
                  <a:srgbClr val="C00000"/>
                </a:solidFill>
              </a:rPr>
              <a:t>e-pastu listi ar visiem memorandu parakstījušiem NVO attiecīgajā sfērā</a:t>
            </a:r>
            <a:r>
              <a:rPr lang="lv-LV" dirty="0"/>
              <a:t>, un visus RD normatīvo aktu un politikas plānošanas dokumentu projektus nosūtīt saskaņošanai šai listei. Pēc komentāru saņemšanas rīkot </a:t>
            </a:r>
            <a:r>
              <a:rPr lang="lv-LV" dirty="0">
                <a:solidFill>
                  <a:srgbClr val="C00000"/>
                </a:solidFill>
              </a:rPr>
              <a:t>apspriedi </a:t>
            </a:r>
            <a:r>
              <a:rPr lang="lv-LV" dirty="0"/>
              <a:t>ar visiem, kas iesūtījuši komentārus</a:t>
            </a:r>
          </a:p>
          <a:p>
            <a:pPr algn="l">
              <a:spcBef>
                <a:spcPts val="0"/>
              </a:spcBef>
            </a:pPr>
            <a:endParaRPr lang="lv-LV" dirty="0"/>
          </a:p>
          <a:p>
            <a:pPr algn="l">
              <a:spcBef>
                <a:spcPts val="0"/>
              </a:spcBef>
            </a:pPr>
            <a:endParaRPr lang="lv-LV" dirty="0">
              <a:solidFill>
                <a:srgbClr val="C64410"/>
              </a:solidFill>
            </a:endParaRPr>
          </a:p>
          <a:p>
            <a:pPr algn="l">
              <a:spcBef>
                <a:spcPts val="0"/>
              </a:spcBef>
            </a:pPr>
            <a:endParaRPr lang="lv-LV" dirty="0">
              <a:solidFill>
                <a:srgbClr val="C64410"/>
              </a:solidFill>
            </a:endParaRPr>
          </a:p>
          <a:p>
            <a:pPr algn="l">
              <a:spcBef>
                <a:spcPts val="0"/>
              </a:spcBef>
            </a:pPr>
            <a:br>
              <a:rPr lang="lv-LV" dirty="0">
                <a:solidFill>
                  <a:srgbClr val="C64410"/>
                </a:solidFill>
              </a:rPr>
            </a:br>
            <a:endParaRPr lang="lv-LV" dirty="0">
              <a:solidFill>
                <a:srgbClr val="C64410"/>
              </a:solidFill>
            </a:endParaRPr>
          </a:p>
          <a:p>
            <a:pPr algn="l">
              <a:spcBef>
                <a:spcPts val="0"/>
              </a:spcBef>
            </a:pPr>
            <a:endParaRPr lang="en-US" b="0" i="0" dirty="0">
              <a:solidFill>
                <a:srgbClr val="C64410"/>
              </a:solidFill>
              <a:effectLst/>
            </a:endParaRPr>
          </a:p>
          <a:p>
            <a:pPr algn="l">
              <a:spcBef>
                <a:spcPts val="0"/>
              </a:spcBef>
            </a:pPr>
            <a:endParaRPr lang="lv-LV" dirty="0">
              <a:solidFill>
                <a:srgbClr val="FF0000"/>
              </a:solidFill>
              <a:latin typeface="+mn-lt"/>
            </a:endParaRPr>
          </a:p>
        </p:txBody>
      </p:sp>
      <p:pic>
        <p:nvPicPr>
          <p:cNvPr id="5" name="Picture 4">
            <a:extLst>
              <a:ext uri="{FF2B5EF4-FFF2-40B4-BE49-F238E27FC236}">
                <a16:creationId xmlns:a16="http://schemas.microsoft.com/office/drawing/2014/main" id="{46F70EA7-2774-4BF0-B382-709005080C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7750" y="314037"/>
            <a:ext cx="3043344" cy="90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3499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C91900E-0580-4869-98E6-A4C53671D06D}"/>
              </a:ext>
            </a:extLst>
          </p:cNvPr>
          <p:cNvSpPr>
            <a:spLocks noGrp="1"/>
          </p:cNvSpPr>
          <p:nvPr>
            <p:ph type="subTitle" idx="1"/>
          </p:nvPr>
        </p:nvSpPr>
        <p:spPr>
          <a:xfrm>
            <a:off x="930231" y="1611106"/>
            <a:ext cx="10542187" cy="4212645"/>
          </a:xfrm>
        </p:spPr>
        <p:txBody>
          <a:bodyPr>
            <a:noAutofit/>
          </a:bodyPr>
          <a:lstStyle/>
          <a:p>
            <a:pPr marL="342900" indent="-342900" algn="l">
              <a:spcBef>
                <a:spcPts val="0"/>
              </a:spcBef>
              <a:buFont typeface="Wingdings" panose="05000000000000000000" pitchFamily="2" charset="2"/>
              <a:buChar char="ü"/>
            </a:pPr>
            <a:r>
              <a:rPr lang="lv-LV" dirty="0"/>
              <a:t>Izstrādāt kārtību, kādā, veidojot </a:t>
            </a:r>
            <a:r>
              <a:rPr lang="lv-LV" dirty="0">
                <a:solidFill>
                  <a:srgbClr val="C00000"/>
                </a:solidFill>
              </a:rPr>
              <a:t>darba grupas vai padomes </a:t>
            </a:r>
            <a:r>
              <a:rPr lang="lv-LV" dirty="0"/>
              <a:t>pašvaldībās un sastādot domes budžetu</a:t>
            </a:r>
            <a:r>
              <a:rPr lang="lv-LV" dirty="0">
                <a:solidFill>
                  <a:srgbClr val="C00000"/>
                </a:solidFill>
              </a:rPr>
              <a:t>, tiek iesaistīti attiecīgās nozares NVO</a:t>
            </a:r>
            <a:r>
              <a:rPr lang="lv-LV" dirty="0"/>
              <a:t>, kas parakstījuši memorandu. Tādējādi tiks nodrošināta NVO iesaiste dažādos līmeņos</a:t>
            </a:r>
          </a:p>
          <a:p>
            <a:pPr algn="l">
              <a:spcBef>
                <a:spcPts val="0"/>
              </a:spcBef>
            </a:pPr>
            <a:endParaRPr lang="lv-LV" dirty="0"/>
          </a:p>
          <a:p>
            <a:pPr marL="342900" indent="-342900" algn="l">
              <a:spcBef>
                <a:spcPts val="0"/>
              </a:spcBef>
              <a:buFont typeface="Wingdings" panose="05000000000000000000" pitchFamily="2" charset="2"/>
              <a:buChar char="ü"/>
            </a:pPr>
            <a:r>
              <a:rPr lang="lv-LV" dirty="0"/>
              <a:t>Padomei izskatīt </a:t>
            </a:r>
            <a:r>
              <a:rPr lang="lv-LV" dirty="0">
                <a:solidFill>
                  <a:srgbClr val="C00000"/>
                </a:solidFill>
              </a:rPr>
              <a:t>sūdzības no NVO</a:t>
            </a:r>
            <a:r>
              <a:rPr lang="lv-LV" dirty="0"/>
              <a:t>, ja iepriekš minētie ieteikumi nav tikuši kādā brīdī ievēroti no domes struktūrvienību puses</a:t>
            </a:r>
          </a:p>
          <a:p>
            <a:pPr marL="342900" indent="-342900" algn="l">
              <a:spcBef>
                <a:spcPts val="0"/>
              </a:spcBef>
              <a:buFont typeface="Wingdings" panose="05000000000000000000" pitchFamily="2" charset="2"/>
              <a:buChar char="ü"/>
            </a:pPr>
            <a:endParaRPr lang="lv-LV" dirty="0"/>
          </a:p>
          <a:p>
            <a:pPr marL="342900" indent="-342900" algn="l">
              <a:spcBef>
                <a:spcPts val="0"/>
              </a:spcBef>
              <a:buFont typeface="Wingdings" panose="05000000000000000000" pitchFamily="2" charset="2"/>
              <a:buChar char="ü"/>
            </a:pPr>
            <a:r>
              <a:rPr lang="lv-LV" dirty="0"/>
              <a:t>Padomē ietilpstošie NVO pārstāvji kalpo </a:t>
            </a:r>
            <a:r>
              <a:rPr lang="lv-LV" dirty="0">
                <a:solidFill>
                  <a:srgbClr val="C00000"/>
                </a:solidFill>
              </a:rPr>
              <a:t>kā vienots kompetences centrs </a:t>
            </a:r>
            <a:r>
              <a:rPr lang="lv-LV" dirty="0"/>
              <a:t>mēram par dažādiem jautājumiem un sniedz viedokli par konkrēto pārstāvēto sfēru </a:t>
            </a:r>
          </a:p>
          <a:p>
            <a:pPr marL="342900" indent="-342900" algn="l">
              <a:spcBef>
                <a:spcPts val="0"/>
              </a:spcBef>
              <a:buFont typeface="Wingdings" panose="05000000000000000000" pitchFamily="2" charset="2"/>
              <a:buChar char="ü"/>
            </a:pPr>
            <a:endParaRPr lang="lv-LV" dirty="0"/>
          </a:p>
          <a:p>
            <a:pPr marL="342900" indent="-342900" algn="l">
              <a:spcBef>
                <a:spcPts val="0"/>
              </a:spcBef>
              <a:buFont typeface="Wingdings" panose="05000000000000000000" pitchFamily="2" charset="2"/>
              <a:buChar char="ü"/>
            </a:pPr>
            <a:r>
              <a:rPr lang="lv-LV" dirty="0"/>
              <a:t>Padomes sekretariāts publicē </a:t>
            </a:r>
            <a:r>
              <a:rPr lang="lv-LV" dirty="0">
                <a:solidFill>
                  <a:srgbClr val="C00000"/>
                </a:solidFill>
              </a:rPr>
              <a:t>relīzes</a:t>
            </a:r>
            <a:r>
              <a:rPr lang="lv-LV" dirty="0"/>
              <a:t> par padomē apspriestajiem jautājumiem, lai pēc iespējas lielāka sabiedrības daļa būtu informēta par tās darbu</a:t>
            </a:r>
          </a:p>
          <a:p>
            <a:pPr algn="l">
              <a:spcBef>
                <a:spcPts val="0"/>
              </a:spcBef>
            </a:pPr>
            <a:endParaRPr lang="lv-LV" dirty="0"/>
          </a:p>
          <a:p>
            <a:pPr algn="l">
              <a:spcBef>
                <a:spcPts val="0"/>
              </a:spcBef>
            </a:pPr>
            <a:endParaRPr lang="lv-LV" dirty="0">
              <a:solidFill>
                <a:srgbClr val="C64410"/>
              </a:solidFill>
            </a:endParaRPr>
          </a:p>
          <a:p>
            <a:pPr algn="l">
              <a:spcBef>
                <a:spcPts val="0"/>
              </a:spcBef>
            </a:pPr>
            <a:br>
              <a:rPr lang="lv-LV" dirty="0">
                <a:solidFill>
                  <a:srgbClr val="C64410"/>
                </a:solidFill>
              </a:rPr>
            </a:br>
            <a:endParaRPr lang="lv-LV" dirty="0">
              <a:solidFill>
                <a:srgbClr val="C64410"/>
              </a:solidFill>
            </a:endParaRPr>
          </a:p>
          <a:p>
            <a:pPr algn="l">
              <a:spcBef>
                <a:spcPts val="0"/>
              </a:spcBef>
            </a:pPr>
            <a:endParaRPr lang="en-US" b="0" i="0" dirty="0">
              <a:solidFill>
                <a:srgbClr val="C64410"/>
              </a:solidFill>
              <a:effectLst/>
            </a:endParaRPr>
          </a:p>
          <a:p>
            <a:pPr algn="l">
              <a:spcBef>
                <a:spcPts val="0"/>
              </a:spcBef>
            </a:pPr>
            <a:endParaRPr lang="lv-LV" dirty="0">
              <a:solidFill>
                <a:srgbClr val="FF0000"/>
              </a:solidFill>
              <a:latin typeface="+mn-lt"/>
            </a:endParaRPr>
          </a:p>
        </p:txBody>
      </p:sp>
      <p:pic>
        <p:nvPicPr>
          <p:cNvPr id="5" name="Picture 4">
            <a:extLst>
              <a:ext uri="{FF2B5EF4-FFF2-40B4-BE49-F238E27FC236}">
                <a16:creationId xmlns:a16="http://schemas.microsoft.com/office/drawing/2014/main" id="{46F70EA7-2774-4BF0-B382-709005080C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7750" y="314037"/>
            <a:ext cx="3043344" cy="90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02095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C91900E-0580-4869-98E6-A4C53671D06D}"/>
              </a:ext>
            </a:extLst>
          </p:cNvPr>
          <p:cNvSpPr>
            <a:spLocks noGrp="1"/>
          </p:cNvSpPr>
          <p:nvPr>
            <p:ph type="subTitle" idx="1"/>
          </p:nvPr>
        </p:nvSpPr>
        <p:spPr>
          <a:xfrm>
            <a:off x="939109" y="1610336"/>
            <a:ext cx="10542187" cy="4426480"/>
          </a:xfrm>
        </p:spPr>
        <p:txBody>
          <a:bodyPr>
            <a:noAutofit/>
          </a:bodyPr>
          <a:lstStyle/>
          <a:p>
            <a:pPr marL="342900" indent="-342900" algn="l">
              <a:spcBef>
                <a:spcPts val="0"/>
              </a:spcBef>
              <a:buFont typeface="Wingdings" panose="05000000000000000000" pitchFamily="2" charset="2"/>
              <a:buChar char="ü"/>
            </a:pPr>
            <a:r>
              <a:rPr lang="lv-LV" dirty="0"/>
              <a:t>NVO pārstāvji, kas parakstījuši memorandu, bet padomē neietilpst, </a:t>
            </a:r>
            <a:r>
              <a:rPr lang="lv-LV" dirty="0">
                <a:solidFill>
                  <a:srgbClr val="C00000"/>
                </a:solidFill>
              </a:rPr>
              <a:t>pēc jaunākās informācijas par padomē lemto var vērsties pie attiecīgās nozares padomes locekļa no NVO,</a:t>
            </a:r>
            <a:r>
              <a:rPr lang="lv-LV" dirty="0"/>
              <a:t> un tam ir pienākums sniegt visu viņa rīcībā esošo informāciju, ja vien tā nav klasificēta</a:t>
            </a:r>
          </a:p>
          <a:p>
            <a:pPr marL="342900" indent="-342900" algn="l">
              <a:spcBef>
                <a:spcPts val="0"/>
              </a:spcBef>
              <a:buFont typeface="Wingdings" panose="05000000000000000000" pitchFamily="2" charset="2"/>
              <a:buChar char="ü"/>
            </a:pPr>
            <a:endParaRPr lang="lv-LV" dirty="0"/>
          </a:p>
          <a:p>
            <a:pPr marL="342900" indent="-342900" algn="l">
              <a:spcBef>
                <a:spcPts val="0"/>
              </a:spcBef>
              <a:buFont typeface="Wingdings" panose="05000000000000000000" pitchFamily="2" charset="2"/>
              <a:buChar char="ü"/>
            </a:pPr>
            <a:r>
              <a:rPr lang="lv-LV" dirty="0"/>
              <a:t>Attiecīgā </a:t>
            </a:r>
            <a:r>
              <a:rPr lang="lv-LV" dirty="0">
                <a:solidFill>
                  <a:srgbClr val="C00000"/>
                </a:solidFill>
              </a:rPr>
              <a:t>padomes locekļa pienākums ir uzklausīt un ņemt vērā viedokli</a:t>
            </a:r>
            <a:r>
              <a:rPr lang="lv-LV" dirty="0"/>
              <a:t>, ko tam izteicis cita NVO pārstāvis no tās pašas nozares</a:t>
            </a:r>
          </a:p>
          <a:p>
            <a:pPr algn="l">
              <a:spcBef>
                <a:spcPts val="0"/>
              </a:spcBef>
            </a:pPr>
            <a:endParaRPr lang="lv-LV" dirty="0"/>
          </a:p>
          <a:p>
            <a:pPr marL="342900" indent="-342900" algn="l">
              <a:spcBef>
                <a:spcPts val="0"/>
              </a:spcBef>
              <a:buFont typeface="Wingdings" panose="05000000000000000000" pitchFamily="2" charset="2"/>
              <a:buChar char="ü"/>
            </a:pPr>
            <a:r>
              <a:rPr lang="lv-LV" dirty="0"/>
              <a:t>Domes komiteju un departamentu pārstāvji </a:t>
            </a:r>
            <a:r>
              <a:rPr lang="lv-LV" dirty="0">
                <a:solidFill>
                  <a:srgbClr val="C00000"/>
                </a:solidFill>
              </a:rPr>
              <a:t>regulāri ziņo </a:t>
            </a:r>
            <a:r>
              <a:rPr lang="lv-LV" dirty="0"/>
              <a:t>par aktualitātēm padomes locekļiem (topošie jauni normatīvie akti un politikas plānošanas dokumenti, izmaiņas esošajā regulējamā, jauni plānotie projekti, iniciatīvas un aktivitātes, budžeta plāni) un padomes locekļi sniedz viedokli, nepieciešamības gadījumā konsultējoties pie citiem savas nozares NVO</a:t>
            </a:r>
          </a:p>
          <a:p>
            <a:pPr marL="342900" indent="-342900" algn="l">
              <a:spcBef>
                <a:spcPts val="0"/>
              </a:spcBef>
              <a:buFont typeface="Wingdings" panose="05000000000000000000" pitchFamily="2" charset="2"/>
              <a:buChar char="ü"/>
            </a:pPr>
            <a:endParaRPr lang="lv-LV" dirty="0"/>
          </a:p>
          <a:p>
            <a:pPr marL="342900" indent="-342900" algn="l">
              <a:spcBef>
                <a:spcPts val="0"/>
              </a:spcBef>
              <a:buFont typeface="Wingdings" panose="05000000000000000000" pitchFamily="2" charset="2"/>
              <a:buChar char="ü"/>
            </a:pPr>
            <a:endParaRPr lang="lv-LV" dirty="0"/>
          </a:p>
          <a:p>
            <a:pPr algn="l">
              <a:spcBef>
                <a:spcPts val="0"/>
              </a:spcBef>
            </a:pPr>
            <a:endParaRPr lang="lv-LV" dirty="0">
              <a:solidFill>
                <a:srgbClr val="C64410"/>
              </a:solidFill>
            </a:endParaRPr>
          </a:p>
          <a:p>
            <a:pPr algn="l">
              <a:spcBef>
                <a:spcPts val="0"/>
              </a:spcBef>
            </a:pPr>
            <a:endParaRPr lang="lv-LV" dirty="0">
              <a:solidFill>
                <a:srgbClr val="C64410"/>
              </a:solidFill>
            </a:endParaRPr>
          </a:p>
          <a:p>
            <a:pPr algn="l">
              <a:spcBef>
                <a:spcPts val="0"/>
              </a:spcBef>
            </a:pPr>
            <a:br>
              <a:rPr lang="lv-LV" dirty="0">
                <a:solidFill>
                  <a:srgbClr val="C64410"/>
                </a:solidFill>
              </a:rPr>
            </a:br>
            <a:endParaRPr lang="lv-LV" dirty="0">
              <a:solidFill>
                <a:srgbClr val="C64410"/>
              </a:solidFill>
            </a:endParaRPr>
          </a:p>
          <a:p>
            <a:pPr algn="l">
              <a:spcBef>
                <a:spcPts val="0"/>
              </a:spcBef>
            </a:pPr>
            <a:endParaRPr lang="en-US" b="0" i="0" dirty="0">
              <a:solidFill>
                <a:srgbClr val="C64410"/>
              </a:solidFill>
              <a:effectLst/>
            </a:endParaRPr>
          </a:p>
          <a:p>
            <a:pPr algn="l">
              <a:spcBef>
                <a:spcPts val="0"/>
              </a:spcBef>
            </a:pPr>
            <a:endParaRPr lang="lv-LV" dirty="0">
              <a:solidFill>
                <a:srgbClr val="FF0000"/>
              </a:solidFill>
              <a:latin typeface="+mn-lt"/>
            </a:endParaRPr>
          </a:p>
        </p:txBody>
      </p:sp>
      <p:pic>
        <p:nvPicPr>
          <p:cNvPr id="5" name="Picture 4">
            <a:extLst>
              <a:ext uri="{FF2B5EF4-FFF2-40B4-BE49-F238E27FC236}">
                <a16:creationId xmlns:a16="http://schemas.microsoft.com/office/drawing/2014/main" id="{46F70EA7-2774-4BF0-B382-709005080C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7750" y="314037"/>
            <a:ext cx="3043344" cy="90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05936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C91900E-0580-4869-98E6-A4C53671D06D}"/>
              </a:ext>
            </a:extLst>
          </p:cNvPr>
          <p:cNvSpPr>
            <a:spLocks noGrp="1"/>
          </p:cNvSpPr>
          <p:nvPr>
            <p:ph type="subTitle" idx="1"/>
          </p:nvPr>
        </p:nvSpPr>
        <p:spPr>
          <a:xfrm>
            <a:off x="1098907" y="1761256"/>
            <a:ext cx="10542187" cy="4426480"/>
          </a:xfrm>
        </p:spPr>
        <p:txBody>
          <a:bodyPr>
            <a:noAutofit/>
          </a:bodyPr>
          <a:lstStyle/>
          <a:p>
            <a:pPr marL="342900" indent="-342900" algn="l">
              <a:spcBef>
                <a:spcPts val="0"/>
              </a:spcBef>
              <a:buFont typeface="Wingdings" panose="05000000000000000000" pitchFamily="2" charset="2"/>
              <a:buChar char="ü"/>
            </a:pPr>
            <a:r>
              <a:rPr lang="lv-LV" dirty="0"/>
              <a:t>Izstrādāt kārtību, kādā Rīgas dome atsevišķu savu </a:t>
            </a:r>
            <a:r>
              <a:rPr lang="lv-LV" dirty="0">
                <a:solidFill>
                  <a:srgbClr val="C00000"/>
                </a:solidFill>
              </a:rPr>
              <a:t>uzdevumu izpildi uztic NVO</a:t>
            </a:r>
          </a:p>
          <a:p>
            <a:pPr marL="342900" indent="-342900" algn="l">
              <a:spcBef>
                <a:spcPts val="0"/>
              </a:spcBef>
              <a:buFont typeface="Wingdings" panose="05000000000000000000" pitchFamily="2" charset="2"/>
              <a:buChar char="ü"/>
            </a:pPr>
            <a:endParaRPr lang="lv-LV" dirty="0"/>
          </a:p>
          <a:p>
            <a:pPr marL="342900" indent="-342900" algn="l">
              <a:spcBef>
                <a:spcPts val="0"/>
              </a:spcBef>
              <a:buFont typeface="Wingdings" panose="05000000000000000000" pitchFamily="2" charset="2"/>
              <a:buChar char="ü"/>
            </a:pPr>
            <a:r>
              <a:rPr lang="lv-LV" dirty="0"/>
              <a:t>Izstrādāt  </a:t>
            </a:r>
            <a:r>
              <a:rPr lang="lv-LV" dirty="0">
                <a:solidFill>
                  <a:srgbClr val="C00000"/>
                </a:solidFill>
              </a:rPr>
              <a:t>vienotu datu bāzi </a:t>
            </a:r>
            <a:r>
              <a:rPr lang="lv-LV" dirty="0"/>
              <a:t>ar visiem memorandu parakstījušiem NVO un reizi gadā atjaunot aktuālos saziņas datus</a:t>
            </a:r>
          </a:p>
          <a:p>
            <a:pPr marL="342900" indent="-342900" algn="l">
              <a:spcBef>
                <a:spcPts val="0"/>
              </a:spcBef>
              <a:buFont typeface="Wingdings" panose="05000000000000000000" pitchFamily="2" charset="2"/>
              <a:buChar char="ü"/>
            </a:pPr>
            <a:endParaRPr lang="lv-LV" dirty="0"/>
          </a:p>
          <a:p>
            <a:pPr marL="342900" indent="-342900" algn="l">
              <a:spcBef>
                <a:spcPts val="0"/>
              </a:spcBef>
              <a:buFont typeface="Wingdings" panose="05000000000000000000" pitchFamily="2" charset="2"/>
              <a:buChar char="ü"/>
            </a:pPr>
            <a:r>
              <a:rPr lang="lv-LV" dirty="0"/>
              <a:t>Identificēt </a:t>
            </a:r>
            <a:r>
              <a:rPr lang="lv-LV" dirty="0">
                <a:solidFill>
                  <a:srgbClr val="C00000"/>
                </a:solidFill>
              </a:rPr>
              <a:t>labo praksi </a:t>
            </a:r>
            <a:r>
              <a:rPr lang="lv-LV" dirty="0"/>
              <a:t>citās valstīs attiecībā uz NVO iesaisti pašvaldības darbā, un analizēt tās ieviešanas iespējas domē</a:t>
            </a:r>
          </a:p>
          <a:p>
            <a:pPr marL="342900" indent="-342900" algn="l">
              <a:spcBef>
                <a:spcPts val="0"/>
              </a:spcBef>
              <a:buFont typeface="Wingdings" panose="05000000000000000000" pitchFamily="2" charset="2"/>
              <a:buChar char="ü"/>
            </a:pPr>
            <a:endParaRPr lang="lv-LV" dirty="0"/>
          </a:p>
          <a:p>
            <a:pPr marL="342900" indent="-342900" algn="l">
              <a:spcBef>
                <a:spcPts val="0"/>
              </a:spcBef>
              <a:buFont typeface="Wingdings" panose="05000000000000000000" pitchFamily="2" charset="2"/>
              <a:buChar char="ü"/>
            </a:pPr>
            <a:r>
              <a:rPr lang="lv-LV" dirty="0"/>
              <a:t>Regulāri organizēt </a:t>
            </a:r>
            <a:r>
              <a:rPr lang="lv-LV" dirty="0">
                <a:solidFill>
                  <a:srgbClr val="C00000"/>
                </a:solidFill>
              </a:rPr>
              <a:t>publiskas diskusijas un konferences </a:t>
            </a:r>
            <a:r>
              <a:rPr lang="lv-LV" dirty="0"/>
              <a:t>ar NVO pārstāvjiem par pilsoniskā dialoga lomu pilsētā, šķēršļiem un iespējamiem risinājumiem</a:t>
            </a:r>
          </a:p>
          <a:p>
            <a:pPr marL="342900" indent="-342900" algn="l">
              <a:spcBef>
                <a:spcPts val="0"/>
              </a:spcBef>
              <a:buFont typeface="Wingdings" panose="05000000000000000000" pitchFamily="2" charset="2"/>
              <a:buChar char="ü"/>
            </a:pPr>
            <a:endParaRPr lang="lv-LV" dirty="0"/>
          </a:p>
          <a:p>
            <a:pPr marL="342900" indent="-342900" algn="l">
              <a:spcBef>
                <a:spcPts val="0"/>
              </a:spcBef>
              <a:buFont typeface="Wingdings" panose="05000000000000000000" pitchFamily="2" charset="2"/>
              <a:buChar char="ü"/>
            </a:pPr>
            <a:r>
              <a:rPr lang="lv-LV" dirty="0"/>
              <a:t>Analizēt </a:t>
            </a:r>
            <a:r>
              <a:rPr lang="lv-LV" dirty="0">
                <a:solidFill>
                  <a:srgbClr val="C00000"/>
                </a:solidFill>
              </a:rPr>
              <a:t>NVO nama tālākās </a:t>
            </a:r>
            <a:r>
              <a:rPr lang="lv-LV" dirty="0"/>
              <a:t>attīstības iespējas</a:t>
            </a:r>
          </a:p>
          <a:p>
            <a:pPr algn="l">
              <a:spcBef>
                <a:spcPts val="0"/>
              </a:spcBef>
            </a:pPr>
            <a:endParaRPr lang="lv-LV" dirty="0">
              <a:solidFill>
                <a:srgbClr val="C64410"/>
              </a:solidFill>
            </a:endParaRPr>
          </a:p>
          <a:p>
            <a:pPr algn="l">
              <a:spcBef>
                <a:spcPts val="0"/>
              </a:spcBef>
            </a:pPr>
            <a:endParaRPr lang="lv-LV" dirty="0">
              <a:solidFill>
                <a:srgbClr val="C64410"/>
              </a:solidFill>
            </a:endParaRPr>
          </a:p>
          <a:p>
            <a:pPr algn="l">
              <a:spcBef>
                <a:spcPts val="0"/>
              </a:spcBef>
            </a:pPr>
            <a:br>
              <a:rPr lang="lv-LV" dirty="0">
                <a:solidFill>
                  <a:srgbClr val="C64410"/>
                </a:solidFill>
              </a:rPr>
            </a:br>
            <a:endParaRPr lang="lv-LV" dirty="0">
              <a:solidFill>
                <a:srgbClr val="C64410"/>
              </a:solidFill>
            </a:endParaRPr>
          </a:p>
          <a:p>
            <a:pPr algn="l">
              <a:spcBef>
                <a:spcPts val="0"/>
              </a:spcBef>
            </a:pPr>
            <a:endParaRPr lang="en-US" b="0" i="0" dirty="0">
              <a:solidFill>
                <a:srgbClr val="C64410"/>
              </a:solidFill>
              <a:effectLst/>
            </a:endParaRPr>
          </a:p>
          <a:p>
            <a:pPr algn="l">
              <a:spcBef>
                <a:spcPts val="0"/>
              </a:spcBef>
            </a:pPr>
            <a:endParaRPr lang="lv-LV" dirty="0">
              <a:solidFill>
                <a:srgbClr val="FF0000"/>
              </a:solidFill>
              <a:latin typeface="+mn-lt"/>
            </a:endParaRPr>
          </a:p>
        </p:txBody>
      </p:sp>
      <p:pic>
        <p:nvPicPr>
          <p:cNvPr id="5" name="Picture 4">
            <a:extLst>
              <a:ext uri="{FF2B5EF4-FFF2-40B4-BE49-F238E27FC236}">
                <a16:creationId xmlns:a16="http://schemas.microsoft.com/office/drawing/2014/main" id="{46F70EA7-2774-4BF0-B382-709005080C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7750" y="314037"/>
            <a:ext cx="3043344" cy="90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59474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C91900E-0580-4869-98E6-A4C53671D06D}"/>
              </a:ext>
            </a:extLst>
          </p:cNvPr>
          <p:cNvSpPr>
            <a:spLocks noGrp="1"/>
          </p:cNvSpPr>
          <p:nvPr>
            <p:ph type="subTitle" idx="1"/>
          </p:nvPr>
        </p:nvSpPr>
        <p:spPr>
          <a:xfrm>
            <a:off x="965742" y="1574824"/>
            <a:ext cx="10542187" cy="4825975"/>
          </a:xfrm>
        </p:spPr>
        <p:txBody>
          <a:bodyPr>
            <a:noAutofit/>
          </a:bodyPr>
          <a:lstStyle/>
          <a:p>
            <a:pPr marL="342900" indent="-342900" algn="l">
              <a:spcBef>
                <a:spcPts val="0"/>
              </a:spcBef>
              <a:buFont typeface="Wingdings" panose="05000000000000000000" pitchFamily="2" charset="2"/>
              <a:buChar char="ü"/>
            </a:pPr>
            <a:r>
              <a:rPr lang="lv-LV" dirty="0"/>
              <a:t>Riga.lv mājaslapā sadaļā «Sabiedrības līdzdalība» norādīt visu domes </a:t>
            </a:r>
            <a:r>
              <a:rPr lang="lv-LV" dirty="0">
                <a:solidFill>
                  <a:srgbClr val="C00000"/>
                </a:solidFill>
              </a:rPr>
              <a:t>struktūrvienību kontaktpersonas</a:t>
            </a:r>
            <a:r>
              <a:rPr lang="lv-LV" dirty="0"/>
              <a:t> darbam ar NVO un iekļaut </a:t>
            </a:r>
            <a:r>
              <a:rPr lang="lv-LV" dirty="0">
                <a:solidFill>
                  <a:srgbClr val="C00000"/>
                </a:solidFill>
              </a:rPr>
              <a:t>sarakstu ar visiem normatīvo aktu un politikas plānošanas dokumentu projektiem</a:t>
            </a:r>
            <a:r>
              <a:rPr lang="lv-LV" dirty="0"/>
              <a:t>, par kuriem jebkurš NVO vai sabiedrības loceklis var iesniegt viedokli norādītajā termiņā</a:t>
            </a:r>
          </a:p>
          <a:p>
            <a:pPr marL="342900" indent="-342900" algn="l">
              <a:spcBef>
                <a:spcPts val="0"/>
              </a:spcBef>
              <a:buFont typeface="Wingdings" panose="05000000000000000000" pitchFamily="2" charset="2"/>
              <a:buChar char="ü"/>
            </a:pPr>
            <a:endParaRPr lang="lv-LV" dirty="0"/>
          </a:p>
          <a:p>
            <a:pPr marL="342900" indent="-342900" algn="l">
              <a:spcBef>
                <a:spcPts val="0"/>
              </a:spcBef>
              <a:buFont typeface="Wingdings" panose="05000000000000000000" pitchFamily="2" charset="2"/>
              <a:buChar char="ü"/>
            </a:pPr>
            <a:r>
              <a:rPr lang="lv-LV" dirty="0"/>
              <a:t>Lai novērtētu domes struktūrvienību sadarbības kvalitāti ar NVO, padomes sekretariātam reizi gadā </a:t>
            </a:r>
            <a:r>
              <a:rPr lang="lv-LV" dirty="0">
                <a:solidFill>
                  <a:srgbClr val="C00000"/>
                </a:solidFill>
              </a:rPr>
              <a:t>aptaujāt visus memorandu parakstījušos NVO </a:t>
            </a:r>
            <a:r>
              <a:rPr lang="lv-LV" dirty="0"/>
              <a:t>par to viedokli un apmierinātības līmeni. Atbilstoši rezultātiem padomei izstrādāt priekšlikumus koriģējošiem pasākumiem</a:t>
            </a:r>
          </a:p>
          <a:p>
            <a:pPr marL="342900" indent="-342900" algn="l">
              <a:spcBef>
                <a:spcPts val="0"/>
              </a:spcBef>
              <a:buFont typeface="Wingdings" panose="05000000000000000000" pitchFamily="2" charset="2"/>
              <a:buChar char="ü"/>
            </a:pPr>
            <a:endParaRPr lang="lv-LV" dirty="0"/>
          </a:p>
          <a:p>
            <a:pPr marL="342900" indent="-342900" algn="l">
              <a:spcBef>
                <a:spcPts val="0"/>
              </a:spcBef>
              <a:buFont typeface="Wingdings" panose="05000000000000000000" pitchFamily="2" charset="2"/>
              <a:buChar char="ü"/>
            </a:pPr>
            <a:r>
              <a:rPr lang="lv-LV" dirty="0"/>
              <a:t>Izveidot iespēju riga.lv mājaslapā sadaļā «Sabiedrības līdzdalība» pierakstīties uz jaunumiem konkrēti šajā sfērā</a:t>
            </a:r>
          </a:p>
          <a:p>
            <a:pPr marL="342900" indent="-342900" algn="l">
              <a:spcBef>
                <a:spcPts val="0"/>
              </a:spcBef>
              <a:buFont typeface="Wingdings" panose="05000000000000000000" pitchFamily="2" charset="2"/>
              <a:buChar char="ü"/>
            </a:pPr>
            <a:endParaRPr lang="lv-LV" dirty="0"/>
          </a:p>
          <a:p>
            <a:pPr algn="l">
              <a:spcBef>
                <a:spcPts val="0"/>
              </a:spcBef>
            </a:pPr>
            <a:endParaRPr lang="lv-LV" dirty="0"/>
          </a:p>
          <a:p>
            <a:pPr marL="342900" indent="-342900" algn="l">
              <a:spcBef>
                <a:spcPts val="0"/>
              </a:spcBef>
              <a:buFont typeface="Wingdings" panose="05000000000000000000" pitchFamily="2" charset="2"/>
              <a:buChar char="ü"/>
            </a:pPr>
            <a:endParaRPr lang="lv-LV" dirty="0"/>
          </a:p>
          <a:p>
            <a:pPr algn="l">
              <a:spcBef>
                <a:spcPts val="0"/>
              </a:spcBef>
            </a:pPr>
            <a:endParaRPr lang="lv-LV" dirty="0">
              <a:solidFill>
                <a:srgbClr val="C64410"/>
              </a:solidFill>
            </a:endParaRPr>
          </a:p>
          <a:p>
            <a:pPr algn="l">
              <a:spcBef>
                <a:spcPts val="0"/>
              </a:spcBef>
            </a:pPr>
            <a:endParaRPr lang="lv-LV" dirty="0">
              <a:solidFill>
                <a:srgbClr val="C64410"/>
              </a:solidFill>
            </a:endParaRPr>
          </a:p>
          <a:p>
            <a:pPr algn="l">
              <a:spcBef>
                <a:spcPts val="0"/>
              </a:spcBef>
            </a:pPr>
            <a:br>
              <a:rPr lang="lv-LV" dirty="0">
                <a:solidFill>
                  <a:srgbClr val="C64410"/>
                </a:solidFill>
              </a:rPr>
            </a:br>
            <a:endParaRPr lang="lv-LV" dirty="0">
              <a:solidFill>
                <a:srgbClr val="C64410"/>
              </a:solidFill>
            </a:endParaRPr>
          </a:p>
          <a:p>
            <a:pPr algn="l">
              <a:spcBef>
                <a:spcPts val="0"/>
              </a:spcBef>
            </a:pPr>
            <a:endParaRPr lang="en-US" b="0" i="0" dirty="0">
              <a:solidFill>
                <a:srgbClr val="C64410"/>
              </a:solidFill>
              <a:effectLst/>
            </a:endParaRPr>
          </a:p>
          <a:p>
            <a:pPr algn="l">
              <a:spcBef>
                <a:spcPts val="0"/>
              </a:spcBef>
            </a:pPr>
            <a:endParaRPr lang="lv-LV" dirty="0">
              <a:solidFill>
                <a:srgbClr val="FF0000"/>
              </a:solidFill>
              <a:latin typeface="+mn-lt"/>
            </a:endParaRPr>
          </a:p>
        </p:txBody>
      </p:sp>
      <p:pic>
        <p:nvPicPr>
          <p:cNvPr id="5" name="Picture 4">
            <a:extLst>
              <a:ext uri="{FF2B5EF4-FFF2-40B4-BE49-F238E27FC236}">
                <a16:creationId xmlns:a16="http://schemas.microsoft.com/office/drawing/2014/main" id="{46F70EA7-2774-4BF0-B382-709005080C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7750" y="314037"/>
            <a:ext cx="3043344" cy="90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90792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C91900E-0580-4869-98E6-A4C53671D06D}"/>
              </a:ext>
            </a:extLst>
          </p:cNvPr>
          <p:cNvSpPr>
            <a:spLocks noGrp="1"/>
          </p:cNvSpPr>
          <p:nvPr>
            <p:ph type="subTitle" idx="1"/>
          </p:nvPr>
        </p:nvSpPr>
        <p:spPr>
          <a:xfrm>
            <a:off x="1625600" y="2475201"/>
            <a:ext cx="9144000" cy="1655762"/>
          </a:xfrm>
        </p:spPr>
        <p:txBody>
          <a:bodyPr>
            <a:normAutofit/>
          </a:bodyPr>
          <a:lstStyle/>
          <a:p>
            <a:pPr>
              <a:spcBef>
                <a:spcPts val="0"/>
              </a:spcBef>
            </a:pPr>
            <a:r>
              <a:rPr lang="lv-LV" sz="3200" b="1" dirty="0">
                <a:solidFill>
                  <a:srgbClr val="C00000"/>
                </a:solidFill>
                <a:effectLst/>
                <a:latin typeface="Times New Roman" panose="02020603050405020304" pitchFamily="18" charset="0"/>
                <a:ea typeface="Calibri" panose="020F0502020204030204" pitchFamily="34" charset="0"/>
              </a:rPr>
              <a:t>Motivācija darbam NVO padomē</a:t>
            </a:r>
            <a:endParaRPr lang="en-US" sz="3200" b="1" dirty="0">
              <a:solidFill>
                <a:srgbClr val="C00000"/>
              </a:solidFill>
            </a:endParaRPr>
          </a:p>
        </p:txBody>
      </p:sp>
      <p:pic>
        <p:nvPicPr>
          <p:cNvPr id="4" name="Picture 3">
            <a:extLst>
              <a:ext uri="{FF2B5EF4-FFF2-40B4-BE49-F238E27FC236}">
                <a16:creationId xmlns:a16="http://schemas.microsoft.com/office/drawing/2014/main" id="{42817F74-4010-4B34-967F-5DE3CD1832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7750" y="314037"/>
            <a:ext cx="3043344" cy="90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42845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C91900E-0580-4869-98E6-A4C53671D06D}"/>
              </a:ext>
            </a:extLst>
          </p:cNvPr>
          <p:cNvSpPr>
            <a:spLocks noGrp="1"/>
          </p:cNvSpPr>
          <p:nvPr>
            <p:ph type="subTitle" idx="1"/>
          </p:nvPr>
        </p:nvSpPr>
        <p:spPr>
          <a:xfrm>
            <a:off x="1098907" y="1586497"/>
            <a:ext cx="10542187" cy="4568770"/>
          </a:xfrm>
        </p:spPr>
        <p:txBody>
          <a:bodyPr>
            <a:noAutofit/>
          </a:bodyPr>
          <a:lstStyle/>
          <a:p>
            <a:pPr algn="l">
              <a:spcBef>
                <a:spcPts val="0"/>
              </a:spcBef>
            </a:pPr>
            <a:r>
              <a:rPr lang="lv-LV" b="1" dirty="0">
                <a:solidFill>
                  <a:srgbClr val="C00000"/>
                </a:solidFill>
              </a:rPr>
              <a:t>«Universālais kareivis»! Man ir daudzpusēja pieredze un plašs skatījums, jo:</a:t>
            </a:r>
          </a:p>
          <a:p>
            <a:pPr algn="l">
              <a:spcBef>
                <a:spcPts val="0"/>
              </a:spcBef>
            </a:pPr>
            <a:endParaRPr lang="lv-LV" dirty="0"/>
          </a:p>
          <a:p>
            <a:pPr marL="342900" indent="-342900" algn="l">
              <a:spcBef>
                <a:spcPts val="0"/>
              </a:spcBef>
              <a:buFont typeface="Wingdings" panose="05000000000000000000" pitchFamily="2" charset="2"/>
              <a:buChar char="ü"/>
            </a:pPr>
            <a:r>
              <a:rPr lang="lv-LV" dirty="0"/>
              <a:t>ir pieredze strādājot gan </a:t>
            </a:r>
            <a:r>
              <a:rPr lang="lv-LV" dirty="0">
                <a:solidFill>
                  <a:srgbClr val="C00000"/>
                </a:solidFill>
              </a:rPr>
              <a:t>publiskajā pārvaldē </a:t>
            </a:r>
            <a:r>
              <a:rPr lang="lv-LV" dirty="0"/>
              <a:t>(divas ministrijas, valsts aģentūra), gan </a:t>
            </a:r>
            <a:r>
              <a:rPr lang="lv-LV" dirty="0">
                <a:solidFill>
                  <a:srgbClr val="C00000"/>
                </a:solidFill>
              </a:rPr>
              <a:t>privātajā sektorā</a:t>
            </a:r>
            <a:r>
              <a:rPr lang="lv-LV" dirty="0"/>
              <a:t> (lielā un mazā uzņēmumā), gan </a:t>
            </a:r>
            <a:r>
              <a:rPr lang="lv-LV" dirty="0">
                <a:solidFill>
                  <a:srgbClr val="C00000"/>
                </a:solidFill>
              </a:rPr>
              <a:t>NVO </a:t>
            </a:r>
            <a:r>
              <a:rPr lang="lv-LV" dirty="0"/>
              <a:t>(divi NVO), gan </a:t>
            </a:r>
            <a:r>
              <a:rPr lang="lv-LV" dirty="0">
                <a:solidFill>
                  <a:srgbClr val="C00000"/>
                </a:solidFill>
              </a:rPr>
              <a:t>Eiropas Komisijā</a:t>
            </a:r>
            <a:r>
              <a:rPr lang="lv-LV" dirty="0"/>
              <a:t>, gan </a:t>
            </a:r>
            <a:r>
              <a:rPr lang="lv-LV" dirty="0">
                <a:solidFill>
                  <a:srgbClr val="C00000"/>
                </a:solidFill>
              </a:rPr>
              <a:t>universitātē</a:t>
            </a:r>
            <a:r>
              <a:rPr lang="lv-LV" dirty="0"/>
              <a:t> </a:t>
            </a:r>
          </a:p>
          <a:p>
            <a:pPr algn="l">
              <a:spcBef>
                <a:spcPts val="0"/>
              </a:spcBef>
            </a:pPr>
            <a:endParaRPr lang="lv-LV" dirty="0"/>
          </a:p>
          <a:p>
            <a:pPr marL="342900" indent="-342900" algn="l">
              <a:spcBef>
                <a:spcPts val="0"/>
              </a:spcBef>
              <a:buFont typeface="Wingdings" panose="05000000000000000000" pitchFamily="2" charset="2"/>
              <a:buChar char="ü"/>
            </a:pPr>
            <a:r>
              <a:rPr lang="lv-LV" dirty="0"/>
              <a:t>ir pieredze ne tikai </a:t>
            </a:r>
            <a:r>
              <a:rPr lang="lv-LV" dirty="0">
                <a:solidFill>
                  <a:srgbClr val="C00000"/>
                </a:solidFill>
              </a:rPr>
              <a:t>projektu vadīšanā, administrēšanā un kontrolē </a:t>
            </a:r>
            <a:r>
              <a:rPr lang="lv-LV" dirty="0"/>
              <a:t>(tostarp ES finansēto), bet arī valsts </a:t>
            </a:r>
            <a:r>
              <a:rPr lang="lv-LV" dirty="0">
                <a:solidFill>
                  <a:srgbClr val="C00000"/>
                </a:solidFill>
              </a:rPr>
              <a:t>normatīvo aktu un politikas plānošanas dokumentu </a:t>
            </a:r>
            <a:r>
              <a:rPr lang="lv-LV" dirty="0"/>
              <a:t>izstrādē, </a:t>
            </a:r>
            <a:r>
              <a:rPr lang="lv-LV" dirty="0">
                <a:solidFill>
                  <a:srgbClr val="C00000"/>
                </a:solidFill>
              </a:rPr>
              <a:t>valsts interešu aizstāvēšanā Briselē, NVO interešu </a:t>
            </a:r>
            <a:r>
              <a:rPr lang="lv-LV" dirty="0"/>
              <a:t>aizstāvēšanā publiskajā  sektorā</a:t>
            </a:r>
          </a:p>
          <a:p>
            <a:pPr algn="l">
              <a:spcBef>
                <a:spcPts val="0"/>
              </a:spcBef>
            </a:pPr>
            <a:endParaRPr lang="lv-LV" dirty="0"/>
          </a:p>
          <a:p>
            <a:pPr marL="342900" indent="-342900" algn="l">
              <a:spcBef>
                <a:spcPts val="0"/>
              </a:spcBef>
              <a:buFont typeface="Wingdings" panose="05000000000000000000" pitchFamily="2" charset="2"/>
              <a:buChar char="ü"/>
            </a:pPr>
            <a:endParaRPr lang="lv-LV" dirty="0"/>
          </a:p>
          <a:p>
            <a:pPr marL="342900" indent="-342900" algn="l">
              <a:spcBef>
                <a:spcPts val="0"/>
              </a:spcBef>
              <a:buFont typeface="Wingdings" panose="05000000000000000000" pitchFamily="2" charset="2"/>
              <a:buChar char="ü"/>
            </a:pPr>
            <a:endParaRPr lang="lv-LV" dirty="0"/>
          </a:p>
          <a:p>
            <a:pPr algn="l">
              <a:spcBef>
                <a:spcPts val="0"/>
              </a:spcBef>
            </a:pPr>
            <a:endParaRPr lang="lv-LV" dirty="0">
              <a:solidFill>
                <a:srgbClr val="C64410"/>
              </a:solidFill>
            </a:endParaRPr>
          </a:p>
          <a:p>
            <a:pPr algn="l">
              <a:spcBef>
                <a:spcPts val="0"/>
              </a:spcBef>
            </a:pPr>
            <a:endParaRPr lang="lv-LV" dirty="0">
              <a:solidFill>
                <a:srgbClr val="C64410"/>
              </a:solidFill>
            </a:endParaRPr>
          </a:p>
          <a:p>
            <a:pPr algn="l">
              <a:spcBef>
                <a:spcPts val="0"/>
              </a:spcBef>
            </a:pPr>
            <a:br>
              <a:rPr lang="lv-LV" dirty="0">
                <a:solidFill>
                  <a:srgbClr val="C64410"/>
                </a:solidFill>
              </a:rPr>
            </a:br>
            <a:endParaRPr lang="lv-LV" dirty="0">
              <a:solidFill>
                <a:srgbClr val="C64410"/>
              </a:solidFill>
            </a:endParaRPr>
          </a:p>
          <a:p>
            <a:pPr algn="l">
              <a:spcBef>
                <a:spcPts val="0"/>
              </a:spcBef>
            </a:pPr>
            <a:endParaRPr lang="en-US" b="0" i="0" dirty="0">
              <a:solidFill>
                <a:srgbClr val="C64410"/>
              </a:solidFill>
              <a:effectLst/>
            </a:endParaRPr>
          </a:p>
          <a:p>
            <a:pPr algn="l">
              <a:spcBef>
                <a:spcPts val="0"/>
              </a:spcBef>
            </a:pPr>
            <a:endParaRPr lang="lv-LV" dirty="0">
              <a:solidFill>
                <a:srgbClr val="FF0000"/>
              </a:solidFill>
              <a:latin typeface="+mn-lt"/>
            </a:endParaRPr>
          </a:p>
        </p:txBody>
      </p:sp>
      <p:pic>
        <p:nvPicPr>
          <p:cNvPr id="5" name="Picture 4">
            <a:extLst>
              <a:ext uri="{FF2B5EF4-FFF2-40B4-BE49-F238E27FC236}">
                <a16:creationId xmlns:a16="http://schemas.microsoft.com/office/drawing/2014/main" id="{46F70EA7-2774-4BF0-B382-709005080C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7750" y="314037"/>
            <a:ext cx="3043344" cy="90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817244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052C97187F7F64B8F738DEFABBDDD75" ma:contentTypeVersion="12" ma:contentTypeDescription="Create a new document." ma:contentTypeScope="" ma:versionID="dc253178c40fa173b30c8042d0201208">
  <xsd:schema xmlns:xsd="http://www.w3.org/2001/XMLSchema" xmlns:xs="http://www.w3.org/2001/XMLSchema" xmlns:p="http://schemas.microsoft.com/office/2006/metadata/properties" xmlns:ns2="6590a182-8ae7-424e-96f6-c051fb151b58" xmlns:ns3="9f9cfb47-05ec-4a54-81f3-3c270fac4d48" targetNamespace="http://schemas.microsoft.com/office/2006/metadata/properties" ma:root="true" ma:fieldsID="f4346223fdcd0ae85cba745d5701febb" ns2:_="" ns3:_="">
    <xsd:import namespace="6590a182-8ae7-424e-96f6-c051fb151b58"/>
    <xsd:import namespace="9f9cfb47-05ec-4a54-81f3-3c270fac4d4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590a182-8ae7-424e-96f6-c051fb151b5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f9cfb47-05ec-4a54-81f3-3c270fac4d48"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6590a182-8ae7-424e-96f6-c051fb151b58">
      <UserInfo>
        <DisplayName>Gatis Zonbergs</DisplayName>
        <AccountId>257</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5B201DA-4300-43C1-88BE-484BE8BD77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590a182-8ae7-424e-96f6-c051fb151b58"/>
    <ds:schemaRef ds:uri="9f9cfb47-05ec-4a54-81f3-3c270fac4d4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E4D5873-1609-430C-9A84-29B941E75B7A}">
  <ds:schemaRefs>
    <ds:schemaRef ds:uri="6590a182-8ae7-424e-96f6-c051fb151b58"/>
    <ds:schemaRef ds:uri="http://schemas.microsoft.com/office/2006/documentManagement/types"/>
    <ds:schemaRef ds:uri="http://purl.org/dc/terms/"/>
    <ds:schemaRef ds:uri="http://schemas.openxmlformats.org/package/2006/metadata/core-properties"/>
    <ds:schemaRef ds:uri="http://purl.org/dc/dcmitype/"/>
    <ds:schemaRef ds:uri="9f9cfb47-05ec-4a54-81f3-3c270fac4d48"/>
    <ds:schemaRef ds:uri="http://purl.org/dc/elements/1.1/"/>
    <ds:schemaRef ds:uri="http://schemas.microsoft.com/office/2006/metadata/properti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B3549FCB-F1BC-4932-A899-274232B09C3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600</TotalTime>
  <Words>978</Words>
  <Application>Microsoft Office PowerPoint</Application>
  <PresentationFormat>Platekrāna</PresentationFormat>
  <Paragraphs>120</Paragraphs>
  <Slides>16</Slides>
  <Notes>0</Notes>
  <HiddenSlides>0</HiddenSlides>
  <MMClips>0</MMClips>
  <ScaleCrop>false</ScaleCrop>
  <HeadingPairs>
    <vt:vector size="6" baseType="variant">
      <vt:variant>
        <vt:lpstr>Lietotie fonti</vt:lpstr>
      </vt:variant>
      <vt:variant>
        <vt:i4>5</vt:i4>
      </vt:variant>
      <vt:variant>
        <vt:lpstr>Dizains</vt:lpstr>
      </vt:variant>
      <vt:variant>
        <vt:i4>1</vt:i4>
      </vt:variant>
      <vt:variant>
        <vt:lpstr>Slaidu virsraksti</vt:lpstr>
      </vt:variant>
      <vt:variant>
        <vt:i4>16</vt:i4>
      </vt:variant>
    </vt:vector>
  </HeadingPairs>
  <TitlesOfParts>
    <vt:vector size="22" baseType="lpstr">
      <vt:lpstr>Arial</vt:lpstr>
      <vt:lpstr>Calibri</vt:lpstr>
      <vt:lpstr>Calibri Light</vt:lpstr>
      <vt:lpstr>Times New Roman</vt:lpstr>
      <vt:lpstr>Wingdings</vt:lpstr>
      <vt:lpstr>Office Theme</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Ozola</dc:creator>
  <cp:lastModifiedBy>Ilze Meilande</cp:lastModifiedBy>
  <cp:revision>167</cp:revision>
  <dcterms:created xsi:type="dcterms:W3CDTF">2020-12-17T13:50:40Z</dcterms:created>
  <dcterms:modified xsi:type="dcterms:W3CDTF">2021-03-17T15:02:59Z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0x0101003052C97187F7F64B8F738DEFABBDDD75</vt:lpwstr>
  </property>
</Properties>
</file>